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media/image121.jpg" ContentType="image/jpg"/>
  <Override PartName="/ppt/media/image124.jpg" ContentType="image/jpg"/>
  <Override PartName="/ppt/notesSlides/notesSlide159.xml" ContentType="application/vnd.openxmlformats-officedocument.presentationml.notesSlide+xml"/>
  <Override PartName="/ppt/notesSlides/notesSlide160.xml" ContentType="application/vnd.openxmlformats-officedocument.presentationml.notesSlide+xml"/>
  <Override PartName="/ppt/media/image128.jpg" ContentType="image/jpg"/>
  <Override PartName="/ppt/notesSlides/notesSlide161.xml" ContentType="application/vnd.openxmlformats-officedocument.presentationml.notesSlide+xml"/>
  <Override PartName="/ppt/notesSlides/notesSlide162.xml" ContentType="application/vnd.openxmlformats-officedocument.presentationml.notesSlide+xml"/>
  <Override PartName="/ppt/media/image134.jpg" ContentType="image/jpg"/>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Lst>
  <p:notesMasterIdLst>
    <p:notesMasterId r:id="rId282"/>
  </p:notesMasterIdLst>
  <p:sldIdLst>
    <p:sldId id="256" r:id="rId2"/>
    <p:sldId id="257" r:id="rId3"/>
    <p:sldId id="258" r:id="rId4"/>
    <p:sldId id="459"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460" r:id="rId72"/>
    <p:sldId id="467" r:id="rId73"/>
    <p:sldId id="623"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461" r:id="rId95"/>
    <p:sldId id="462"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463" r:id="rId126"/>
    <p:sldId id="464" r:id="rId127"/>
    <p:sldId id="375" r:id="rId128"/>
    <p:sldId id="624" r:id="rId129"/>
    <p:sldId id="377" r:id="rId130"/>
    <p:sldId id="378" r:id="rId131"/>
    <p:sldId id="379" r:id="rId132"/>
    <p:sldId id="380" r:id="rId133"/>
    <p:sldId id="381" r:id="rId134"/>
    <p:sldId id="382" r:id="rId135"/>
    <p:sldId id="383" r:id="rId136"/>
    <p:sldId id="384" r:id="rId137"/>
    <p:sldId id="385" r:id="rId138"/>
    <p:sldId id="386" r:id="rId139"/>
    <p:sldId id="387" r:id="rId140"/>
    <p:sldId id="388" r:id="rId141"/>
    <p:sldId id="389" r:id="rId142"/>
    <p:sldId id="390" r:id="rId143"/>
    <p:sldId id="391" r:id="rId144"/>
    <p:sldId id="392" r:id="rId145"/>
    <p:sldId id="393" r:id="rId146"/>
    <p:sldId id="394" r:id="rId147"/>
    <p:sldId id="395" r:id="rId148"/>
    <p:sldId id="396" r:id="rId149"/>
    <p:sldId id="397" r:id="rId150"/>
    <p:sldId id="398" r:id="rId151"/>
    <p:sldId id="399" r:id="rId152"/>
    <p:sldId id="400" r:id="rId153"/>
    <p:sldId id="401" r:id="rId154"/>
    <p:sldId id="402" r:id="rId155"/>
    <p:sldId id="403" r:id="rId156"/>
    <p:sldId id="404" r:id="rId157"/>
    <p:sldId id="465" r:id="rId158"/>
    <p:sldId id="466" r:id="rId159"/>
    <p:sldId id="405" r:id="rId160"/>
    <p:sldId id="468" r:id="rId161"/>
    <p:sldId id="469" r:id="rId162"/>
    <p:sldId id="470" r:id="rId163"/>
    <p:sldId id="473" r:id="rId164"/>
    <p:sldId id="474" r:id="rId165"/>
    <p:sldId id="475" r:id="rId166"/>
    <p:sldId id="476" r:id="rId167"/>
    <p:sldId id="477" r:id="rId168"/>
    <p:sldId id="478" r:id="rId169"/>
    <p:sldId id="479" r:id="rId170"/>
    <p:sldId id="480" r:id="rId171"/>
    <p:sldId id="471" r:id="rId172"/>
    <p:sldId id="481" r:id="rId173"/>
    <p:sldId id="482" r:id="rId174"/>
    <p:sldId id="483" r:id="rId175"/>
    <p:sldId id="484" r:id="rId176"/>
    <p:sldId id="485" r:id="rId177"/>
    <p:sldId id="486" r:id="rId178"/>
    <p:sldId id="487" r:id="rId179"/>
    <p:sldId id="488" r:id="rId180"/>
    <p:sldId id="489" r:id="rId181"/>
    <p:sldId id="490" r:id="rId182"/>
    <p:sldId id="491" r:id="rId183"/>
    <p:sldId id="492" r:id="rId184"/>
    <p:sldId id="493" r:id="rId185"/>
    <p:sldId id="494" r:id="rId186"/>
    <p:sldId id="495" r:id="rId187"/>
    <p:sldId id="496" r:id="rId188"/>
    <p:sldId id="497" r:id="rId189"/>
    <p:sldId id="498" r:id="rId190"/>
    <p:sldId id="499" r:id="rId191"/>
    <p:sldId id="500" r:id="rId192"/>
    <p:sldId id="615" r:id="rId193"/>
    <p:sldId id="616" r:id="rId194"/>
    <p:sldId id="501" r:id="rId195"/>
    <p:sldId id="502" r:id="rId196"/>
    <p:sldId id="503" r:id="rId197"/>
    <p:sldId id="504" r:id="rId198"/>
    <p:sldId id="505" r:id="rId199"/>
    <p:sldId id="506" r:id="rId200"/>
    <p:sldId id="507" r:id="rId201"/>
    <p:sldId id="508" r:id="rId202"/>
    <p:sldId id="509" r:id="rId203"/>
    <p:sldId id="510" r:id="rId204"/>
    <p:sldId id="511" r:id="rId205"/>
    <p:sldId id="512" r:id="rId206"/>
    <p:sldId id="513" r:id="rId207"/>
    <p:sldId id="514" r:id="rId208"/>
    <p:sldId id="515" r:id="rId209"/>
    <p:sldId id="516" r:id="rId210"/>
    <p:sldId id="517" r:id="rId211"/>
    <p:sldId id="518" r:id="rId212"/>
    <p:sldId id="519" r:id="rId213"/>
    <p:sldId id="520" r:id="rId214"/>
    <p:sldId id="521" r:id="rId215"/>
    <p:sldId id="522" r:id="rId216"/>
    <p:sldId id="523" r:id="rId217"/>
    <p:sldId id="524" r:id="rId218"/>
    <p:sldId id="525" r:id="rId219"/>
    <p:sldId id="526" r:id="rId220"/>
    <p:sldId id="527" r:id="rId221"/>
    <p:sldId id="528" r:id="rId222"/>
    <p:sldId id="529" r:id="rId223"/>
    <p:sldId id="530" r:id="rId224"/>
    <p:sldId id="531" r:id="rId225"/>
    <p:sldId id="532" r:id="rId226"/>
    <p:sldId id="617" r:id="rId227"/>
    <p:sldId id="618" r:id="rId228"/>
    <p:sldId id="533" r:id="rId229"/>
    <p:sldId id="534" r:id="rId230"/>
    <p:sldId id="535" r:id="rId231"/>
    <p:sldId id="536" r:id="rId232"/>
    <p:sldId id="537" r:id="rId233"/>
    <p:sldId id="538" r:id="rId234"/>
    <p:sldId id="539" r:id="rId235"/>
    <p:sldId id="540" r:id="rId236"/>
    <p:sldId id="541" r:id="rId237"/>
    <p:sldId id="542" r:id="rId238"/>
    <p:sldId id="543" r:id="rId239"/>
    <p:sldId id="544" r:id="rId240"/>
    <p:sldId id="545" r:id="rId241"/>
    <p:sldId id="546" r:id="rId242"/>
    <p:sldId id="619" r:id="rId243"/>
    <p:sldId id="620" r:id="rId244"/>
    <p:sldId id="547" r:id="rId245"/>
    <p:sldId id="548" r:id="rId246"/>
    <p:sldId id="549" r:id="rId247"/>
    <p:sldId id="550" r:id="rId248"/>
    <p:sldId id="551" r:id="rId249"/>
    <p:sldId id="552" r:id="rId250"/>
    <p:sldId id="553" r:id="rId251"/>
    <p:sldId id="554" r:id="rId252"/>
    <p:sldId id="555" r:id="rId253"/>
    <p:sldId id="556" r:id="rId254"/>
    <p:sldId id="557" r:id="rId255"/>
    <p:sldId id="558" r:id="rId256"/>
    <p:sldId id="559" r:id="rId257"/>
    <p:sldId id="560" r:id="rId258"/>
    <p:sldId id="561" r:id="rId259"/>
    <p:sldId id="562" r:id="rId260"/>
    <p:sldId id="563" r:id="rId261"/>
    <p:sldId id="564" r:id="rId262"/>
    <p:sldId id="565" r:id="rId263"/>
    <p:sldId id="566" r:id="rId264"/>
    <p:sldId id="567" r:id="rId265"/>
    <p:sldId id="568" r:id="rId266"/>
    <p:sldId id="569" r:id="rId267"/>
    <p:sldId id="570" r:id="rId268"/>
    <p:sldId id="571" r:id="rId269"/>
    <p:sldId id="572" r:id="rId270"/>
    <p:sldId id="621" r:id="rId271"/>
    <p:sldId id="622" r:id="rId272"/>
    <p:sldId id="589" r:id="rId273"/>
    <p:sldId id="590" r:id="rId274"/>
    <p:sldId id="612" r:id="rId275"/>
    <p:sldId id="603" r:id="rId276"/>
    <p:sldId id="613" r:id="rId277"/>
    <p:sldId id="608" r:id="rId278"/>
    <p:sldId id="609" r:id="rId279"/>
    <p:sldId id="611" r:id="rId280"/>
    <p:sldId id="625" r:id="rId281"/>
  </p:sldIdLst>
  <p:sldSz cx="19021425" cy="10699750"/>
  <p:notesSz cx="7556500" cy="10699750"/>
  <p:embeddedFontLst>
    <p:embeddedFont>
      <p:font typeface="Garamond" panose="02020404030301010803" pitchFamily="18" charset="0"/>
      <p:regular r:id="rId283"/>
      <p:bold r:id="rId284"/>
      <p:italic r:id="rId285"/>
      <p:boldItalic r:id="rId286"/>
    </p:embeddedFont>
    <p:embeddedFont>
      <p:font typeface="Georgia" panose="02040502050405020303" pitchFamily="18" charset="0"/>
      <p:regular r:id="rId287"/>
      <p:bold r:id="rId288"/>
      <p:italic r:id="rId289"/>
      <p:boldItalic r:id="rId290"/>
    </p:embeddedFont>
    <p:embeddedFont>
      <p:font typeface="Gill Sans MT" panose="020B0502020104020203" pitchFamily="34" charset="0"/>
      <p:regular r:id="rId291"/>
      <p:bold r:id="rId292"/>
      <p:italic r:id="rId293"/>
      <p:boldItalic r:id="rId294"/>
    </p:embeddedFont>
    <p:embeddedFont>
      <p:font typeface="Trebuchet MS" panose="020B0603020202020204" pitchFamily="34" charset="0"/>
      <p:regular r:id="rId295"/>
      <p:bold r:id="rId296"/>
      <p:italic r:id="rId297"/>
      <p:boldItalic r:id="rId298"/>
    </p:embeddedFont>
    <p:embeddedFont>
      <p:font typeface="Wingdings 3" panose="05040102010807070707" pitchFamily="18" charset="2"/>
      <p:regular r:id="rId29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6D5F63F-998C-49C7-98A9-9D87D2A4155C}">
          <p14:sldIdLst>
            <p14:sldId id="256"/>
            <p14:sldId id="257"/>
            <p14:sldId id="258"/>
            <p14:sldId id="459"/>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460"/>
            <p14:sldId id="467"/>
            <p14:sldId id="623"/>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461"/>
            <p14:sldId id="462"/>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463"/>
            <p14:sldId id="464"/>
            <p14:sldId id="375"/>
            <p14:sldId id="624"/>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65"/>
            <p14:sldId id="466"/>
            <p14:sldId id="405"/>
          </p14:sldIdLst>
        </p14:section>
        <p14:section name="Section 5" id="{76B1B6C0-1CEE-4E5B-8359-B611C8CA958C}">
          <p14:sldIdLst>
            <p14:sldId id="468"/>
            <p14:sldId id="469"/>
            <p14:sldId id="470"/>
            <p14:sldId id="473"/>
            <p14:sldId id="474"/>
            <p14:sldId id="475"/>
            <p14:sldId id="476"/>
            <p14:sldId id="477"/>
            <p14:sldId id="478"/>
            <p14:sldId id="479"/>
            <p14:sldId id="480"/>
            <p14:sldId id="471"/>
            <p14:sldId id="481"/>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615"/>
            <p14:sldId id="616"/>
          </p14:sldIdLst>
        </p14:section>
        <p14:section name="Section 6" id="{3EAC3644-4ECB-477F-AB7C-E1EFD2A2B841}">
          <p14:sldIdLst>
            <p14:sldId id="501"/>
            <p14:sldId id="502"/>
            <p14:sldId id="503"/>
            <p14:sldId id="504"/>
            <p14:sldId id="505"/>
            <p14:sldId id="506"/>
            <p14:sldId id="507"/>
            <p14:sldId id="508"/>
            <p14:sldId id="509"/>
            <p14:sldId id="510"/>
            <p14:sldId id="511"/>
            <p14:sldId id="512"/>
            <p14:sldId id="513"/>
            <p14:sldId id="514"/>
            <p14:sldId id="515"/>
            <p14:sldId id="516"/>
            <p14:sldId id="517"/>
            <p14:sldId id="518"/>
            <p14:sldId id="519"/>
            <p14:sldId id="520"/>
            <p14:sldId id="521"/>
            <p14:sldId id="522"/>
            <p14:sldId id="523"/>
            <p14:sldId id="524"/>
            <p14:sldId id="525"/>
            <p14:sldId id="526"/>
            <p14:sldId id="527"/>
            <p14:sldId id="528"/>
            <p14:sldId id="529"/>
            <p14:sldId id="530"/>
            <p14:sldId id="531"/>
            <p14:sldId id="532"/>
            <p14:sldId id="617"/>
            <p14:sldId id="618"/>
          </p14:sldIdLst>
        </p14:section>
        <p14:section name="Section 7" id="{40EE7725-3910-49E8-891A-2A28265BA6DC}">
          <p14:sldIdLst>
            <p14:sldId id="533"/>
            <p14:sldId id="534"/>
            <p14:sldId id="535"/>
            <p14:sldId id="536"/>
            <p14:sldId id="537"/>
            <p14:sldId id="538"/>
            <p14:sldId id="539"/>
            <p14:sldId id="540"/>
            <p14:sldId id="541"/>
            <p14:sldId id="542"/>
            <p14:sldId id="543"/>
            <p14:sldId id="544"/>
            <p14:sldId id="545"/>
            <p14:sldId id="546"/>
            <p14:sldId id="619"/>
            <p14:sldId id="620"/>
          </p14:sldIdLst>
        </p14:section>
        <p14:section name="Section 8" id="{A5CEA974-EABB-4BF4-A24C-6893A6FFD365}">
          <p14:sldIdLst>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565"/>
            <p14:sldId id="566"/>
            <p14:sldId id="567"/>
            <p14:sldId id="568"/>
            <p14:sldId id="569"/>
            <p14:sldId id="570"/>
            <p14:sldId id="571"/>
            <p14:sldId id="572"/>
            <p14:sldId id="621"/>
            <p14:sldId id="622"/>
            <p14:sldId id="589"/>
            <p14:sldId id="590"/>
            <p14:sldId id="612"/>
            <p14:sldId id="603"/>
            <p14:sldId id="613"/>
            <p14:sldId id="608"/>
            <p14:sldId id="609"/>
            <p14:sldId id="611"/>
            <p14:sldId id="625"/>
          </p14:sldIdLst>
        </p14:section>
      </p14:sectionLst>
    </p:ext>
    <p:ext uri="{EFAFB233-063F-42B5-8137-9DF3F51BA10A}">
      <p15:sldGuideLst xmlns:p15="http://schemas.microsoft.com/office/powerpoint/2012/main">
        <p15:guide id="1" orient="horz" pos="2880">
          <p15:clr>
            <a:srgbClr val="A4A3A4"/>
          </p15:clr>
        </p15:guide>
        <p15:guide id="2" pos="5437">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4" roundtripDataSignature="AMtx7mi0R070Sn4e0+jCqLoXUjTnVnSat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571111-4239-4005-A081-011CEC64DF14}" v="1" dt="2024-02-16T10:03:46.720"/>
  </p1510:revLst>
</p1510:revInfo>
</file>

<file path=ppt/tableStyles.xml><?xml version="1.0" encoding="utf-8"?>
<a:tblStyleLst xmlns:a="http://schemas.openxmlformats.org/drawingml/2006/main" def="{2C888A84-EDBD-421F-ACEE-1B558ECE0FE0}">
  <a:tblStyle styleId="{2C888A84-EDBD-421F-ACEE-1B558ECE0FE0}"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22DAF3F-E52D-499B-BEE7-579F5840046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6" d="100"/>
          <a:sy n="36" d="100"/>
        </p:scale>
        <p:origin x="988" y="48"/>
      </p:cViewPr>
      <p:guideLst>
        <p:guide orient="horz" pos="2880"/>
        <p:guide pos="54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font" Target="fonts/font17.fntdata"/><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font" Target="fonts/font7.fntdata"/><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font" Target="fonts/font8.fntdata"/><Relationship Id="rId304" Type="http://customschemas.google.com/relationships/presentationmetadata" Target="metadata"/><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font" Target="fonts/font9.fntdata"/><Relationship Id="rId305" Type="http://schemas.openxmlformats.org/officeDocument/2006/relationships/presProps" Target="presProp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font" Target="fonts/font10.fntdata"/><Relationship Id="rId297" Type="http://schemas.openxmlformats.org/officeDocument/2006/relationships/font" Target="fonts/font15.fntdata"/><Relationship Id="rId306" Type="http://schemas.openxmlformats.org/officeDocument/2006/relationships/viewProps" Target="view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font" Target="fonts/font5.fntdata"/><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font" Target="fonts/font16.fntdata"/><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font" Target="fonts/font11.fntdata"/><Relationship Id="rId30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font" Target="fonts/font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font" Target="fonts/font12.fntdata"/><Relationship Id="rId308"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font" Target="fonts/font2.fntdata"/><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font" Target="fonts/font13.fntdata"/><Relationship Id="rId309" Type="http://schemas.microsoft.com/office/2016/11/relationships/changesInfo" Target="changesInfos/changesInfo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font" Target="fonts/font3.fntdata"/><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microsoft.com/office/2015/10/relationships/revisionInfo" Target="revisionInfo.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font" Target="fonts/font14.fntdata"/><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font" Target="fonts/font4.fntdata"/><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SENS, Nils" userId="de16a069-b274-4a64-9ea8-7cb11cbf812d" providerId="ADAL" clId="{30571111-4239-4005-A081-011CEC64DF14}"/>
    <pc:docChg chg="undo custSel modSld">
      <pc:chgData name="JANSSENS, Nils" userId="de16a069-b274-4a64-9ea8-7cb11cbf812d" providerId="ADAL" clId="{30571111-4239-4005-A081-011CEC64DF14}" dt="2024-02-16T10:04:52.461" v="61" actId="20577"/>
      <pc:docMkLst>
        <pc:docMk/>
      </pc:docMkLst>
      <pc:sldChg chg="modSp mod">
        <pc:chgData name="JANSSENS, Nils" userId="de16a069-b274-4a64-9ea8-7cb11cbf812d" providerId="ADAL" clId="{30571111-4239-4005-A081-011CEC64DF14}" dt="2024-02-16T10:04:52.461" v="61" actId="20577"/>
        <pc:sldMkLst>
          <pc:docMk/>
          <pc:sldMk cId="0" sldId="256"/>
        </pc:sldMkLst>
        <pc:spChg chg="mod">
          <ac:chgData name="JANSSENS, Nils" userId="de16a069-b274-4a64-9ea8-7cb11cbf812d" providerId="ADAL" clId="{30571111-4239-4005-A081-011CEC64DF14}" dt="2024-02-16T10:04:52.461" v="61" actId="20577"/>
          <ac:spMkLst>
            <pc:docMk/>
            <pc:sldMk cId="0" sldId="256"/>
            <ac:spMk id="359" creationId="{00000000-0000-0000-0000-000000000000}"/>
          </ac:spMkLst>
        </pc:spChg>
      </pc:sldChg>
      <pc:sldChg chg="addSp delSp modSp mod">
        <pc:chgData name="JANSSENS, Nils" userId="de16a069-b274-4a64-9ea8-7cb11cbf812d" providerId="ADAL" clId="{30571111-4239-4005-A081-011CEC64DF14}" dt="2024-02-16T10:03:50.979" v="2" actId="1076"/>
        <pc:sldMkLst>
          <pc:docMk/>
          <pc:sldMk cId="522868350" sldId="625"/>
        </pc:sldMkLst>
        <pc:picChg chg="add mod">
          <ac:chgData name="JANSSENS, Nils" userId="de16a069-b274-4a64-9ea8-7cb11cbf812d" providerId="ADAL" clId="{30571111-4239-4005-A081-011CEC64DF14}" dt="2024-02-16T10:03:50.979" v="2" actId="1076"/>
          <ac:picMkLst>
            <pc:docMk/>
            <pc:sldMk cId="522868350" sldId="625"/>
            <ac:picMk id="2" creationId="{3A55CE8A-7CA0-D5E1-02E8-E25AB5B40009}"/>
          </ac:picMkLst>
        </pc:picChg>
        <pc:picChg chg="del">
          <ac:chgData name="JANSSENS, Nils" userId="de16a069-b274-4a64-9ea8-7cb11cbf812d" providerId="ADAL" clId="{30571111-4239-4005-A081-011CEC64DF14}" dt="2024-02-16T10:03:46.353" v="0" actId="478"/>
          <ac:picMkLst>
            <pc:docMk/>
            <pc:sldMk cId="522868350" sldId="625"/>
            <ac:picMk id="3" creationId="{E45100FA-0815-0CD4-3901-F7881BE88C6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275013" cy="5365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279900" y="0"/>
            <a:ext cx="3275013" cy="53657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10163175"/>
            <a:ext cx="3275013" cy="53657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p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p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1" name="Google Shape;501;p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1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9" name="Google Shape;519;p1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11: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12700" marR="5080" lvl="0" indent="0" algn="l" rtl="0">
              <a:lnSpc>
                <a:spcPct val="150000"/>
              </a:lnSpc>
              <a:spcBef>
                <a:spcPts val="0"/>
              </a:spcBef>
              <a:spcAft>
                <a:spcPts val="0"/>
              </a:spcAft>
              <a:buNone/>
            </a:pPr>
            <a:r>
              <a:rPr lang="en-US" sz="1200">
                <a:latin typeface="Garamond"/>
                <a:ea typeface="Garamond"/>
                <a:cs typeface="Garamond"/>
                <a:sym typeface="Garamond"/>
              </a:rPr>
              <a:t>To ensure a smooth facilitation of Data Protection Officer (DPO) training workshop, we shall  briefly discuss the following:</a:t>
            </a:r>
            <a:endParaRPr sz="1200">
              <a:latin typeface="Garamond"/>
              <a:ea typeface="Garamond"/>
              <a:cs typeface="Garamond"/>
              <a:sym typeface="Garamond"/>
            </a:endParaRPr>
          </a:p>
          <a:p>
            <a:pPr marL="469265" lvl="0" indent="-228600" algn="l" rtl="0">
              <a:lnSpc>
                <a:spcPct val="150000"/>
              </a:lnSpc>
              <a:spcBef>
                <a:spcPts val="625"/>
              </a:spcBef>
              <a:spcAft>
                <a:spcPts val="0"/>
              </a:spcAft>
              <a:buClr>
                <a:schemeClr val="dk1"/>
              </a:buClr>
              <a:buSzPts val="1200"/>
              <a:buFont typeface="Noto Sans Symbols"/>
              <a:buChar char="▪"/>
            </a:pPr>
            <a:r>
              <a:rPr lang="en-US" sz="1200">
                <a:latin typeface="Garamond"/>
                <a:ea typeface="Garamond"/>
                <a:cs typeface="Garamond"/>
                <a:sym typeface="Garamond"/>
              </a:rPr>
              <a:t>Your expectations for the training.</a:t>
            </a:r>
            <a:endParaRPr sz="1200">
              <a:latin typeface="Garamond"/>
              <a:ea typeface="Garamond"/>
              <a:cs typeface="Garamond"/>
              <a:sym typeface="Garamond"/>
            </a:endParaRPr>
          </a:p>
          <a:p>
            <a:pPr marL="469265" lvl="0" indent="-228600" algn="l" rtl="0">
              <a:lnSpc>
                <a:spcPct val="150000"/>
              </a:lnSpc>
              <a:spcBef>
                <a:spcPts val="625"/>
              </a:spcBef>
              <a:spcAft>
                <a:spcPts val="0"/>
              </a:spcAft>
              <a:buClr>
                <a:schemeClr val="dk1"/>
              </a:buClr>
              <a:buSzPts val="1200"/>
              <a:buFont typeface="Noto Sans Symbols"/>
              <a:buChar char="▪"/>
            </a:pPr>
            <a:r>
              <a:rPr lang="en-US" sz="1200">
                <a:latin typeface="Garamond"/>
                <a:ea typeface="Garamond"/>
                <a:cs typeface="Garamond"/>
                <a:sym typeface="Garamond"/>
              </a:rPr>
              <a:t>Your previous knowledge on data protection to tailor our discussions accordingly.</a:t>
            </a:r>
            <a:endParaRPr sz="1200">
              <a:latin typeface="Garamond"/>
              <a:ea typeface="Garamond"/>
              <a:cs typeface="Garamond"/>
              <a:sym typeface="Garamond"/>
            </a:endParaRPr>
          </a:p>
          <a:p>
            <a:pPr marL="507365" lvl="0" indent="-266700" algn="l" rtl="0">
              <a:lnSpc>
                <a:spcPct val="150000"/>
              </a:lnSpc>
              <a:spcBef>
                <a:spcPts val="635"/>
              </a:spcBef>
              <a:spcAft>
                <a:spcPts val="0"/>
              </a:spcAft>
              <a:buClr>
                <a:schemeClr val="dk1"/>
              </a:buClr>
              <a:buSzPts val="1200"/>
              <a:buFont typeface="Noto Sans Symbols"/>
              <a:buChar char="▪"/>
            </a:pPr>
            <a:r>
              <a:rPr lang="en-US" sz="1200">
                <a:latin typeface="Garamond"/>
                <a:ea typeface="Garamond"/>
                <a:cs typeface="Garamond"/>
                <a:sym typeface="Garamond"/>
              </a:rPr>
              <a:t>A discussion on data breaches that some of us may be familiar with.</a:t>
            </a:r>
            <a:endParaRPr sz="1200">
              <a:latin typeface="Garamond"/>
              <a:ea typeface="Garamond"/>
              <a:cs typeface="Garamond"/>
              <a:sym typeface="Garamond"/>
            </a:endParaRPr>
          </a:p>
          <a:p>
            <a:pPr marL="469265" lvl="0" indent="-228600" algn="l" rtl="0">
              <a:lnSpc>
                <a:spcPct val="150000"/>
              </a:lnSpc>
              <a:spcBef>
                <a:spcPts val="630"/>
              </a:spcBef>
              <a:spcAft>
                <a:spcPts val="0"/>
              </a:spcAft>
              <a:buClr>
                <a:schemeClr val="dk1"/>
              </a:buClr>
              <a:buSzPts val="1200"/>
              <a:buFont typeface="Noto Sans Symbols"/>
              <a:buChar char="▪"/>
            </a:pPr>
            <a:r>
              <a:rPr lang="en-US" sz="1200">
                <a:latin typeface="Garamond"/>
                <a:ea typeface="Garamond"/>
                <a:cs typeface="Garamond"/>
                <a:sym typeface="Garamond"/>
              </a:rPr>
              <a:t>Goal sharing from selected participants.</a:t>
            </a:r>
            <a:endParaRPr sz="1200">
              <a:latin typeface="Garamond"/>
              <a:ea typeface="Garamond"/>
              <a:cs typeface="Garamond"/>
              <a:sym typeface="Garamond"/>
            </a:endParaRPr>
          </a:p>
          <a:p>
            <a:pPr marL="469265" lvl="0" indent="-228600" algn="l" rtl="0">
              <a:lnSpc>
                <a:spcPct val="150000"/>
              </a:lnSpc>
              <a:spcBef>
                <a:spcPts val="635"/>
              </a:spcBef>
              <a:spcAft>
                <a:spcPts val="0"/>
              </a:spcAft>
              <a:buClr>
                <a:schemeClr val="dk1"/>
              </a:buClr>
              <a:buSzPts val="1200"/>
              <a:buFont typeface="Noto Sans Symbols"/>
              <a:buChar char="▪"/>
            </a:pPr>
            <a:r>
              <a:rPr lang="en-US" sz="1200">
                <a:latin typeface="Garamond"/>
                <a:ea typeface="Garamond"/>
                <a:cs typeface="Garamond"/>
                <a:sym typeface="Garamond"/>
              </a:rPr>
              <a:t>Engaging trivia quizzes to test and enhance your data protection knowledge.</a:t>
            </a:r>
            <a:endParaRPr sz="1200">
              <a:latin typeface="Garamond"/>
              <a:ea typeface="Garamond"/>
              <a:cs typeface="Garamond"/>
              <a:sym typeface="Garamond"/>
            </a:endParaRPr>
          </a:p>
          <a:p>
            <a:pPr marL="0" lvl="0" indent="0" algn="l" rtl="0">
              <a:lnSpc>
                <a:spcPct val="150000"/>
              </a:lnSpc>
              <a:spcBef>
                <a:spcPts val="0"/>
              </a:spcBef>
              <a:spcAft>
                <a:spcPts val="0"/>
              </a:spcAft>
              <a:buNone/>
            </a:pPr>
            <a:endParaRPr sz="1200">
              <a:latin typeface="Garamond"/>
              <a:ea typeface="Garamond"/>
              <a:cs typeface="Garamond"/>
              <a:sym typeface="Garamond"/>
            </a:endParaRPr>
          </a:p>
          <a:p>
            <a:pPr marL="12700" marR="6985" lvl="0" indent="0" algn="l" rtl="0">
              <a:lnSpc>
                <a:spcPct val="150000"/>
              </a:lnSpc>
              <a:spcBef>
                <a:spcPts val="1210"/>
              </a:spcBef>
              <a:spcAft>
                <a:spcPts val="0"/>
              </a:spcAft>
              <a:buNone/>
            </a:pPr>
            <a:r>
              <a:rPr lang="en-US" sz="1200" b="1">
                <a:solidFill>
                  <a:srgbClr val="C00000"/>
                </a:solidFill>
                <a:latin typeface="Garamond"/>
                <a:ea typeface="Garamond"/>
                <a:cs typeface="Garamond"/>
                <a:sym typeface="Garamond"/>
              </a:rPr>
              <a:t>As we progress further into the training, we will gain a comprehensive understanding of  the roles, responsibilities, and obligations of a Data Protection Officer (DPO).</a:t>
            </a:r>
            <a:endParaRPr sz="1200">
              <a:latin typeface="Garamond"/>
              <a:ea typeface="Garamond"/>
              <a:cs typeface="Garamond"/>
              <a:sym typeface="Garamond"/>
            </a:endParaRPr>
          </a:p>
          <a:p>
            <a:pPr marL="0" lvl="0" indent="0" algn="l" rtl="0">
              <a:spcBef>
                <a:spcPts val="0"/>
              </a:spcBef>
              <a:spcAft>
                <a:spcPts val="0"/>
              </a:spcAft>
              <a:buNone/>
            </a:pPr>
            <a:endParaRPr/>
          </a:p>
        </p:txBody>
      </p:sp>
      <p:sp>
        <p:nvSpPr>
          <p:cNvPr id="527" name="Google Shape;527;p11: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4" name="Google Shape;534;p1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1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1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1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5" name="Google Shape;575;p1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1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4" name="Google Shape;594;p1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1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1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1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0" name="Google Shape;610;p1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1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9" name="Google Shape;619;p1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1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1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2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7" name="Google Shape;647;p2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2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p2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2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1" name="Google Shape;681;p2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2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0" name="Google Shape;690;p2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2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2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2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7" name="Google Shape;727;p25: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25: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2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4" name="Google Shape;744;p2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2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3" name="Google Shape;753;p2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2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2" name="Google Shape;762;p2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2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2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3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0" name="Google Shape;780;p3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3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31: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0" name="Google Shape;790;p31: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p3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1" name="Google Shape;811;p3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3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0" name="Google Shape;820;p3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3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9" name="Google Shape;829;p3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3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p35: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9" name="Google Shape;839;p35: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9" name="Google Shape;859;p3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3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8" name="Google Shape;868;p3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p3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p38: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8" name="Google Shape;878;p38: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3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p3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4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3" name="Google Shape;923;p4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4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p4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p4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1" name="Google Shape;941;p42: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2" name="Google Shape;942;p42: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4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p4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4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5" name="Google Shape;975;p4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p4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4" name="Google Shape;984;p45: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5" name="Google Shape;985;p45: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4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4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4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6" name="Google Shape;1006;p47: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7" name="Google Shape;1007;p47: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p4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6" name="Google Shape;1026;p4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p4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5" name="Google Shape;1035;p4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p5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4" name="Google Shape;1044;p5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1"/>
        <p:cNvGrpSpPr/>
        <p:nvPr/>
      </p:nvGrpSpPr>
      <p:grpSpPr>
        <a:xfrm>
          <a:off x="0" y="0"/>
          <a:ext cx="0" cy="0"/>
          <a:chOff x="0" y="0"/>
          <a:chExt cx="0" cy="0"/>
        </a:xfrm>
      </p:grpSpPr>
      <p:sp>
        <p:nvSpPr>
          <p:cNvPr id="1052" name="Google Shape;1052;p5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3" name="Google Shape;1053;p5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5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5" name="Google Shape;1065;p52: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12700" marR="5080" lvl="0" indent="0" algn="just" rtl="0">
              <a:lnSpc>
                <a:spcPct val="140700"/>
              </a:lnSpc>
              <a:spcBef>
                <a:spcPts val="0"/>
              </a:spcBef>
              <a:spcAft>
                <a:spcPts val="0"/>
              </a:spcAft>
              <a:buNone/>
            </a:pPr>
            <a:r>
              <a:rPr lang="en-US" sz="1200">
                <a:latin typeface="Garamond"/>
                <a:ea typeface="Garamond"/>
                <a:cs typeface="Garamond"/>
                <a:sym typeface="Garamond"/>
              </a:rPr>
              <a:t>Finding the right balance between data privacy and meeting the business's operational needs is a  crucial challenge in today's data-driven world. While safeguarding individuals' privacy rights is a  legal and ethical imperative, businesses also rely on data for various purposes, including decision-  making, improving customer experiences, and achieving their goals. This delicate equilibrium  requires a thoughtful approach that respects privacy regulations and promotes responsible data  practices while still allowing organizations to function effectively.</a:t>
            </a:r>
            <a:endParaRPr sz="1200">
              <a:latin typeface="Garamond"/>
              <a:ea typeface="Garamond"/>
              <a:cs typeface="Garamond"/>
              <a:sym typeface="Garamond"/>
            </a:endParaRPr>
          </a:p>
          <a:p>
            <a:pPr marL="0" lvl="0" indent="0" algn="l" rtl="0">
              <a:spcBef>
                <a:spcPts val="10"/>
              </a:spcBef>
              <a:spcAft>
                <a:spcPts val="0"/>
              </a:spcAft>
              <a:buNone/>
            </a:pPr>
            <a:endParaRPr sz="1750">
              <a:latin typeface="Garamond"/>
              <a:ea typeface="Garamond"/>
              <a:cs typeface="Garamond"/>
              <a:sym typeface="Garamond"/>
            </a:endParaRPr>
          </a:p>
          <a:p>
            <a:pPr marL="12700" marR="5715" lvl="0" indent="0" algn="just" rtl="0">
              <a:lnSpc>
                <a:spcPct val="140600"/>
              </a:lnSpc>
              <a:spcBef>
                <a:spcPts val="0"/>
              </a:spcBef>
              <a:spcAft>
                <a:spcPts val="0"/>
              </a:spcAft>
              <a:buNone/>
            </a:pPr>
            <a:r>
              <a:rPr lang="en-US" sz="1200">
                <a:latin typeface="Garamond"/>
                <a:ea typeface="Garamond"/>
                <a:cs typeface="Garamond"/>
                <a:sym typeface="Garamond"/>
              </a:rPr>
              <a:t>Giving people the knowledge they need about data privacy isn't just a matter of following the rules;  it's about giving individuals control again. Personal information has never been more important to  keep safe in the digital world we live in now. It is important that data subjects know how their data  is handled, processed, and kept safe. This is both their right and duty.</a:t>
            </a:r>
            <a:endParaRPr sz="1200">
              <a:latin typeface="Garamond"/>
              <a:ea typeface="Garamond"/>
              <a:cs typeface="Garamond"/>
              <a:sym typeface="Garamond"/>
            </a:endParaRPr>
          </a:p>
          <a:p>
            <a:pPr marL="0" lvl="0" indent="0" algn="l" rtl="0">
              <a:spcBef>
                <a:spcPts val="0"/>
              </a:spcBef>
              <a:spcAft>
                <a:spcPts val="0"/>
              </a:spcAft>
              <a:buNone/>
            </a:pPr>
            <a:endParaRPr/>
          </a:p>
        </p:txBody>
      </p:sp>
      <p:sp>
        <p:nvSpPr>
          <p:cNvPr id="1066" name="Google Shape;1066;p52: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p5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3" name="Google Shape;1093;p53: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12700" marR="5080" lvl="0" indent="0" algn="just" rtl="0">
              <a:lnSpc>
                <a:spcPct val="140700"/>
              </a:lnSpc>
              <a:spcBef>
                <a:spcPts val="0"/>
              </a:spcBef>
              <a:spcAft>
                <a:spcPts val="0"/>
              </a:spcAft>
              <a:buNone/>
            </a:pPr>
            <a:r>
              <a:rPr lang="en-US" sz="1200">
                <a:latin typeface="Garamond"/>
                <a:ea typeface="Garamond"/>
                <a:cs typeface="Garamond"/>
                <a:sym typeface="Garamond"/>
              </a:rPr>
              <a:t>Finding the right balance between data privacy and meeting the business's operational needs is a  crucial challenge in today's data-driven world. While safeguarding individuals' privacy rights is a  legal and ethical imperative, businesses also rely on data for various purposes, including decision-  making, improving customer experiences, and achieving their goals. This delicate equilibrium  requires a thoughtful approach that respects privacy regulations and promotes responsible data  practices while still allowing organizations to function effectively.</a:t>
            </a:r>
            <a:endParaRPr sz="1200">
              <a:latin typeface="Garamond"/>
              <a:ea typeface="Garamond"/>
              <a:cs typeface="Garamond"/>
              <a:sym typeface="Garamond"/>
            </a:endParaRPr>
          </a:p>
          <a:p>
            <a:pPr marL="0" lvl="0" indent="0" algn="l" rtl="0">
              <a:spcBef>
                <a:spcPts val="10"/>
              </a:spcBef>
              <a:spcAft>
                <a:spcPts val="0"/>
              </a:spcAft>
              <a:buNone/>
            </a:pPr>
            <a:endParaRPr sz="1750">
              <a:latin typeface="Garamond"/>
              <a:ea typeface="Garamond"/>
              <a:cs typeface="Garamond"/>
              <a:sym typeface="Garamond"/>
            </a:endParaRPr>
          </a:p>
          <a:p>
            <a:pPr marL="12700" marR="5715" lvl="0" indent="0" algn="just" rtl="0">
              <a:lnSpc>
                <a:spcPct val="140600"/>
              </a:lnSpc>
              <a:spcBef>
                <a:spcPts val="0"/>
              </a:spcBef>
              <a:spcAft>
                <a:spcPts val="0"/>
              </a:spcAft>
              <a:buNone/>
            </a:pPr>
            <a:r>
              <a:rPr lang="en-US" sz="1200">
                <a:latin typeface="Garamond"/>
                <a:ea typeface="Garamond"/>
                <a:cs typeface="Garamond"/>
                <a:sym typeface="Garamond"/>
              </a:rPr>
              <a:t>Giving people the knowledge they need about data privacy isn't just a matter of following the rules;  it's about giving individuals control again. Personal information has never been more important to  keep safe in the digital world we live in now. It is important that data subjects know how their data  is handled, processed, and kept safe. This is both their right and duty.</a:t>
            </a:r>
            <a:endParaRPr sz="1200">
              <a:latin typeface="Garamond"/>
              <a:ea typeface="Garamond"/>
              <a:cs typeface="Garamond"/>
              <a:sym typeface="Garamond"/>
            </a:endParaRPr>
          </a:p>
          <a:p>
            <a:pPr marL="0" lvl="0" indent="0" algn="l" rtl="0">
              <a:spcBef>
                <a:spcPts val="0"/>
              </a:spcBef>
              <a:spcAft>
                <a:spcPts val="0"/>
              </a:spcAft>
              <a:buNone/>
            </a:pPr>
            <a:endParaRPr/>
          </a:p>
        </p:txBody>
      </p:sp>
      <p:sp>
        <p:nvSpPr>
          <p:cNvPr id="1094" name="Google Shape;1094;p53: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p5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2" name="Google Shape;1112;p5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p5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1" name="Google Shape;1121;p5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p5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0" name="Google Shape;1130;p5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p5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9" name="Google Shape;1139;p57:notes"/>
          <p:cNvSpPr txBox="1">
            <a:spLocks noGrp="1"/>
          </p:cNvSpPr>
          <p:nvPr>
            <p:ph type="body" idx="1"/>
          </p:nvPr>
        </p:nvSpPr>
        <p:spPr>
          <a:xfrm>
            <a:off x="755650" y="5149850"/>
            <a:ext cx="6045200" cy="4213225"/>
          </a:xfrm>
          <a:prstGeom prst="rect">
            <a:avLst/>
          </a:prstGeom>
          <a:noFill/>
          <a:ln>
            <a:noFill/>
          </a:ln>
        </p:spPr>
        <p:txBody>
          <a:bodyPr spcFirstLastPara="1" wrap="square" lIns="91425" tIns="45700" rIns="91425" bIns="45700" anchor="t" anchorCtr="0">
            <a:noAutofit/>
          </a:bodyPr>
          <a:lstStyle/>
          <a:p>
            <a:pPr marL="12700" marR="5080" lvl="0" indent="0" algn="just" rtl="0">
              <a:lnSpc>
                <a:spcPct val="140700"/>
              </a:lnSpc>
              <a:spcBef>
                <a:spcPts val="0"/>
              </a:spcBef>
              <a:spcAft>
                <a:spcPts val="0"/>
              </a:spcAft>
              <a:buNone/>
            </a:pPr>
            <a:r>
              <a:rPr lang="en-US" sz="1200">
                <a:latin typeface="Garamond"/>
                <a:ea typeface="Garamond"/>
                <a:cs typeface="Garamond"/>
                <a:sym typeface="Garamond"/>
              </a:rPr>
              <a:t>Finding the right balance between data privacy and meeting the business's operational needs is a  crucial challenge in today's data-driven world. While safeguarding individuals' privacy rights is a  legal and ethical imperative, businesses also rely on data for various purposes, including decision-  making, improving customer experiences, and achieving their goals. This delicate equilibrium  requires a thoughtful approach that respects privacy regulations and promotes responsible data  practices while still allowing organizations to function effectively.</a:t>
            </a:r>
            <a:endParaRPr sz="1200">
              <a:latin typeface="Garamond"/>
              <a:ea typeface="Garamond"/>
              <a:cs typeface="Garamond"/>
              <a:sym typeface="Garamond"/>
            </a:endParaRPr>
          </a:p>
          <a:p>
            <a:pPr marL="0" lvl="0" indent="0" algn="l" rtl="0">
              <a:spcBef>
                <a:spcPts val="10"/>
              </a:spcBef>
              <a:spcAft>
                <a:spcPts val="0"/>
              </a:spcAft>
              <a:buNone/>
            </a:pPr>
            <a:endParaRPr sz="1750">
              <a:latin typeface="Garamond"/>
              <a:ea typeface="Garamond"/>
              <a:cs typeface="Garamond"/>
              <a:sym typeface="Garamond"/>
            </a:endParaRPr>
          </a:p>
          <a:p>
            <a:pPr marL="12700" marR="5715" lvl="0" indent="0" algn="just" rtl="0">
              <a:lnSpc>
                <a:spcPct val="140600"/>
              </a:lnSpc>
              <a:spcBef>
                <a:spcPts val="0"/>
              </a:spcBef>
              <a:spcAft>
                <a:spcPts val="0"/>
              </a:spcAft>
              <a:buNone/>
            </a:pPr>
            <a:r>
              <a:rPr lang="en-US" sz="1200">
                <a:latin typeface="Garamond"/>
                <a:ea typeface="Garamond"/>
                <a:cs typeface="Garamond"/>
                <a:sym typeface="Garamond"/>
              </a:rPr>
              <a:t>Giving people the knowledge they need about data privacy isn't just a matter of following the rules;  it's about giving individuals control again. Personal information has never been more important to  keep safe in the digital world we live in now. It is important that data subjects know how their data  is handled, processed, and kept safe. This is both their right and duty.</a:t>
            </a:r>
            <a:endParaRPr sz="1200">
              <a:latin typeface="Garamond"/>
              <a:ea typeface="Garamond"/>
              <a:cs typeface="Garamond"/>
              <a:sym typeface="Garamond"/>
            </a:endParaRPr>
          </a:p>
          <a:p>
            <a:pPr marL="0" lvl="0" indent="0" algn="l" rtl="0">
              <a:spcBef>
                <a:spcPts val="0"/>
              </a:spcBef>
              <a:spcAft>
                <a:spcPts val="0"/>
              </a:spcAft>
              <a:buNone/>
            </a:pPr>
            <a:endParaRPr/>
          </a:p>
        </p:txBody>
      </p:sp>
      <p:sp>
        <p:nvSpPr>
          <p:cNvPr id="1140" name="Google Shape;1140;p57:notes"/>
          <p:cNvSpPr txBox="1">
            <a:spLocks noGrp="1"/>
          </p:cNvSpPr>
          <p:nvPr>
            <p:ph type="sldNum" idx="12"/>
          </p:nvPr>
        </p:nvSpPr>
        <p:spPr>
          <a:xfrm>
            <a:off x="4279900" y="10163175"/>
            <a:ext cx="3275013" cy="5365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p5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5" name="Google Shape;1155;p5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5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4" name="Google Shape;1164;p5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p6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3" name="Google Shape;1173;p6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0"/>
        <p:cNvGrpSpPr/>
        <p:nvPr/>
      </p:nvGrpSpPr>
      <p:grpSpPr>
        <a:xfrm>
          <a:off x="0" y="0"/>
          <a:ext cx="0" cy="0"/>
          <a:chOff x="0" y="0"/>
          <a:chExt cx="0" cy="0"/>
        </a:xfrm>
      </p:grpSpPr>
      <p:sp>
        <p:nvSpPr>
          <p:cNvPr id="1181" name="Google Shape;1181;p6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2" name="Google Shape;1182;p6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p6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1" name="Google Shape;1191;p6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p6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9" name="Google Shape;1209;p6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p6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8" name="Google Shape;1218;p6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6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6" name="Google Shape;1226;p6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p6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4" name="Google Shape;1234;p6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p6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2" name="Google Shape;1242;p6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p6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0" name="Google Shape;1250;p6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17170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5913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12027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p7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7" name="Google Shape;1267;p7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p7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0" name="Google Shape;1300;p7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7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2" name="Google Shape;1312;p7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p7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0" name="Google Shape;1330;p7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8"/>
        <p:cNvGrpSpPr/>
        <p:nvPr/>
      </p:nvGrpSpPr>
      <p:grpSpPr>
        <a:xfrm>
          <a:off x="0" y="0"/>
          <a:ext cx="0" cy="0"/>
          <a:chOff x="0" y="0"/>
          <a:chExt cx="0" cy="0"/>
        </a:xfrm>
      </p:grpSpPr>
      <p:sp>
        <p:nvSpPr>
          <p:cNvPr id="1369" name="Google Shape;1369;p7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0" name="Google Shape;1370;p7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p7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9" name="Google Shape;1379;p7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p7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8" name="Google Shape;1388;p7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7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7" name="Google Shape;1397;p7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4"/>
        <p:cNvGrpSpPr/>
        <p:nvPr/>
      </p:nvGrpSpPr>
      <p:grpSpPr>
        <a:xfrm>
          <a:off x="0" y="0"/>
          <a:ext cx="0" cy="0"/>
          <a:chOff x="0" y="0"/>
          <a:chExt cx="0" cy="0"/>
        </a:xfrm>
      </p:grpSpPr>
      <p:sp>
        <p:nvSpPr>
          <p:cNvPr id="1405" name="Google Shape;1405;p7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6" name="Google Shape;1406;p7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3"/>
        <p:cNvGrpSpPr/>
        <p:nvPr/>
      </p:nvGrpSpPr>
      <p:grpSpPr>
        <a:xfrm>
          <a:off x="0" y="0"/>
          <a:ext cx="0" cy="0"/>
          <a:chOff x="0" y="0"/>
          <a:chExt cx="0" cy="0"/>
        </a:xfrm>
      </p:grpSpPr>
      <p:sp>
        <p:nvSpPr>
          <p:cNvPr id="1414" name="Google Shape;1414;p8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5" name="Google Shape;1415;p8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p8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4" name="Google Shape;1424;p8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1"/>
        <p:cNvGrpSpPr/>
        <p:nvPr/>
      </p:nvGrpSpPr>
      <p:grpSpPr>
        <a:xfrm>
          <a:off x="0" y="0"/>
          <a:ext cx="0" cy="0"/>
          <a:chOff x="0" y="0"/>
          <a:chExt cx="0" cy="0"/>
        </a:xfrm>
      </p:grpSpPr>
      <p:sp>
        <p:nvSpPr>
          <p:cNvPr id="1432" name="Google Shape;1432;p8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3" name="Google Shape;1433;p8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p8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6" name="Google Shape;1446;p8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3"/>
        <p:cNvGrpSpPr/>
        <p:nvPr/>
      </p:nvGrpSpPr>
      <p:grpSpPr>
        <a:xfrm>
          <a:off x="0" y="0"/>
          <a:ext cx="0" cy="0"/>
          <a:chOff x="0" y="0"/>
          <a:chExt cx="0" cy="0"/>
        </a:xfrm>
      </p:grpSpPr>
      <p:sp>
        <p:nvSpPr>
          <p:cNvPr id="1454" name="Google Shape;1454;p8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5" name="Google Shape;1455;p8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p8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4" name="Google Shape;1464;p8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1"/>
        <p:cNvGrpSpPr/>
        <p:nvPr/>
      </p:nvGrpSpPr>
      <p:grpSpPr>
        <a:xfrm>
          <a:off x="0" y="0"/>
          <a:ext cx="0" cy="0"/>
          <a:chOff x="0" y="0"/>
          <a:chExt cx="0" cy="0"/>
        </a:xfrm>
      </p:grpSpPr>
      <p:sp>
        <p:nvSpPr>
          <p:cNvPr id="1472" name="Google Shape;1472;p8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3" name="Google Shape;1473;p8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0"/>
        <p:cNvGrpSpPr/>
        <p:nvPr/>
      </p:nvGrpSpPr>
      <p:grpSpPr>
        <a:xfrm>
          <a:off x="0" y="0"/>
          <a:ext cx="0" cy="0"/>
          <a:chOff x="0" y="0"/>
          <a:chExt cx="0" cy="0"/>
        </a:xfrm>
      </p:grpSpPr>
      <p:sp>
        <p:nvSpPr>
          <p:cNvPr id="1481" name="Google Shape;1481;p8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2" name="Google Shape;1482;p8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8"/>
        <p:cNvGrpSpPr/>
        <p:nvPr/>
      </p:nvGrpSpPr>
      <p:grpSpPr>
        <a:xfrm>
          <a:off x="0" y="0"/>
          <a:ext cx="0" cy="0"/>
          <a:chOff x="0" y="0"/>
          <a:chExt cx="0" cy="0"/>
        </a:xfrm>
      </p:grpSpPr>
      <p:sp>
        <p:nvSpPr>
          <p:cNvPr id="1489" name="Google Shape;1489;p8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0" name="Google Shape;1490;p8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6"/>
        <p:cNvGrpSpPr/>
        <p:nvPr/>
      </p:nvGrpSpPr>
      <p:grpSpPr>
        <a:xfrm>
          <a:off x="0" y="0"/>
          <a:ext cx="0" cy="0"/>
          <a:chOff x="0" y="0"/>
          <a:chExt cx="0" cy="0"/>
        </a:xfrm>
      </p:grpSpPr>
      <p:sp>
        <p:nvSpPr>
          <p:cNvPr id="1497" name="Google Shape;1497;p8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8" name="Google Shape;1498;p8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p9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6" name="Google Shape;1506;p9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488789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82241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2"/>
        <p:cNvGrpSpPr/>
        <p:nvPr/>
      </p:nvGrpSpPr>
      <p:grpSpPr>
        <a:xfrm>
          <a:off x="0" y="0"/>
          <a:ext cx="0" cy="0"/>
          <a:chOff x="0" y="0"/>
          <a:chExt cx="0" cy="0"/>
        </a:xfrm>
      </p:grpSpPr>
      <p:sp>
        <p:nvSpPr>
          <p:cNvPr id="1513" name="Google Shape;1513;p9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4" name="Google Shape;1514;p9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p9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1" name="Google Shape;1521;p9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9"/>
        <p:cNvGrpSpPr/>
        <p:nvPr/>
      </p:nvGrpSpPr>
      <p:grpSpPr>
        <a:xfrm>
          <a:off x="0" y="0"/>
          <a:ext cx="0" cy="0"/>
          <a:chOff x="0" y="0"/>
          <a:chExt cx="0" cy="0"/>
        </a:xfrm>
      </p:grpSpPr>
      <p:sp>
        <p:nvSpPr>
          <p:cNvPr id="1530" name="Google Shape;1530;p9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1" name="Google Shape;1531;p9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8"/>
        <p:cNvGrpSpPr/>
        <p:nvPr/>
      </p:nvGrpSpPr>
      <p:grpSpPr>
        <a:xfrm>
          <a:off x="0" y="0"/>
          <a:ext cx="0" cy="0"/>
          <a:chOff x="0" y="0"/>
          <a:chExt cx="0" cy="0"/>
        </a:xfrm>
      </p:grpSpPr>
      <p:sp>
        <p:nvSpPr>
          <p:cNvPr id="1559" name="Google Shape;1559;p9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0" name="Google Shape;1560;p9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0"/>
        <p:cNvGrpSpPr/>
        <p:nvPr/>
      </p:nvGrpSpPr>
      <p:grpSpPr>
        <a:xfrm>
          <a:off x="0" y="0"/>
          <a:ext cx="0" cy="0"/>
          <a:chOff x="0" y="0"/>
          <a:chExt cx="0" cy="0"/>
        </a:xfrm>
      </p:grpSpPr>
      <p:sp>
        <p:nvSpPr>
          <p:cNvPr id="1571" name="Google Shape;1571;p9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2" name="Google Shape;1572;p9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7"/>
        <p:cNvGrpSpPr/>
        <p:nvPr/>
      </p:nvGrpSpPr>
      <p:grpSpPr>
        <a:xfrm>
          <a:off x="0" y="0"/>
          <a:ext cx="0" cy="0"/>
          <a:chOff x="0" y="0"/>
          <a:chExt cx="0" cy="0"/>
        </a:xfrm>
      </p:grpSpPr>
      <p:sp>
        <p:nvSpPr>
          <p:cNvPr id="1598" name="Google Shape;1598;p9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9" name="Google Shape;1599;p9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6"/>
        <p:cNvGrpSpPr/>
        <p:nvPr/>
      </p:nvGrpSpPr>
      <p:grpSpPr>
        <a:xfrm>
          <a:off x="0" y="0"/>
          <a:ext cx="0" cy="0"/>
          <a:chOff x="0" y="0"/>
          <a:chExt cx="0" cy="0"/>
        </a:xfrm>
      </p:grpSpPr>
      <p:sp>
        <p:nvSpPr>
          <p:cNvPr id="1607" name="Google Shape;1607;p9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8" name="Google Shape;1608;p9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5"/>
        <p:cNvGrpSpPr/>
        <p:nvPr/>
      </p:nvGrpSpPr>
      <p:grpSpPr>
        <a:xfrm>
          <a:off x="0" y="0"/>
          <a:ext cx="0" cy="0"/>
          <a:chOff x="0" y="0"/>
          <a:chExt cx="0" cy="0"/>
        </a:xfrm>
      </p:grpSpPr>
      <p:sp>
        <p:nvSpPr>
          <p:cNvPr id="1616" name="Google Shape;1616;p9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7" name="Google Shape;1617;p9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4"/>
        <p:cNvGrpSpPr/>
        <p:nvPr/>
      </p:nvGrpSpPr>
      <p:grpSpPr>
        <a:xfrm>
          <a:off x="0" y="0"/>
          <a:ext cx="0" cy="0"/>
          <a:chOff x="0" y="0"/>
          <a:chExt cx="0" cy="0"/>
        </a:xfrm>
      </p:grpSpPr>
      <p:sp>
        <p:nvSpPr>
          <p:cNvPr id="1625" name="Google Shape;1625;p9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6" name="Google Shape;1626;p9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3"/>
        <p:cNvGrpSpPr/>
        <p:nvPr/>
      </p:nvGrpSpPr>
      <p:grpSpPr>
        <a:xfrm>
          <a:off x="0" y="0"/>
          <a:ext cx="0" cy="0"/>
          <a:chOff x="0" y="0"/>
          <a:chExt cx="0" cy="0"/>
        </a:xfrm>
      </p:grpSpPr>
      <p:sp>
        <p:nvSpPr>
          <p:cNvPr id="1634" name="Google Shape;1634;p10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5" name="Google Shape;1635;p10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2"/>
        <p:cNvGrpSpPr/>
        <p:nvPr/>
      </p:nvGrpSpPr>
      <p:grpSpPr>
        <a:xfrm>
          <a:off x="0" y="0"/>
          <a:ext cx="0" cy="0"/>
          <a:chOff x="0" y="0"/>
          <a:chExt cx="0" cy="0"/>
        </a:xfrm>
      </p:grpSpPr>
      <p:sp>
        <p:nvSpPr>
          <p:cNvPr id="1643" name="Google Shape;1643;p10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4" name="Google Shape;1644;p10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1"/>
        <p:cNvGrpSpPr/>
        <p:nvPr/>
      </p:nvGrpSpPr>
      <p:grpSpPr>
        <a:xfrm>
          <a:off x="0" y="0"/>
          <a:ext cx="0" cy="0"/>
          <a:chOff x="0" y="0"/>
          <a:chExt cx="0" cy="0"/>
        </a:xfrm>
      </p:grpSpPr>
      <p:sp>
        <p:nvSpPr>
          <p:cNvPr id="1652" name="Google Shape;1652;p10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3" name="Google Shape;1653;p10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0"/>
        <p:cNvGrpSpPr/>
        <p:nvPr/>
      </p:nvGrpSpPr>
      <p:grpSpPr>
        <a:xfrm>
          <a:off x="0" y="0"/>
          <a:ext cx="0" cy="0"/>
          <a:chOff x="0" y="0"/>
          <a:chExt cx="0" cy="0"/>
        </a:xfrm>
      </p:grpSpPr>
      <p:sp>
        <p:nvSpPr>
          <p:cNvPr id="1661" name="Google Shape;1661;p10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2" name="Google Shape;1662;p10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9"/>
        <p:cNvGrpSpPr/>
        <p:nvPr/>
      </p:nvGrpSpPr>
      <p:grpSpPr>
        <a:xfrm>
          <a:off x="0" y="0"/>
          <a:ext cx="0" cy="0"/>
          <a:chOff x="0" y="0"/>
          <a:chExt cx="0" cy="0"/>
        </a:xfrm>
      </p:grpSpPr>
      <p:sp>
        <p:nvSpPr>
          <p:cNvPr id="1670" name="Google Shape;1670;p10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1" name="Google Shape;1671;p10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p10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0" name="Google Shape;1680;p10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7"/>
        <p:cNvGrpSpPr/>
        <p:nvPr/>
      </p:nvGrpSpPr>
      <p:grpSpPr>
        <a:xfrm>
          <a:off x="0" y="0"/>
          <a:ext cx="0" cy="0"/>
          <a:chOff x="0" y="0"/>
          <a:chExt cx="0" cy="0"/>
        </a:xfrm>
      </p:grpSpPr>
      <p:sp>
        <p:nvSpPr>
          <p:cNvPr id="1688" name="Google Shape;1688;p10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9" name="Google Shape;1689;p10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6"/>
        <p:cNvGrpSpPr/>
        <p:nvPr/>
      </p:nvGrpSpPr>
      <p:grpSpPr>
        <a:xfrm>
          <a:off x="0" y="0"/>
          <a:ext cx="0" cy="0"/>
          <a:chOff x="0" y="0"/>
          <a:chExt cx="0" cy="0"/>
        </a:xfrm>
      </p:grpSpPr>
      <p:sp>
        <p:nvSpPr>
          <p:cNvPr id="1697" name="Google Shape;1697;p10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8" name="Google Shape;1698;p10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p10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7" name="Google Shape;1727;p10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7"/>
        <p:cNvGrpSpPr/>
        <p:nvPr/>
      </p:nvGrpSpPr>
      <p:grpSpPr>
        <a:xfrm>
          <a:off x="0" y="0"/>
          <a:ext cx="0" cy="0"/>
          <a:chOff x="0" y="0"/>
          <a:chExt cx="0" cy="0"/>
        </a:xfrm>
      </p:grpSpPr>
      <p:sp>
        <p:nvSpPr>
          <p:cNvPr id="1738" name="Google Shape;1738;p10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9" name="Google Shape;1739;p10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0"/>
        <p:cNvGrpSpPr/>
        <p:nvPr/>
      </p:nvGrpSpPr>
      <p:grpSpPr>
        <a:xfrm>
          <a:off x="0" y="0"/>
          <a:ext cx="0" cy="0"/>
          <a:chOff x="0" y="0"/>
          <a:chExt cx="0" cy="0"/>
        </a:xfrm>
      </p:grpSpPr>
      <p:sp>
        <p:nvSpPr>
          <p:cNvPr id="1761" name="Google Shape;1761;p11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2" name="Google Shape;1762;p11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9"/>
        <p:cNvGrpSpPr/>
        <p:nvPr/>
      </p:nvGrpSpPr>
      <p:grpSpPr>
        <a:xfrm>
          <a:off x="0" y="0"/>
          <a:ext cx="0" cy="0"/>
          <a:chOff x="0" y="0"/>
          <a:chExt cx="0" cy="0"/>
        </a:xfrm>
      </p:grpSpPr>
      <p:sp>
        <p:nvSpPr>
          <p:cNvPr id="1770" name="Google Shape;1770;p11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1" name="Google Shape;1771;p11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p11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0" name="Google Shape;1780;p11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7"/>
        <p:cNvGrpSpPr/>
        <p:nvPr/>
      </p:nvGrpSpPr>
      <p:grpSpPr>
        <a:xfrm>
          <a:off x="0" y="0"/>
          <a:ext cx="0" cy="0"/>
          <a:chOff x="0" y="0"/>
          <a:chExt cx="0" cy="0"/>
        </a:xfrm>
      </p:grpSpPr>
      <p:sp>
        <p:nvSpPr>
          <p:cNvPr id="1788" name="Google Shape;1788;p11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9" name="Google Shape;1789;p11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p11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8" name="Google Shape;1798;p11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5"/>
        <p:cNvGrpSpPr/>
        <p:nvPr/>
      </p:nvGrpSpPr>
      <p:grpSpPr>
        <a:xfrm>
          <a:off x="0" y="0"/>
          <a:ext cx="0" cy="0"/>
          <a:chOff x="0" y="0"/>
          <a:chExt cx="0" cy="0"/>
        </a:xfrm>
      </p:grpSpPr>
      <p:sp>
        <p:nvSpPr>
          <p:cNvPr id="1806" name="Google Shape;1806;p11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7" name="Google Shape;1807;p11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4"/>
        <p:cNvGrpSpPr/>
        <p:nvPr/>
      </p:nvGrpSpPr>
      <p:grpSpPr>
        <a:xfrm>
          <a:off x="0" y="0"/>
          <a:ext cx="0" cy="0"/>
          <a:chOff x="0" y="0"/>
          <a:chExt cx="0" cy="0"/>
        </a:xfrm>
      </p:grpSpPr>
      <p:sp>
        <p:nvSpPr>
          <p:cNvPr id="1835" name="Google Shape;1835;p11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6" name="Google Shape;1836;p11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4"/>
        <p:cNvGrpSpPr/>
        <p:nvPr/>
      </p:nvGrpSpPr>
      <p:grpSpPr>
        <a:xfrm>
          <a:off x="0" y="0"/>
          <a:ext cx="0" cy="0"/>
          <a:chOff x="0" y="0"/>
          <a:chExt cx="0" cy="0"/>
        </a:xfrm>
      </p:grpSpPr>
      <p:sp>
        <p:nvSpPr>
          <p:cNvPr id="1845" name="Google Shape;1845;p11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6" name="Google Shape;1846;p11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2"/>
        <p:cNvGrpSpPr/>
        <p:nvPr/>
      </p:nvGrpSpPr>
      <p:grpSpPr>
        <a:xfrm>
          <a:off x="0" y="0"/>
          <a:ext cx="0" cy="0"/>
          <a:chOff x="0" y="0"/>
          <a:chExt cx="0" cy="0"/>
        </a:xfrm>
      </p:grpSpPr>
      <p:sp>
        <p:nvSpPr>
          <p:cNvPr id="1853" name="Google Shape;1853;p11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4" name="Google Shape;1854;p11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0"/>
        <p:cNvGrpSpPr/>
        <p:nvPr/>
      </p:nvGrpSpPr>
      <p:grpSpPr>
        <a:xfrm>
          <a:off x="0" y="0"/>
          <a:ext cx="0" cy="0"/>
          <a:chOff x="0" y="0"/>
          <a:chExt cx="0" cy="0"/>
        </a:xfrm>
      </p:grpSpPr>
      <p:sp>
        <p:nvSpPr>
          <p:cNvPr id="1861" name="Google Shape;1861;p11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2" name="Google Shape;1862;p11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138003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662584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8"/>
        <p:cNvGrpSpPr/>
        <p:nvPr/>
      </p:nvGrpSpPr>
      <p:grpSpPr>
        <a:xfrm>
          <a:off x="0" y="0"/>
          <a:ext cx="0" cy="0"/>
          <a:chOff x="0" y="0"/>
          <a:chExt cx="0" cy="0"/>
        </a:xfrm>
      </p:grpSpPr>
      <p:sp>
        <p:nvSpPr>
          <p:cNvPr id="1869" name="Google Shape;1869;p12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0" name="Google Shape;1870;p12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p9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1" name="Google Shape;1521;p9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756302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5"/>
        <p:cNvGrpSpPr/>
        <p:nvPr/>
      </p:nvGrpSpPr>
      <p:grpSpPr>
        <a:xfrm>
          <a:off x="0" y="0"/>
          <a:ext cx="0" cy="0"/>
          <a:chOff x="0" y="0"/>
          <a:chExt cx="0" cy="0"/>
        </a:xfrm>
      </p:grpSpPr>
      <p:sp>
        <p:nvSpPr>
          <p:cNvPr id="1886" name="Google Shape;1886;p12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7" name="Google Shape;1887;p12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4"/>
        <p:cNvGrpSpPr/>
        <p:nvPr/>
      </p:nvGrpSpPr>
      <p:grpSpPr>
        <a:xfrm>
          <a:off x="0" y="0"/>
          <a:ext cx="0" cy="0"/>
          <a:chOff x="0" y="0"/>
          <a:chExt cx="0" cy="0"/>
        </a:xfrm>
      </p:grpSpPr>
      <p:sp>
        <p:nvSpPr>
          <p:cNvPr id="1915" name="Google Shape;1915;p12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6" name="Google Shape;1916;p12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6"/>
        <p:cNvGrpSpPr/>
        <p:nvPr/>
      </p:nvGrpSpPr>
      <p:grpSpPr>
        <a:xfrm>
          <a:off x="0" y="0"/>
          <a:ext cx="0" cy="0"/>
          <a:chOff x="0" y="0"/>
          <a:chExt cx="0" cy="0"/>
        </a:xfrm>
      </p:grpSpPr>
      <p:sp>
        <p:nvSpPr>
          <p:cNvPr id="1927" name="Google Shape;1927;p12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8" name="Google Shape;1928;p12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3"/>
        <p:cNvGrpSpPr/>
        <p:nvPr/>
      </p:nvGrpSpPr>
      <p:grpSpPr>
        <a:xfrm>
          <a:off x="0" y="0"/>
          <a:ext cx="0" cy="0"/>
          <a:chOff x="0" y="0"/>
          <a:chExt cx="0" cy="0"/>
        </a:xfrm>
      </p:grpSpPr>
      <p:sp>
        <p:nvSpPr>
          <p:cNvPr id="1944" name="Google Shape;1944;p12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5" name="Google Shape;1945;p12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2"/>
        <p:cNvGrpSpPr/>
        <p:nvPr/>
      </p:nvGrpSpPr>
      <p:grpSpPr>
        <a:xfrm>
          <a:off x="0" y="0"/>
          <a:ext cx="0" cy="0"/>
          <a:chOff x="0" y="0"/>
          <a:chExt cx="0" cy="0"/>
        </a:xfrm>
      </p:grpSpPr>
      <p:sp>
        <p:nvSpPr>
          <p:cNvPr id="1953" name="Google Shape;1953;p12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4" name="Google Shape;1954;p12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1"/>
        <p:cNvGrpSpPr/>
        <p:nvPr/>
      </p:nvGrpSpPr>
      <p:grpSpPr>
        <a:xfrm>
          <a:off x="0" y="0"/>
          <a:ext cx="0" cy="0"/>
          <a:chOff x="0" y="0"/>
          <a:chExt cx="0" cy="0"/>
        </a:xfrm>
      </p:grpSpPr>
      <p:sp>
        <p:nvSpPr>
          <p:cNvPr id="1962" name="Google Shape;1962;p12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3" name="Google Shape;1963;p12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0"/>
        <p:cNvGrpSpPr/>
        <p:nvPr/>
      </p:nvGrpSpPr>
      <p:grpSpPr>
        <a:xfrm>
          <a:off x="0" y="0"/>
          <a:ext cx="0" cy="0"/>
          <a:chOff x="0" y="0"/>
          <a:chExt cx="0" cy="0"/>
        </a:xfrm>
      </p:grpSpPr>
      <p:sp>
        <p:nvSpPr>
          <p:cNvPr id="1981" name="Google Shape;1981;p12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2" name="Google Shape;1982;p12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9"/>
        <p:cNvGrpSpPr/>
        <p:nvPr/>
      </p:nvGrpSpPr>
      <p:grpSpPr>
        <a:xfrm>
          <a:off x="0" y="0"/>
          <a:ext cx="0" cy="0"/>
          <a:chOff x="0" y="0"/>
          <a:chExt cx="0" cy="0"/>
        </a:xfrm>
      </p:grpSpPr>
      <p:sp>
        <p:nvSpPr>
          <p:cNvPr id="1990" name="Google Shape;1990;p12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1" name="Google Shape;1991;p12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8"/>
        <p:cNvGrpSpPr/>
        <p:nvPr/>
      </p:nvGrpSpPr>
      <p:grpSpPr>
        <a:xfrm>
          <a:off x="0" y="0"/>
          <a:ext cx="0" cy="0"/>
          <a:chOff x="0" y="0"/>
          <a:chExt cx="0" cy="0"/>
        </a:xfrm>
      </p:grpSpPr>
      <p:sp>
        <p:nvSpPr>
          <p:cNvPr id="1999" name="Google Shape;1999;p13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0" name="Google Shape;2000;p13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7"/>
        <p:cNvGrpSpPr/>
        <p:nvPr/>
      </p:nvGrpSpPr>
      <p:grpSpPr>
        <a:xfrm>
          <a:off x="0" y="0"/>
          <a:ext cx="0" cy="0"/>
          <a:chOff x="0" y="0"/>
          <a:chExt cx="0" cy="0"/>
        </a:xfrm>
      </p:grpSpPr>
      <p:sp>
        <p:nvSpPr>
          <p:cNvPr id="2008" name="Google Shape;2008;p13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9" name="Google Shape;2009;p13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p13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8" name="Google Shape;2018;p13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5"/>
        <p:cNvGrpSpPr/>
        <p:nvPr/>
      </p:nvGrpSpPr>
      <p:grpSpPr>
        <a:xfrm>
          <a:off x="0" y="0"/>
          <a:ext cx="0" cy="0"/>
          <a:chOff x="0" y="0"/>
          <a:chExt cx="0" cy="0"/>
        </a:xfrm>
      </p:grpSpPr>
      <p:sp>
        <p:nvSpPr>
          <p:cNvPr id="2026" name="Google Shape;2026;p13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7" name="Google Shape;2027;p13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8"/>
        <p:cNvGrpSpPr/>
        <p:nvPr/>
      </p:nvGrpSpPr>
      <p:grpSpPr>
        <a:xfrm>
          <a:off x="0" y="0"/>
          <a:ext cx="0" cy="0"/>
          <a:chOff x="0" y="0"/>
          <a:chExt cx="0" cy="0"/>
        </a:xfrm>
      </p:grpSpPr>
      <p:sp>
        <p:nvSpPr>
          <p:cNvPr id="2059" name="Google Shape;2059;p13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0" name="Google Shape;2060;p13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0"/>
        <p:cNvGrpSpPr/>
        <p:nvPr/>
      </p:nvGrpSpPr>
      <p:grpSpPr>
        <a:xfrm>
          <a:off x="0" y="0"/>
          <a:ext cx="0" cy="0"/>
          <a:chOff x="0" y="0"/>
          <a:chExt cx="0" cy="0"/>
        </a:xfrm>
      </p:grpSpPr>
      <p:sp>
        <p:nvSpPr>
          <p:cNvPr id="2071" name="Google Shape;2071;p13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2" name="Google Shape;2072;p13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7"/>
        <p:cNvGrpSpPr/>
        <p:nvPr/>
      </p:nvGrpSpPr>
      <p:grpSpPr>
        <a:xfrm>
          <a:off x="0" y="0"/>
          <a:ext cx="0" cy="0"/>
          <a:chOff x="0" y="0"/>
          <a:chExt cx="0" cy="0"/>
        </a:xfrm>
      </p:grpSpPr>
      <p:sp>
        <p:nvSpPr>
          <p:cNvPr id="2088" name="Google Shape;2088;p13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9" name="Google Shape;2089;p13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6"/>
        <p:cNvGrpSpPr/>
        <p:nvPr/>
      </p:nvGrpSpPr>
      <p:grpSpPr>
        <a:xfrm>
          <a:off x="0" y="0"/>
          <a:ext cx="0" cy="0"/>
          <a:chOff x="0" y="0"/>
          <a:chExt cx="0" cy="0"/>
        </a:xfrm>
      </p:grpSpPr>
      <p:sp>
        <p:nvSpPr>
          <p:cNvPr id="2097" name="Google Shape;2097;p13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8" name="Google Shape;2098;p13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5"/>
        <p:cNvGrpSpPr/>
        <p:nvPr/>
      </p:nvGrpSpPr>
      <p:grpSpPr>
        <a:xfrm>
          <a:off x="0" y="0"/>
          <a:ext cx="0" cy="0"/>
          <a:chOff x="0" y="0"/>
          <a:chExt cx="0" cy="0"/>
        </a:xfrm>
      </p:grpSpPr>
      <p:sp>
        <p:nvSpPr>
          <p:cNvPr id="2106" name="Google Shape;2106;p13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7" name="Google Shape;2107;p13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4"/>
        <p:cNvGrpSpPr/>
        <p:nvPr/>
      </p:nvGrpSpPr>
      <p:grpSpPr>
        <a:xfrm>
          <a:off x="0" y="0"/>
          <a:ext cx="0" cy="0"/>
          <a:chOff x="0" y="0"/>
          <a:chExt cx="0" cy="0"/>
        </a:xfrm>
      </p:grpSpPr>
      <p:sp>
        <p:nvSpPr>
          <p:cNvPr id="2115" name="Google Shape;2115;p13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6" name="Google Shape;2116;p13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3"/>
        <p:cNvGrpSpPr/>
        <p:nvPr/>
      </p:nvGrpSpPr>
      <p:grpSpPr>
        <a:xfrm>
          <a:off x="0" y="0"/>
          <a:ext cx="0" cy="0"/>
          <a:chOff x="0" y="0"/>
          <a:chExt cx="0" cy="0"/>
        </a:xfrm>
      </p:grpSpPr>
      <p:sp>
        <p:nvSpPr>
          <p:cNvPr id="2124" name="Google Shape;2124;p14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5" name="Google Shape;2125;p14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2"/>
        <p:cNvGrpSpPr/>
        <p:nvPr/>
      </p:nvGrpSpPr>
      <p:grpSpPr>
        <a:xfrm>
          <a:off x="0" y="0"/>
          <a:ext cx="0" cy="0"/>
          <a:chOff x="0" y="0"/>
          <a:chExt cx="0" cy="0"/>
        </a:xfrm>
      </p:grpSpPr>
      <p:sp>
        <p:nvSpPr>
          <p:cNvPr id="2133" name="Google Shape;2133;p141: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4" name="Google Shape;2134;p141: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9"/>
        <p:cNvGrpSpPr/>
        <p:nvPr/>
      </p:nvGrpSpPr>
      <p:grpSpPr>
        <a:xfrm>
          <a:off x="0" y="0"/>
          <a:ext cx="0" cy="0"/>
          <a:chOff x="0" y="0"/>
          <a:chExt cx="0" cy="0"/>
        </a:xfrm>
      </p:grpSpPr>
      <p:sp>
        <p:nvSpPr>
          <p:cNvPr id="2150" name="Google Shape;2150;p142: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1" name="Google Shape;2151;p142: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5"/>
        <p:cNvGrpSpPr/>
        <p:nvPr/>
      </p:nvGrpSpPr>
      <p:grpSpPr>
        <a:xfrm>
          <a:off x="0" y="0"/>
          <a:ext cx="0" cy="0"/>
          <a:chOff x="0" y="0"/>
          <a:chExt cx="0" cy="0"/>
        </a:xfrm>
      </p:grpSpPr>
      <p:sp>
        <p:nvSpPr>
          <p:cNvPr id="2166" name="Google Shape;2166;p14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7" name="Google Shape;2167;p14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4"/>
        <p:cNvGrpSpPr/>
        <p:nvPr/>
      </p:nvGrpSpPr>
      <p:grpSpPr>
        <a:xfrm>
          <a:off x="0" y="0"/>
          <a:ext cx="0" cy="0"/>
          <a:chOff x="0" y="0"/>
          <a:chExt cx="0" cy="0"/>
        </a:xfrm>
      </p:grpSpPr>
      <p:sp>
        <p:nvSpPr>
          <p:cNvPr id="2175" name="Google Shape;2175;p144: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6" name="Google Shape;2176;p144: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2"/>
        <p:cNvGrpSpPr/>
        <p:nvPr/>
      </p:nvGrpSpPr>
      <p:grpSpPr>
        <a:xfrm>
          <a:off x="0" y="0"/>
          <a:ext cx="0" cy="0"/>
          <a:chOff x="0" y="0"/>
          <a:chExt cx="0" cy="0"/>
        </a:xfrm>
      </p:grpSpPr>
      <p:sp>
        <p:nvSpPr>
          <p:cNvPr id="2183" name="Google Shape;2183;p145: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4" name="Google Shape;2184;p145: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0"/>
        <p:cNvGrpSpPr/>
        <p:nvPr/>
      </p:nvGrpSpPr>
      <p:grpSpPr>
        <a:xfrm>
          <a:off x="0" y="0"/>
          <a:ext cx="0" cy="0"/>
          <a:chOff x="0" y="0"/>
          <a:chExt cx="0" cy="0"/>
        </a:xfrm>
      </p:grpSpPr>
      <p:sp>
        <p:nvSpPr>
          <p:cNvPr id="2191" name="Google Shape;2191;p146: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2" name="Google Shape;2192;p146: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8"/>
        <p:cNvGrpSpPr/>
        <p:nvPr/>
      </p:nvGrpSpPr>
      <p:grpSpPr>
        <a:xfrm>
          <a:off x="0" y="0"/>
          <a:ext cx="0" cy="0"/>
          <a:chOff x="0" y="0"/>
          <a:chExt cx="0" cy="0"/>
        </a:xfrm>
      </p:grpSpPr>
      <p:sp>
        <p:nvSpPr>
          <p:cNvPr id="2199" name="Google Shape;2199;p147: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0" name="Google Shape;2200;p147: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6"/>
        <p:cNvGrpSpPr/>
        <p:nvPr/>
      </p:nvGrpSpPr>
      <p:grpSpPr>
        <a:xfrm>
          <a:off x="0" y="0"/>
          <a:ext cx="0" cy="0"/>
          <a:chOff x="0" y="0"/>
          <a:chExt cx="0" cy="0"/>
        </a:xfrm>
      </p:grpSpPr>
      <p:sp>
        <p:nvSpPr>
          <p:cNvPr id="2207" name="Google Shape;2207;p148: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8" name="Google Shape;2208;p148: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5"/>
        <p:cNvGrpSpPr/>
        <p:nvPr/>
      </p:nvGrpSpPr>
      <p:grpSpPr>
        <a:xfrm>
          <a:off x="0" y="0"/>
          <a:ext cx="0" cy="0"/>
          <a:chOff x="0" y="0"/>
          <a:chExt cx="0" cy="0"/>
        </a:xfrm>
      </p:grpSpPr>
      <p:sp>
        <p:nvSpPr>
          <p:cNvPr id="2216" name="Google Shape;2216;p149: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7" name="Google Shape;2217;p149: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807921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880077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2"/>
        <p:cNvGrpSpPr/>
        <p:nvPr/>
      </p:nvGrpSpPr>
      <p:grpSpPr>
        <a:xfrm>
          <a:off x="0" y="0"/>
          <a:ext cx="0" cy="0"/>
          <a:chOff x="0" y="0"/>
          <a:chExt cx="0" cy="0"/>
        </a:xfrm>
      </p:grpSpPr>
      <p:sp>
        <p:nvSpPr>
          <p:cNvPr id="2223" name="Google Shape;2223;p150: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4" name="Google Shape;2224;p150: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063690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115605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930662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070024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862048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044841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C19D95-2EBE-4B98-9CD6-C0AE6F4794C6}" type="slidenum">
              <a:rPr lang="en-GB" smtClean="0"/>
              <a:t>266</a:t>
            </a:fld>
            <a:endParaRPr lang="en-GB"/>
          </a:p>
        </p:txBody>
      </p:sp>
    </p:spTree>
    <p:extLst>
      <p:ext uri="{BB962C8B-B14F-4D97-AF65-F5344CB8AC3E}">
        <p14:creationId xmlns:p14="http://schemas.microsoft.com/office/powerpoint/2010/main" val="344922089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10635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3686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6B3277B-3761-468B-B514-50E0E52DA791}" type="slidenum">
              <a:rPr lang="en-GB" smtClean="0"/>
              <a:t>273</a:t>
            </a:fld>
            <a:endParaRPr lang="en-GB"/>
          </a:p>
        </p:txBody>
      </p:sp>
    </p:spTree>
    <p:extLst>
      <p:ext uri="{BB962C8B-B14F-4D97-AF65-F5344CB8AC3E}">
        <p14:creationId xmlns:p14="http://schemas.microsoft.com/office/powerpoint/2010/main" val="3645781016"/>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6B3277B-3761-468B-B514-50E0E52DA791}" type="slidenum">
              <a:rPr lang="en-GB" smtClean="0"/>
              <a:t>274</a:t>
            </a:fld>
            <a:endParaRPr lang="en-GB"/>
          </a:p>
        </p:txBody>
      </p:sp>
    </p:spTree>
    <p:extLst>
      <p:ext uri="{BB962C8B-B14F-4D97-AF65-F5344CB8AC3E}">
        <p14:creationId xmlns:p14="http://schemas.microsoft.com/office/powerpoint/2010/main" val="212522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13209"/>
            <a:ext cx="19021425" cy="1071296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351260" y="3751518"/>
            <a:ext cx="12117634" cy="2568536"/>
          </a:xfrm>
        </p:spPr>
        <p:txBody>
          <a:bodyPr anchor="b">
            <a:noAutofit/>
          </a:bodyPr>
          <a:lstStyle>
            <a:lvl1pPr algn="r">
              <a:defRPr sz="8425">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2351260" y="6320050"/>
            <a:ext cx="12117634" cy="1711366"/>
          </a:xfrm>
        </p:spPr>
        <p:txBody>
          <a:bodyPr anchor="t"/>
          <a:lstStyle>
            <a:lvl1pPr marL="0" indent="0" algn="r">
              <a:buNone/>
              <a:defRPr>
                <a:solidFill>
                  <a:schemeClr val="tx1">
                    <a:lumMod val="50000"/>
                    <a:lumOff val="50000"/>
                  </a:schemeClr>
                </a:solidFill>
              </a:defRPr>
            </a:lvl1pPr>
            <a:lvl2pPr marL="713323" indent="0" algn="ctr">
              <a:buNone/>
              <a:defRPr>
                <a:solidFill>
                  <a:schemeClr val="tx1">
                    <a:tint val="75000"/>
                  </a:schemeClr>
                </a:solidFill>
              </a:defRPr>
            </a:lvl2pPr>
            <a:lvl3pPr marL="1426647" indent="0" algn="ctr">
              <a:buNone/>
              <a:defRPr>
                <a:solidFill>
                  <a:schemeClr val="tx1">
                    <a:tint val="75000"/>
                  </a:schemeClr>
                </a:solidFill>
              </a:defRPr>
            </a:lvl3pPr>
            <a:lvl4pPr marL="2139970" indent="0" algn="ctr">
              <a:buNone/>
              <a:defRPr>
                <a:solidFill>
                  <a:schemeClr val="tx1">
                    <a:tint val="75000"/>
                  </a:schemeClr>
                </a:solidFill>
              </a:defRPr>
            </a:lvl4pPr>
            <a:lvl5pPr marL="2853294" indent="0" algn="ctr">
              <a:buNone/>
              <a:defRPr>
                <a:solidFill>
                  <a:schemeClr val="tx1">
                    <a:tint val="75000"/>
                  </a:schemeClr>
                </a:solidFill>
              </a:defRPr>
            </a:lvl5pPr>
            <a:lvl6pPr marL="3566617" indent="0" algn="ctr">
              <a:buNone/>
              <a:defRPr>
                <a:solidFill>
                  <a:schemeClr val="tx1">
                    <a:tint val="75000"/>
                  </a:schemeClr>
                </a:solidFill>
              </a:defRPr>
            </a:lvl6pPr>
            <a:lvl7pPr marL="4279941" indent="0" algn="ctr">
              <a:buNone/>
              <a:defRPr>
                <a:solidFill>
                  <a:schemeClr val="tx1">
                    <a:tint val="75000"/>
                  </a:schemeClr>
                </a:solidFill>
              </a:defRPr>
            </a:lvl7pPr>
            <a:lvl8pPr marL="4993264" indent="0" algn="ctr">
              <a:buNone/>
              <a:defRPr>
                <a:solidFill>
                  <a:schemeClr val="tx1">
                    <a:tint val="75000"/>
                  </a:schemeClr>
                </a:solidFill>
              </a:defRPr>
            </a:lvl8pPr>
            <a:lvl9pPr marL="570658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679056-04B4-454E-A513-D87D7836A169}" type="datetime1">
              <a:rPr lang="en-US" smtClean="0"/>
              <a:t>19-Feb-24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38100" lvl="0" indent="0" algn="l"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73383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617"/>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EBE12-5FF6-4792-8C6C-DEFF85076B4D}" type="datetime1">
              <a:rPr lang="en-US" smtClean="0"/>
              <a:t>19-Feb-24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38100" lvl="0" indent="0" algn="l"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22030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56749" y="4213853"/>
            <a:ext cx="13412145" cy="2849805"/>
          </a:xfrm>
        </p:spPr>
        <p:txBody>
          <a:bodyPr anchor="b"/>
          <a:lstStyle>
            <a:lvl1pPr algn="l">
              <a:defRPr sz="6241" b="0" cap="none"/>
            </a:lvl1pPr>
          </a:lstStyle>
          <a:p>
            <a:r>
              <a:rPr lang="en-US"/>
              <a:t>Click to edit Master title style</a:t>
            </a:r>
            <a:endParaRPr lang="en-US" dirty="0"/>
          </a:p>
        </p:txBody>
      </p:sp>
      <p:sp>
        <p:nvSpPr>
          <p:cNvPr id="3" name="Text Placeholder 2"/>
          <p:cNvSpPr>
            <a:spLocks noGrp="1"/>
          </p:cNvSpPr>
          <p:nvPr>
            <p:ph type="body" idx="1"/>
          </p:nvPr>
        </p:nvSpPr>
        <p:spPr>
          <a:xfrm>
            <a:off x="1056749" y="7063657"/>
            <a:ext cx="13412145" cy="1342383"/>
          </a:xfrm>
        </p:spPr>
        <p:txBody>
          <a:bodyPr anchor="t"/>
          <a:lstStyle>
            <a:lvl1pPr marL="0" indent="0" algn="l">
              <a:buNone/>
              <a:defRPr sz="3120">
                <a:solidFill>
                  <a:schemeClr val="tx1">
                    <a:lumMod val="50000"/>
                    <a:lumOff val="50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CB12CB-02E0-442F-9AB3-9AC22820D849}"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06913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56748" y="3370919"/>
            <a:ext cx="6527748" cy="6054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941148" y="3370920"/>
            <a:ext cx="6527747" cy="605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432DEC-2D8E-4D92-A136-E26CF0741A30}" type="datetime1">
              <a:rPr lang="en-US" smtClean="0"/>
              <a:t>19-Feb-24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73235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54269" y="3371534"/>
            <a:ext cx="6530226" cy="899075"/>
          </a:xfrm>
        </p:spPr>
        <p:txBody>
          <a:bodyPr anchor="b">
            <a:noAutofit/>
          </a:bodyPr>
          <a:lstStyle>
            <a:lvl1pPr marL="0" indent="0">
              <a:buNone/>
              <a:defRPr sz="3744" b="0"/>
            </a:lvl1pPr>
            <a:lvl2pPr marL="713323" indent="0">
              <a:buNone/>
              <a:defRPr sz="3120" b="1"/>
            </a:lvl2pPr>
            <a:lvl3pPr marL="1426647" indent="0">
              <a:buNone/>
              <a:defRPr sz="2808" b="1"/>
            </a:lvl3pPr>
            <a:lvl4pPr marL="2139970" indent="0">
              <a:buNone/>
              <a:defRPr sz="2496" b="1"/>
            </a:lvl4pPr>
            <a:lvl5pPr marL="2853294" indent="0">
              <a:buNone/>
              <a:defRPr sz="2496" b="1"/>
            </a:lvl5pPr>
            <a:lvl6pPr marL="3566617" indent="0">
              <a:buNone/>
              <a:defRPr sz="2496" b="1"/>
            </a:lvl6pPr>
            <a:lvl7pPr marL="4279941" indent="0">
              <a:buNone/>
              <a:defRPr sz="2496" b="1"/>
            </a:lvl7pPr>
            <a:lvl8pPr marL="4993264" indent="0">
              <a:buNone/>
              <a:defRPr sz="2496" b="1"/>
            </a:lvl8pPr>
            <a:lvl9pPr marL="5706588" indent="0">
              <a:buNone/>
              <a:defRPr sz="2496" b="1"/>
            </a:lvl9pPr>
          </a:lstStyle>
          <a:p>
            <a:pPr lvl="0"/>
            <a:r>
              <a:rPr lang="en-US"/>
              <a:t>Click to edit Master text styles</a:t>
            </a:r>
          </a:p>
        </p:txBody>
      </p:sp>
      <p:sp>
        <p:nvSpPr>
          <p:cNvPr id="4" name="Content Placeholder 3"/>
          <p:cNvSpPr>
            <a:spLocks noGrp="1"/>
          </p:cNvSpPr>
          <p:nvPr>
            <p:ph sz="half" idx="2"/>
          </p:nvPr>
        </p:nvSpPr>
        <p:spPr>
          <a:xfrm>
            <a:off x="1054269" y="4270610"/>
            <a:ext cx="6530226" cy="51550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938673" y="3371534"/>
            <a:ext cx="6530218" cy="899075"/>
          </a:xfrm>
        </p:spPr>
        <p:txBody>
          <a:bodyPr anchor="b">
            <a:noAutofit/>
          </a:bodyPr>
          <a:lstStyle>
            <a:lvl1pPr marL="0" indent="0">
              <a:buNone/>
              <a:defRPr sz="3744" b="0"/>
            </a:lvl1pPr>
            <a:lvl2pPr marL="713323" indent="0">
              <a:buNone/>
              <a:defRPr sz="3120" b="1"/>
            </a:lvl2pPr>
            <a:lvl3pPr marL="1426647" indent="0">
              <a:buNone/>
              <a:defRPr sz="2808" b="1"/>
            </a:lvl3pPr>
            <a:lvl4pPr marL="2139970" indent="0">
              <a:buNone/>
              <a:defRPr sz="2496" b="1"/>
            </a:lvl4pPr>
            <a:lvl5pPr marL="2853294" indent="0">
              <a:buNone/>
              <a:defRPr sz="2496" b="1"/>
            </a:lvl5pPr>
            <a:lvl6pPr marL="3566617" indent="0">
              <a:buNone/>
              <a:defRPr sz="2496" b="1"/>
            </a:lvl6pPr>
            <a:lvl7pPr marL="4279941" indent="0">
              <a:buNone/>
              <a:defRPr sz="2496" b="1"/>
            </a:lvl7pPr>
            <a:lvl8pPr marL="4993264" indent="0">
              <a:buNone/>
              <a:defRPr sz="2496" b="1"/>
            </a:lvl8pPr>
            <a:lvl9pPr marL="5706588" indent="0">
              <a:buNone/>
              <a:defRPr sz="2496" b="1"/>
            </a:lvl9pPr>
          </a:lstStyle>
          <a:p>
            <a:pPr lvl="0"/>
            <a:r>
              <a:rPr lang="en-US"/>
              <a:t>Click to edit Master text styles</a:t>
            </a:r>
          </a:p>
        </p:txBody>
      </p:sp>
      <p:sp>
        <p:nvSpPr>
          <p:cNvPr id="6" name="Content Placeholder 5"/>
          <p:cNvSpPr>
            <a:spLocks noGrp="1"/>
          </p:cNvSpPr>
          <p:nvPr>
            <p:ph sz="quarter" idx="4"/>
          </p:nvPr>
        </p:nvSpPr>
        <p:spPr>
          <a:xfrm>
            <a:off x="7938675" y="4270610"/>
            <a:ext cx="6530217" cy="51550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A9D46B-13A1-4184-A1C5-79269431D7A1}" type="datetime1">
              <a:rPr lang="en-US" smtClean="0"/>
              <a:t>19-Feb-24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196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56747" y="951089"/>
            <a:ext cx="13412145" cy="2060693"/>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60F1AA-79FB-4D1D-802F-24FD7C9E3943}" type="datetime1">
              <a:rPr lang="en-US" smtClean="0"/>
              <a:t>19-Feb-24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5848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F816E-942D-415C-A19E-0425404129A1}" type="datetime1">
              <a:rPr lang="en-US" smtClean="0"/>
              <a:t>19-Feb-24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38100" lvl="0" indent="0" algn="l"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52412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6747" y="2338100"/>
            <a:ext cx="6013666" cy="1994644"/>
          </a:xfrm>
        </p:spPr>
        <p:txBody>
          <a:bodyPr anchor="b">
            <a:normAutofit/>
          </a:bodyPr>
          <a:lstStyle>
            <a:lvl1pPr>
              <a:defRPr sz="3120"/>
            </a:lvl1pPr>
          </a:lstStyle>
          <a:p>
            <a:r>
              <a:rPr lang="en-US"/>
              <a:t>Click to edit Master title style</a:t>
            </a:r>
            <a:endParaRPr lang="en-US" dirty="0"/>
          </a:p>
        </p:txBody>
      </p:sp>
      <p:sp>
        <p:nvSpPr>
          <p:cNvPr id="3" name="Content Placeholder 2"/>
          <p:cNvSpPr>
            <a:spLocks noGrp="1"/>
          </p:cNvSpPr>
          <p:nvPr>
            <p:ph idx="1"/>
          </p:nvPr>
        </p:nvSpPr>
        <p:spPr>
          <a:xfrm>
            <a:off x="7427064" y="803378"/>
            <a:ext cx="7041829" cy="862226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56747" y="4332743"/>
            <a:ext cx="6013666" cy="4032219"/>
          </a:xfrm>
        </p:spPr>
        <p:txBody>
          <a:bodyPr>
            <a:normAutofit/>
          </a:bodyPr>
          <a:lstStyle>
            <a:lvl1pPr marL="0" indent="0">
              <a:buNone/>
              <a:defRPr sz="2184"/>
            </a:lvl1pPr>
            <a:lvl2pPr marL="713110" indent="0">
              <a:buNone/>
              <a:defRPr sz="2184"/>
            </a:lvl2pPr>
            <a:lvl3pPr marL="1426219" indent="0">
              <a:buNone/>
              <a:defRPr sz="1872"/>
            </a:lvl3pPr>
            <a:lvl4pPr marL="2139329" indent="0">
              <a:buNone/>
              <a:defRPr sz="1560"/>
            </a:lvl4pPr>
            <a:lvl5pPr marL="2852437" indent="0">
              <a:buNone/>
              <a:defRPr sz="1560"/>
            </a:lvl5pPr>
            <a:lvl6pPr marL="3565547" indent="0">
              <a:buNone/>
              <a:defRPr sz="1560"/>
            </a:lvl6pPr>
            <a:lvl7pPr marL="4278657" indent="0">
              <a:buNone/>
              <a:defRPr sz="1560"/>
            </a:lvl7pPr>
            <a:lvl8pPr marL="4991766" indent="0">
              <a:buNone/>
              <a:defRPr sz="1560"/>
            </a:lvl8pPr>
            <a:lvl9pPr marL="5704876" indent="0">
              <a:buNone/>
              <a:defRPr sz="1560"/>
            </a:lvl9pPr>
          </a:lstStyle>
          <a:p>
            <a:pPr lvl="0"/>
            <a:r>
              <a:rPr lang="en-US"/>
              <a:t>Click to edit Master text styles</a:t>
            </a:r>
          </a:p>
        </p:txBody>
      </p:sp>
      <p:sp>
        <p:nvSpPr>
          <p:cNvPr id="5" name="Date Placeholder 4"/>
          <p:cNvSpPr>
            <a:spLocks noGrp="1"/>
          </p:cNvSpPr>
          <p:nvPr>
            <p:ph type="dt" sz="half" idx="10"/>
          </p:nvPr>
        </p:nvSpPr>
        <p:spPr/>
        <p:txBody>
          <a:bodyPr/>
          <a:lstStyle/>
          <a:p>
            <a:fld id="{9AC31B2B-30C2-4AC3-BF74-9EA8CC47ED25}" type="datetime1">
              <a:rPr lang="en-US" smtClean="0"/>
              <a:t>19-Feb-24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811959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6748" y="7489825"/>
            <a:ext cx="13412144" cy="884216"/>
          </a:xfrm>
        </p:spPr>
        <p:txBody>
          <a:bodyPr anchor="b">
            <a:normAutofit/>
          </a:bodyPr>
          <a:lstStyle>
            <a:lvl1pPr algn="l">
              <a:defRPr sz="3744"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56747" y="951089"/>
            <a:ext cx="13412145" cy="6000032"/>
          </a:xfrm>
        </p:spPr>
        <p:txBody>
          <a:bodyPr anchor="t">
            <a:normAutofit/>
          </a:bodyPr>
          <a:lstStyle>
            <a:lvl1pPr marL="0" indent="0" algn="ctr">
              <a:buNone/>
              <a:defRPr sz="2496"/>
            </a:lvl1pPr>
            <a:lvl2pPr marL="713323" indent="0">
              <a:buNone/>
              <a:defRPr sz="2496"/>
            </a:lvl2pPr>
            <a:lvl3pPr marL="1426647" indent="0">
              <a:buNone/>
              <a:defRPr sz="2496"/>
            </a:lvl3pPr>
            <a:lvl4pPr marL="2139970" indent="0">
              <a:buNone/>
              <a:defRPr sz="2496"/>
            </a:lvl4pPr>
            <a:lvl5pPr marL="2853294" indent="0">
              <a:buNone/>
              <a:defRPr sz="2496"/>
            </a:lvl5pPr>
            <a:lvl6pPr marL="3566617" indent="0">
              <a:buNone/>
              <a:defRPr sz="2496"/>
            </a:lvl6pPr>
            <a:lvl7pPr marL="4279941" indent="0">
              <a:buNone/>
              <a:defRPr sz="2496"/>
            </a:lvl7pPr>
            <a:lvl8pPr marL="4993264" indent="0">
              <a:buNone/>
              <a:defRPr sz="2496"/>
            </a:lvl8pPr>
            <a:lvl9pPr marL="5706588" indent="0">
              <a:buNone/>
              <a:defRPr sz="2496"/>
            </a:lvl9pPr>
          </a:lstStyle>
          <a:p>
            <a:r>
              <a:rPr lang="en-US"/>
              <a:t>Click icon to add picture</a:t>
            </a:r>
            <a:endParaRPr lang="en-US" dirty="0"/>
          </a:p>
        </p:txBody>
      </p:sp>
      <p:sp>
        <p:nvSpPr>
          <p:cNvPr id="4" name="Text Placeholder 3"/>
          <p:cNvSpPr>
            <a:spLocks noGrp="1"/>
          </p:cNvSpPr>
          <p:nvPr>
            <p:ph type="body" sz="half" idx="2"/>
          </p:nvPr>
        </p:nvSpPr>
        <p:spPr>
          <a:xfrm>
            <a:off x="1056748" y="8374041"/>
            <a:ext cx="13412144" cy="1051602"/>
          </a:xfrm>
        </p:spPr>
        <p:txBody>
          <a:bodyPr>
            <a:normAutofit/>
          </a:bodyPr>
          <a:lstStyle>
            <a:lvl1pPr marL="0" indent="0">
              <a:buNone/>
              <a:defRPr sz="1872"/>
            </a:lvl1pPr>
            <a:lvl2pPr marL="713323" indent="0">
              <a:buNone/>
              <a:defRPr sz="1872"/>
            </a:lvl2pPr>
            <a:lvl3pPr marL="1426647" indent="0">
              <a:buNone/>
              <a:defRPr sz="1560"/>
            </a:lvl3pPr>
            <a:lvl4pPr marL="2139970" indent="0">
              <a:buNone/>
              <a:defRPr sz="1404"/>
            </a:lvl4pPr>
            <a:lvl5pPr marL="2853294" indent="0">
              <a:buNone/>
              <a:defRPr sz="1404"/>
            </a:lvl5pPr>
            <a:lvl6pPr marL="3566617" indent="0">
              <a:buNone/>
              <a:defRPr sz="1404"/>
            </a:lvl6pPr>
            <a:lvl7pPr marL="4279941" indent="0">
              <a:buNone/>
              <a:defRPr sz="1404"/>
            </a:lvl7pPr>
            <a:lvl8pPr marL="4993264" indent="0">
              <a:buNone/>
              <a:defRPr sz="1404"/>
            </a:lvl8pPr>
            <a:lvl9pPr marL="5706588" indent="0">
              <a:buNone/>
              <a:defRPr sz="1404"/>
            </a:lvl9pPr>
          </a:lstStyle>
          <a:p>
            <a:pPr lvl="0"/>
            <a:r>
              <a:rPr lang="en-US"/>
              <a:t>Click to edit Master text styles</a:t>
            </a:r>
          </a:p>
        </p:txBody>
      </p:sp>
      <p:sp>
        <p:nvSpPr>
          <p:cNvPr id="5" name="Date Placeholder 4"/>
          <p:cNvSpPr>
            <a:spLocks noGrp="1"/>
          </p:cNvSpPr>
          <p:nvPr>
            <p:ph type="dt" sz="half" idx="10"/>
          </p:nvPr>
        </p:nvSpPr>
        <p:spPr/>
        <p:txBody>
          <a:bodyPr/>
          <a:lstStyle/>
          <a:p>
            <a:fld id="{CAC3A606-C668-4579-9865-339E28A9023C}" type="datetime1">
              <a:rPr lang="en-US" smtClean="0"/>
              <a:t>19-Feb-24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87633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056749" y="951089"/>
            <a:ext cx="13412145" cy="5310246"/>
          </a:xfrm>
        </p:spPr>
        <p:txBody>
          <a:bodyPr anchor="ctr">
            <a:normAutofit/>
          </a:bodyPr>
          <a:lstStyle>
            <a:lvl1pPr algn="l">
              <a:defRPr sz="6865" b="0" cap="none"/>
            </a:lvl1pPr>
          </a:lstStyle>
          <a:p>
            <a:r>
              <a:rPr lang="en-US"/>
              <a:t>Click to edit Master title style</a:t>
            </a:r>
            <a:endParaRPr lang="en-US" dirty="0"/>
          </a:p>
        </p:txBody>
      </p:sp>
      <p:sp>
        <p:nvSpPr>
          <p:cNvPr id="3" name="Text Placeholder 2"/>
          <p:cNvSpPr>
            <a:spLocks noGrp="1"/>
          </p:cNvSpPr>
          <p:nvPr>
            <p:ph type="body" idx="1"/>
          </p:nvPr>
        </p:nvSpPr>
        <p:spPr>
          <a:xfrm>
            <a:off x="1056749" y="6974652"/>
            <a:ext cx="13412145" cy="2450992"/>
          </a:xfrm>
        </p:spPr>
        <p:txBody>
          <a:bodyPr anchor="ctr">
            <a:normAutofit/>
          </a:bodyPr>
          <a:lstStyle>
            <a:lvl1pPr marL="0" indent="0" algn="l">
              <a:buNone/>
              <a:defRPr sz="2808">
                <a:solidFill>
                  <a:schemeClr val="tx1">
                    <a:lumMod val="75000"/>
                    <a:lumOff val="25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AC35DD-795F-4A58-A294-D2753E47EAF4}"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64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3026" y="951089"/>
            <a:ext cx="12628114" cy="4715816"/>
          </a:xfrm>
        </p:spPr>
        <p:txBody>
          <a:bodyPr anchor="ctr">
            <a:normAutofit/>
          </a:bodyPr>
          <a:lstStyle>
            <a:lvl1pPr algn="l">
              <a:defRPr sz="6865"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2131390" y="5666904"/>
            <a:ext cx="11271386" cy="594431"/>
          </a:xfrm>
        </p:spPr>
        <p:txBody>
          <a:bodyPr anchor="ctr">
            <a:noAutofit/>
          </a:bodyPr>
          <a:lstStyle>
            <a:lvl1pPr marL="0" indent="0">
              <a:buFontTx/>
              <a:buNone/>
              <a:defRPr sz="2496">
                <a:solidFill>
                  <a:schemeClr val="tx1">
                    <a:lumMod val="50000"/>
                    <a:lumOff val="50000"/>
                  </a:schemeClr>
                </a:solidFill>
              </a:defRPr>
            </a:lvl1pPr>
            <a:lvl2pPr marL="713323" indent="0">
              <a:buFontTx/>
              <a:buNone/>
              <a:defRPr/>
            </a:lvl2pPr>
            <a:lvl3pPr marL="1426647" indent="0">
              <a:buFontTx/>
              <a:buNone/>
              <a:defRPr/>
            </a:lvl3pPr>
            <a:lvl4pPr marL="2139970" indent="0">
              <a:buFontTx/>
              <a:buNone/>
              <a:defRPr/>
            </a:lvl4pPr>
            <a:lvl5pPr marL="2853294" indent="0">
              <a:buFontTx/>
              <a:buNone/>
              <a:defRPr/>
            </a:lvl5pPr>
          </a:lstStyle>
          <a:p>
            <a:pPr lvl="0"/>
            <a:r>
              <a:rPr lang="en-US"/>
              <a:t>Click to edit Master text styles</a:t>
            </a:r>
          </a:p>
        </p:txBody>
      </p:sp>
      <p:sp>
        <p:nvSpPr>
          <p:cNvPr id="3" name="Text Placeholder 2"/>
          <p:cNvSpPr>
            <a:spLocks noGrp="1"/>
          </p:cNvSpPr>
          <p:nvPr>
            <p:ph type="body" idx="1"/>
          </p:nvPr>
        </p:nvSpPr>
        <p:spPr>
          <a:xfrm>
            <a:off x="1056749" y="6974652"/>
            <a:ext cx="13412145" cy="2450992"/>
          </a:xfrm>
        </p:spPr>
        <p:txBody>
          <a:bodyPr anchor="ctr">
            <a:normAutofit/>
          </a:bodyPr>
          <a:lstStyle>
            <a:lvl1pPr marL="0" indent="0" algn="l">
              <a:buNone/>
              <a:defRPr sz="2808">
                <a:solidFill>
                  <a:schemeClr val="tx1">
                    <a:lumMod val="75000"/>
                    <a:lumOff val="25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D50E61-91BE-4824-AF3E-07CBB2BB2ECC}"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845402" y="1233136"/>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13874487" y="4503562"/>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latin typeface="Arial"/>
              </a:rPr>
              <a:t>”</a:t>
            </a:r>
            <a:endParaRPr lang="en-US" sz="2808" dirty="0">
              <a:solidFill>
                <a:schemeClr val="accent1">
                  <a:lumMod val="60000"/>
                  <a:lumOff val="40000"/>
                </a:schemeClr>
              </a:solidFill>
              <a:latin typeface="Arial"/>
            </a:endParaRPr>
          </a:p>
        </p:txBody>
      </p:sp>
    </p:spTree>
    <p:extLst>
      <p:ext uri="{BB962C8B-B14F-4D97-AF65-F5344CB8AC3E}">
        <p14:creationId xmlns:p14="http://schemas.microsoft.com/office/powerpoint/2010/main" val="188492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056749" y="3014259"/>
            <a:ext cx="13412145" cy="4049398"/>
          </a:xfrm>
        </p:spPr>
        <p:txBody>
          <a:bodyPr anchor="b">
            <a:normAutofit/>
          </a:bodyPr>
          <a:lstStyle>
            <a:lvl1pPr algn="l">
              <a:defRPr sz="6865" b="0" cap="none"/>
            </a:lvl1pPr>
          </a:lstStyle>
          <a:p>
            <a:r>
              <a:rPr lang="en-US"/>
              <a:t>Click to edit Master title style</a:t>
            </a:r>
            <a:endParaRPr lang="en-US" dirty="0"/>
          </a:p>
        </p:txBody>
      </p:sp>
      <p:sp>
        <p:nvSpPr>
          <p:cNvPr id="3" name="Text Placeholder 2"/>
          <p:cNvSpPr>
            <a:spLocks noGrp="1"/>
          </p:cNvSpPr>
          <p:nvPr>
            <p:ph type="body" idx="1"/>
          </p:nvPr>
        </p:nvSpPr>
        <p:spPr>
          <a:xfrm>
            <a:off x="1056749" y="7063657"/>
            <a:ext cx="13412145" cy="2361986"/>
          </a:xfrm>
        </p:spPr>
        <p:txBody>
          <a:bodyPr anchor="t">
            <a:normAutofit/>
          </a:bodyPr>
          <a:lstStyle>
            <a:lvl1pPr marL="0" indent="0" algn="l">
              <a:buNone/>
              <a:defRPr sz="2808">
                <a:solidFill>
                  <a:schemeClr val="tx1">
                    <a:lumMod val="75000"/>
                    <a:lumOff val="25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FB2EB7-5B04-466E-BA2E-FD88167AA115}"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1477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53026" y="951089"/>
            <a:ext cx="12628114" cy="4715816"/>
          </a:xfrm>
        </p:spPr>
        <p:txBody>
          <a:bodyPr anchor="ctr">
            <a:normAutofit/>
          </a:bodyPr>
          <a:lstStyle>
            <a:lvl1pPr algn="l">
              <a:defRPr sz="6865"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56744" y="6261335"/>
            <a:ext cx="13412147" cy="802322"/>
          </a:xfrm>
        </p:spPr>
        <p:txBody>
          <a:bodyPr anchor="b">
            <a:noAutofit/>
          </a:bodyPr>
          <a:lstStyle>
            <a:lvl1pPr marL="0" indent="0">
              <a:buFontTx/>
              <a:buNone/>
              <a:defRPr sz="3744">
                <a:solidFill>
                  <a:schemeClr val="tx1">
                    <a:lumMod val="75000"/>
                    <a:lumOff val="25000"/>
                  </a:schemeClr>
                </a:solidFill>
              </a:defRPr>
            </a:lvl1pPr>
            <a:lvl2pPr marL="713323" indent="0">
              <a:buFontTx/>
              <a:buNone/>
              <a:defRPr/>
            </a:lvl2pPr>
            <a:lvl3pPr marL="1426647" indent="0">
              <a:buFontTx/>
              <a:buNone/>
              <a:defRPr/>
            </a:lvl3pPr>
            <a:lvl4pPr marL="2139970" indent="0">
              <a:buFontTx/>
              <a:buNone/>
              <a:defRPr/>
            </a:lvl4pPr>
            <a:lvl5pPr marL="2853294" indent="0">
              <a:buFontTx/>
              <a:buNone/>
              <a:defRPr/>
            </a:lvl5pPr>
          </a:lstStyle>
          <a:p>
            <a:pPr lvl="0"/>
            <a:r>
              <a:rPr lang="en-US"/>
              <a:t>Click to edit Master text styles</a:t>
            </a:r>
          </a:p>
        </p:txBody>
      </p:sp>
      <p:sp>
        <p:nvSpPr>
          <p:cNvPr id="3" name="Text Placeholder 2"/>
          <p:cNvSpPr>
            <a:spLocks noGrp="1"/>
          </p:cNvSpPr>
          <p:nvPr>
            <p:ph type="body" idx="1"/>
          </p:nvPr>
        </p:nvSpPr>
        <p:spPr>
          <a:xfrm>
            <a:off x="1056749" y="7063657"/>
            <a:ext cx="13412145" cy="2361986"/>
          </a:xfrm>
        </p:spPr>
        <p:txBody>
          <a:bodyPr anchor="t">
            <a:normAutofit/>
          </a:bodyPr>
          <a:lstStyle>
            <a:lvl1pPr marL="0" indent="0" algn="l">
              <a:buNone/>
              <a:defRPr sz="2808">
                <a:solidFill>
                  <a:schemeClr val="tx1">
                    <a:lumMod val="50000"/>
                    <a:lumOff val="50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C44452-179F-411A-8331-23981DECDD48}"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845402" y="1233136"/>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3874487" y="4503562"/>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56824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069954" y="951089"/>
            <a:ext cx="13398939" cy="4715816"/>
          </a:xfrm>
        </p:spPr>
        <p:txBody>
          <a:bodyPr anchor="ctr">
            <a:normAutofit/>
          </a:bodyPr>
          <a:lstStyle>
            <a:lvl1pPr algn="l">
              <a:defRPr sz="6865"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56744" y="6261335"/>
            <a:ext cx="13412147" cy="802322"/>
          </a:xfrm>
        </p:spPr>
        <p:txBody>
          <a:bodyPr anchor="b">
            <a:noAutofit/>
          </a:bodyPr>
          <a:lstStyle>
            <a:lvl1pPr marL="0" indent="0">
              <a:buFontTx/>
              <a:buNone/>
              <a:defRPr sz="3744">
                <a:solidFill>
                  <a:schemeClr val="accent1"/>
                </a:solidFill>
              </a:defRPr>
            </a:lvl1pPr>
            <a:lvl2pPr marL="713323" indent="0">
              <a:buFontTx/>
              <a:buNone/>
              <a:defRPr/>
            </a:lvl2pPr>
            <a:lvl3pPr marL="1426647" indent="0">
              <a:buFontTx/>
              <a:buNone/>
              <a:defRPr/>
            </a:lvl3pPr>
            <a:lvl4pPr marL="2139970" indent="0">
              <a:buFontTx/>
              <a:buNone/>
              <a:defRPr/>
            </a:lvl4pPr>
            <a:lvl5pPr marL="2853294" indent="0">
              <a:buFontTx/>
              <a:buNone/>
              <a:defRPr/>
            </a:lvl5pPr>
          </a:lstStyle>
          <a:p>
            <a:pPr lvl="0"/>
            <a:r>
              <a:rPr lang="en-US"/>
              <a:t>Click to edit Master text styles</a:t>
            </a:r>
          </a:p>
        </p:txBody>
      </p:sp>
      <p:sp>
        <p:nvSpPr>
          <p:cNvPr id="3" name="Text Placeholder 2"/>
          <p:cNvSpPr>
            <a:spLocks noGrp="1"/>
          </p:cNvSpPr>
          <p:nvPr>
            <p:ph type="body" idx="1"/>
          </p:nvPr>
        </p:nvSpPr>
        <p:spPr>
          <a:xfrm>
            <a:off x="1056749" y="7063657"/>
            <a:ext cx="13412145" cy="2361986"/>
          </a:xfrm>
        </p:spPr>
        <p:txBody>
          <a:bodyPr anchor="t">
            <a:normAutofit/>
          </a:bodyPr>
          <a:lstStyle>
            <a:lvl1pPr marL="0" indent="0" algn="l">
              <a:buNone/>
              <a:defRPr sz="2808">
                <a:solidFill>
                  <a:schemeClr val="tx1">
                    <a:lumMod val="50000"/>
                    <a:lumOff val="50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0963E-B8E0-413D-8073-1B87AC503944}"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2345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720EC-A864-4FBE-BB95-843EFE707F5E}"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987095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30816" y="951088"/>
            <a:ext cx="2035603" cy="8193236"/>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056749" y="951089"/>
            <a:ext cx="11014937" cy="81932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47183E-EE69-438E-8130-4A45728B8FCF}" type="datetime1">
              <a:rPr lang="en-US" smtClean="0"/>
              <a:t>19-Feb-24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795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lank" type="obj">
  <p:cSld name="1_Blank">
    <p:spTree>
      <p:nvGrpSpPr>
        <p:cNvPr id="1" name="Shape 174"/>
        <p:cNvGrpSpPr/>
        <p:nvPr/>
      </p:nvGrpSpPr>
      <p:grpSpPr>
        <a:xfrm>
          <a:off x="0" y="0"/>
          <a:ext cx="0" cy="0"/>
          <a:chOff x="0" y="0"/>
          <a:chExt cx="0" cy="0"/>
        </a:xfrm>
      </p:grpSpPr>
      <p:sp>
        <p:nvSpPr>
          <p:cNvPr id="175" name="Google Shape;175;p154"/>
          <p:cNvSpPr txBox="1">
            <a:spLocks noGrp="1"/>
          </p:cNvSpPr>
          <p:nvPr>
            <p:ph type="ftr" idx="11"/>
          </p:nvPr>
        </p:nvSpPr>
        <p:spPr>
          <a:xfrm>
            <a:off x="7438817" y="10319211"/>
            <a:ext cx="4146348" cy="153888"/>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sz="1800" b="0" i="0">
                <a:solidFill>
                  <a:srgbClr val="C00000"/>
                </a:solidFill>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154"/>
          <p:cNvSpPr txBox="1">
            <a:spLocks noGrp="1"/>
          </p:cNvSpPr>
          <p:nvPr>
            <p:ph type="dt" idx="10"/>
          </p:nvPr>
        </p:nvSpPr>
        <p:spPr>
          <a:xfrm>
            <a:off x="951072" y="9950769"/>
            <a:ext cx="4374928" cy="276999"/>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fld id="{7744A084-ADEE-47E7-BF02-36430871A829}" type="datetime1">
              <a:rPr lang="en-US" smtClean="0"/>
              <a:t>19-Feb-24</a:t>
            </a:fld>
            <a:endParaRPr/>
          </a:p>
        </p:txBody>
      </p:sp>
      <p:sp>
        <p:nvSpPr>
          <p:cNvPr id="177" name="Google Shape;177;p154"/>
          <p:cNvSpPr txBox="1">
            <a:spLocks noGrp="1"/>
          </p:cNvSpPr>
          <p:nvPr>
            <p:ph type="sldNum" idx="12"/>
          </p:nvPr>
        </p:nvSpPr>
        <p:spPr>
          <a:xfrm>
            <a:off x="17293832" y="10184214"/>
            <a:ext cx="767251" cy="179536"/>
          </a:xfrm>
          <a:prstGeom prst="rect">
            <a:avLst/>
          </a:prstGeom>
          <a:noFill/>
          <a:ln>
            <a:noFill/>
          </a:ln>
        </p:spPr>
        <p:txBody>
          <a:bodyPr spcFirstLastPara="1" wrap="square" lIns="0" tIns="0" rIns="0" bIns="0" anchor="t" anchorCtr="0">
            <a:noAutofit/>
          </a:bodyPr>
          <a:lstStyle>
            <a:lvl1pPr marL="38100" marR="0" lvl="0" indent="0" algn="l" rtl="0">
              <a:lnSpc>
                <a:spcPct val="117499"/>
              </a:lnSpc>
              <a:spcBef>
                <a:spcPts val="0"/>
              </a:spcBef>
              <a:buNone/>
              <a:defRPr sz="1200" b="0" i="0">
                <a:solidFill>
                  <a:schemeClr val="lt1"/>
                </a:solidFill>
                <a:latin typeface="Garamond"/>
                <a:ea typeface="Garamond"/>
                <a:cs typeface="Garamond"/>
                <a:sym typeface="Garamond"/>
              </a:defRPr>
            </a:lvl1pPr>
            <a:lvl2pPr marL="38100" marR="0" lvl="1" indent="0" algn="l" rtl="0">
              <a:lnSpc>
                <a:spcPct val="117499"/>
              </a:lnSpc>
              <a:spcBef>
                <a:spcPts val="0"/>
              </a:spcBef>
              <a:buNone/>
              <a:defRPr sz="1200" b="0" i="0">
                <a:solidFill>
                  <a:schemeClr val="lt1"/>
                </a:solidFill>
                <a:latin typeface="Garamond"/>
                <a:ea typeface="Garamond"/>
                <a:cs typeface="Garamond"/>
                <a:sym typeface="Garamond"/>
              </a:defRPr>
            </a:lvl2pPr>
            <a:lvl3pPr marL="38100" marR="0" lvl="2" indent="0" algn="l" rtl="0">
              <a:lnSpc>
                <a:spcPct val="117499"/>
              </a:lnSpc>
              <a:spcBef>
                <a:spcPts val="0"/>
              </a:spcBef>
              <a:buNone/>
              <a:defRPr sz="1200" b="0" i="0">
                <a:solidFill>
                  <a:schemeClr val="lt1"/>
                </a:solidFill>
                <a:latin typeface="Garamond"/>
                <a:ea typeface="Garamond"/>
                <a:cs typeface="Garamond"/>
                <a:sym typeface="Garamond"/>
              </a:defRPr>
            </a:lvl3pPr>
            <a:lvl4pPr marL="38100" marR="0" lvl="3" indent="0" algn="l" rtl="0">
              <a:lnSpc>
                <a:spcPct val="117499"/>
              </a:lnSpc>
              <a:spcBef>
                <a:spcPts val="0"/>
              </a:spcBef>
              <a:buNone/>
              <a:defRPr sz="1200" b="0" i="0">
                <a:solidFill>
                  <a:schemeClr val="lt1"/>
                </a:solidFill>
                <a:latin typeface="Garamond"/>
                <a:ea typeface="Garamond"/>
                <a:cs typeface="Garamond"/>
                <a:sym typeface="Garamond"/>
              </a:defRPr>
            </a:lvl4pPr>
            <a:lvl5pPr marL="38100" marR="0" lvl="4" indent="0" algn="l" rtl="0">
              <a:lnSpc>
                <a:spcPct val="117499"/>
              </a:lnSpc>
              <a:spcBef>
                <a:spcPts val="0"/>
              </a:spcBef>
              <a:buNone/>
              <a:defRPr sz="1200" b="0" i="0">
                <a:solidFill>
                  <a:schemeClr val="lt1"/>
                </a:solidFill>
                <a:latin typeface="Garamond"/>
                <a:ea typeface="Garamond"/>
                <a:cs typeface="Garamond"/>
                <a:sym typeface="Garamond"/>
              </a:defRPr>
            </a:lvl5pPr>
            <a:lvl6pPr marL="38100" marR="0" lvl="5" indent="0" algn="l" rtl="0">
              <a:lnSpc>
                <a:spcPct val="117499"/>
              </a:lnSpc>
              <a:spcBef>
                <a:spcPts val="0"/>
              </a:spcBef>
              <a:buNone/>
              <a:defRPr sz="1200" b="0" i="0">
                <a:solidFill>
                  <a:schemeClr val="lt1"/>
                </a:solidFill>
                <a:latin typeface="Garamond"/>
                <a:ea typeface="Garamond"/>
                <a:cs typeface="Garamond"/>
                <a:sym typeface="Garamond"/>
              </a:defRPr>
            </a:lvl6pPr>
            <a:lvl7pPr marL="38100" marR="0" lvl="6" indent="0" algn="l" rtl="0">
              <a:lnSpc>
                <a:spcPct val="117499"/>
              </a:lnSpc>
              <a:spcBef>
                <a:spcPts val="0"/>
              </a:spcBef>
              <a:buNone/>
              <a:defRPr sz="1200" b="0" i="0">
                <a:solidFill>
                  <a:schemeClr val="lt1"/>
                </a:solidFill>
                <a:latin typeface="Garamond"/>
                <a:ea typeface="Garamond"/>
                <a:cs typeface="Garamond"/>
                <a:sym typeface="Garamond"/>
              </a:defRPr>
            </a:lvl7pPr>
            <a:lvl8pPr marL="38100" marR="0" lvl="7" indent="0" algn="l" rtl="0">
              <a:lnSpc>
                <a:spcPct val="117499"/>
              </a:lnSpc>
              <a:spcBef>
                <a:spcPts val="0"/>
              </a:spcBef>
              <a:buNone/>
              <a:defRPr sz="1200" b="0" i="0">
                <a:solidFill>
                  <a:schemeClr val="lt1"/>
                </a:solidFill>
                <a:latin typeface="Garamond"/>
                <a:ea typeface="Garamond"/>
                <a:cs typeface="Garamond"/>
                <a:sym typeface="Garamond"/>
              </a:defRPr>
            </a:lvl8pPr>
            <a:lvl9pPr marL="38100" marR="0" lvl="8" indent="0" algn="l" rtl="0">
              <a:lnSpc>
                <a:spcPct val="117499"/>
              </a:lnSpc>
              <a:spcBef>
                <a:spcPts val="0"/>
              </a:spcBef>
              <a:buNone/>
              <a:defRPr sz="1200" b="0" i="0">
                <a:solidFill>
                  <a:schemeClr val="lt1"/>
                </a:solidFill>
                <a:latin typeface="Garamond"/>
                <a:ea typeface="Garamond"/>
                <a:cs typeface="Garamond"/>
                <a:sym typeface="Garamond"/>
              </a:defRPr>
            </a:lvl9pPr>
          </a:lstStyle>
          <a:p>
            <a:pPr marL="3810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44342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and Content">
  <p:cSld name="1_Title and Content">
    <p:spTree>
      <p:nvGrpSpPr>
        <p:cNvPr id="1" name="Shape 178"/>
        <p:cNvGrpSpPr/>
        <p:nvPr/>
      </p:nvGrpSpPr>
      <p:grpSpPr>
        <a:xfrm>
          <a:off x="0" y="0"/>
          <a:ext cx="0" cy="0"/>
          <a:chOff x="0" y="0"/>
          <a:chExt cx="0" cy="0"/>
        </a:xfrm>
      </p:grpSpPr>
      <p:sp>
        <p:nvSpPr>
          <p:cNvPr id="179" name="Google Shape;179;p155"/>
          <p:cNvSpPr txBox="1">
            <a:spLocks noGrp="1"/>
          </p:cNvSpPr>
          <p:nvPr>
            <p:ph type="title"/>
          </p:nvPr>
        </p:nvSpPr>
        <p:spPr>
          <a:xfrm>
            <a:off x="4188551" y="1063498"/>
            <a:ext cx="10644323" cy="369332"/>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2400" b="1" i="0" u="none" strike="noStrike" cap="none">
                <a:solidFill>
                  <a:srgbClr val="C00000"/>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0" name="Google Shape;180;p155"/>
          <p:cNvSpPr txBox="1">
            <a:spLocks noGrp="1"/>
          </p:cNvSpPr>
          <p:nvPr>
            <p:ph type="body" idx="1"/>
          </p:nvPr>
        </p:nvSpPr>
        <p:spPr>
          <a:xfrm>
            <a:off x="951071" y="2460943"/>
            <a:ext cx="17119283" cy="276999"/>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atin typeface="Garamond"/>
                <a:ea typeface="Garamond"/>
                <a:cs typeface="Garamond"/>
                <a:sym typeface="Garamond"/>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81" name="Google Shape;181;p155"/>
          <p:cNvSpPr txBox="1">
            <a:spLocks noGrp="1"/>
          </p:cNvSpPr>
          <p:nvPr>
            <p:ph type="dt" idx="10"/>
          </p:nvPr>
        </p:nvSpPr>
        <p:spPr>
          <a:xfrm>
            <a:off x="951072" y="9950769"/>
            <a:ext cx="4374928" cy="276999"/>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fld id="{28561EBE-3A6F-4574-BDD7-52B635A8605D}" type="datetime1">
              <a:rPr lang="en-US" smtClean="0"/>
              <a:t>19-Feb-24</a:t>
            </a:fld>
            <a:endParaRPr/>
          </a:p>
        </p:txBody>
      </p:sp>
      <p:sp>
        <p:nvSpPr>
          <p:cNvPr id="182" name="Google Shape;182;p155"/>
          <p:cNvSpPr txBox="1">
            <a:spLocks noGrp="1"/>
          </p:cNvSpPr>
          <p:nvPr>
            <p:ph type="sldNum" idx="12"/>
          </p:nvPr>
        </p:nvSpPr>
        <p:spPr>
          <a:xfrm>
            <a:off x="17293832" y="10184214"/>
            <a:ext cx="767251" cy="179536"/>
          </a:xfrm>
          <a:prstGeom prst="rect">
            <a:avLst/>
          </a:prstGeom>
          <a:noFill/>
          <a:ln>
            <a:noFill/>
          </a:ln>
        </p:spPr>
        <p:txBody>
          <a:bodyPr spcFirstLastPara="1" wrap="square" lIns="0" tIns="0" rIns="0" bIns="0" anchor="t" anchorCtr="0">
            <a:noAutofit/>
          </a:bodyPr>
          <a:lstStyle>
            <a:lvl1pPr marL="38100" marR="0" lvl="0" indent="0" algn="l" rtl="0">
              <a:lnSpc>
                <a:spcPct val="117499"/>
              </a:lnSpc>
              <a:spcBef>
                <a:spcPts val="0"/>
              </a:spcBef>
              <a:buNone/>
              <a:defRPr sz="1200" b="0" i="0">
                <a:solidFill>
                  <a:schemeClr val="lt1"/>
                </a:solidFill>
                <a:latin typeface="Garamond"/>
                <a:ea typeface="Garamond"/>
                <a:cs typeface="Garamond"/>
                <a:sym typeface="Garamond"/>
              </a:defRPr>
            </a:lvl1pPr>
            <a:lvl2pPr marL="38100" marR="0" lvl="1" indent="0" algn="l" rtl="0">
              <a:lnSpc>
                <a:spcPct val="117499"/>
              </a:lnSpc>
              <a:spcBef>
                <a:spcPts val="0"/>
              </a:spcBef>
              <a:buNone/>
              <a:defRPr sz="1200" b="0" i="0">
                <a:solidFill>
                  <a:schemeClr val="lt1"/>
                </a:solidFill>
                <a:latin typeface="Garamond"/>
                <a:ea typeface="Garamond"/>
                <a:cs typeface="Garamond"/>
                <a:sym typeface="Garamond"/>
              </a:defRPr>
            </a:lvl2pPr>
            <a:lvl3pPr marL="38100" marR="0" lvl="2" indent="0" algn="l" rtl="0">
              <a:lnSpc>
                <a:spcPct val="117499"/>
              </a:lnSpc>
              <a:spcBef>
                <a:spcPts val="0"/>
              </a:spcBef>
              <a:buNone/>
              <a:defRPr sz="1200" b="0" i="0">
                <a:solidFill>
                  <a:schemeClr val="lt1"/>
                </a:solidFill>
                <a:latin typeface="Garamond"/>
                <a:ea typeface="Garamond"/>
                <a:cs typeface="Garamond"/>
                <a:sym typeface="Garamond"/>
              </a:defRPr>
            </a:lvl3pPr>
            <a:lvl4pPr marL="38100" marR="0" lvl="3" indent="0" algn="l" rtl="0">
              <a:lnSpc>
                <a:spcPct val="117499"/>
              </a:lnSpc>
              <a:spcBef>
                <a:spcPts val="0"/>
              </a:spcBef>
              <a:buNone/>
              <a:defRPr sz="1200" b="0" i="0">
                <a:solidFill>
                  <a:schemeClr val="lt1"/>
                </a:solidFill>
                <a:latin typeface="Garamond"/>
                <a:ea typeface="Garamond"/>
                <a:cs typeface="Garamond"/>
                <a:sym typeface="Garamond"/>
              </a:defRPr>
            </a:lvl4pPr>
            <a:lvl5pPr marL="38100" marR="0" lvl="4" indent="0" algn="l" rtl="0">
              <a:lnSpc>
                <a:spcPct val="117499"/>
              </a:lnSpc>
              <a:spcBef>
                <a:spcPts val="0"/>
              </a:spcBef>
              <a:buNone/>
              <a:defRPr sz="1200" b="0" i="0">
                <a:solidFill>
                  <a:schemeClr val="lt1"/>
                </a:solidFill>
                <a:latin typeface="Garamond"/>
                <a:ea typeface="Garamond"/>
                <a:cs typeface="Garamond"/>
                <a:sym typeface="Garamond"/>
              </a:defRPr>
            </a:lvl5pPr>
            <a:lvl6pPr marL="38100" marR="0" lvl="5" indent="0" algn="l" rtl="0">
              <a:lnSpc>
                <a:spcPct val="117499"/>
              </a:lnSpc>
              <a:spcBef>
                <a:spcPts val="0"/>
              </a:spcBef>
              <a:buNone/>
              <a:defRPr sz="1200" b="0" i="0">
                <a:solidFill>
                  <a:schemeClr val="lt1"/>
                </a:solidFill>
                <a:latin typeface="Garamond"/>
                <a:ea typeface="Garamond"/>
                <a:cs typeface="Garamond"/>
                <a:sym typeface="Garamond"/>
              </a:defRPr>
            </a:lvl6pPr>
            <a:lvl7pPr marL="38100" marR="0" lvl="6" indent="0" algn="l" rtl="0">
              <a:lnSpc>
                <a:spcPct val="117499"/>
              </a:lnSpc>
              <a:spcBef>
                <a:spcPts val="0"/>
              </a:spcBef>
              <a:buNone/>
              <a:defRPr sz="1200" b="0" i="0">
                <a:solidFill>
                  <a:schemeClr val="lt1"/>
                </a:solidFill>
                <a:latin typeface="Garamond"/>
                <a:ea typeface="Garamond"/>
                <a:cs typeface="Garamond"/>
                <a:sym typeface="Garamond"/>
              </a:defRPr>
            </a:lvl7pPr>
            <a:lvl8pPr marL="38100" marR="0" lvl="7" indent="0" algn="l" rtl="0">
              <a:lnSpc>
                <a:spcPct val="117499"/>
              </a:lnSpc>
              <a:spcBef>
                <a:spcPts val="0"/>
              </a:spcBef>
              <a:buNone/>
              <a:defRPr sz="1200" b="0" i="0">
                <a:solidFill>
                  <a:schemeClr val="lt1"/>
                </a:solidFill>
                <a:latin typeface="Garamond"/>
                <a:ea typeface="Garamond"/>
                <a:cs typeface="Garamond"/>
                <a:sym typeface="Garamond"/>
              </a:defRPr>
            </a:lvl8pPr>
            <a:lvl9pPr marL="38100" marR="0" lvl="8" indent="0" algn="l" rtl="0">
              <a:lnSpc>
                <a:spcPct val="117499"/>
              </a:lnSpc>
              <a:spcBef>
                <a:spcPts val="0"/>
              </a:spcBef>
              <a:buNone/>
              <a:defRPr sz="1200" b="0" i="0">
                <a:solidFill>
                  <a:schemeClr val="lt1"/>
                </a:solidFill>
                <a:latin typeface="Garamond"/>
                <a:ea typeface="Garamond"/>
                <a:cs typeface="Garamond"/>
                <a:sym typeface="Garamond"/>
              </a:defRPr>
            </a:lvl9pPr>
          </a:lstStyle>
          <a:p>
            <a:pPr marL="38100" lvl="0" indent="0" algn="l" rtl="0">
              <a:spcBef>
                <a:spcPts val="0"/>
              </a:spcBef>
              <a:spcAft>
                <a:spcPts val="0"/>
              </a:spcAft>
              <a:buNone/>
            </a:pPr>
            <a:fld id="{00000000-1234-1234-1234-123412341234}" type="slidenum">
              <a:rPr lang="en-US"/>
              <a:t>‹#›</a:t>
            </a:fld>
            <a:endParaRPr/>
          </a:p>
        </p:txBody>
      </p:sp>
      <p:sp>
        <p:nvSpPr>
          <p:cNvPr id="183" name="Google Shape;183;p155"/>
          <p:cNvSpPr txBox="1">
            <a:spLocks noGrp="1"/>
          </p:cNvSpPr>
          <p:nvPr>
            <p:ph type="ftr" idx="11"/>
          </p:nvPr>
        </p:nvSpPr>
        <p:spPr>
          <a:xfrm>
            <a:off x="7438817" y="10319211"/>
            <a:ext cx="4146348" cy="153888"/>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sz="1800" b="0" i="0">
                <a:solidFill>
                  <a:srgbClr val="C00000"/>
                </a:solidFill>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715600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184"/>
        <p:cNvGrpSpPr/>
        <p:nvPr/>
      </p:nvGrpSpPr>
      <p:grpSpPr>
        <a:xfrm>
          <a:off x="0" y="0"/>
          <a:ext cx="0" cy="0"/>
          <a:chOff x="0" y="0"/>
          <a:chExt cx="0" cy="0"/>
        </a:xfrm>
      </p:grpSpPr>
      <p:sp>
        <p:nvSpPr>
          <p:cNvPr id="185" name="Google Shape;185;p156"/>
          <p:cNvSpPr txBox="1">
            <a:spLocks noGrp="1"/>
          </p:cNvSpPr>
          <p:nvPr>
            <p:ph type="ftr" idx="11"/>
          </p:nvPr>
        </p:nvSpPr>
        <p:spPr>
          <a:xfrm>
            <a:off x="7438817" y="10319210"/>
            <a:ext cx="4146348" cy="380539"/>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sz="1800" b="0" i="0">
                <a:solidFill>
                  <a:srgbClr val="054C2C"/>
                </a:solidFill>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Tree>
    <p:extLst>
      <p:ext uri="{BB962C8B-B14F-4D97-AF65-F5344CB8AC3E}">
        <p14:creationId xmlns:p14="http://schemas.microsoft.com/office/powerpoint/2010/main" val="29255434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779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alpha val="5000"/>
          </a:srgbClr>
        </a:solidFill>
        <a:effectLst/>
      </p:bgPr>
    </p:bg>
    <p:spTree>
      <p:nvGrpSpPr>
        <p:cNvPr id="1" name=""/>
        <p:cNvGrpSpPr/>
        <p:nvPr/>
      </p:nvGrpSpPr>
      <p:grpSpPr>
        <a:xfrm>
          <a:off x="0" y="0"/>
          <a:ext cx="0" cy="0"/>
          <a:chOff x="0" y="0"/>
          <a:chExt cx="0" cy="0"/>
        </a:xfrm>
      </p:grpSpPr>
      <p:grpSp>
        <p:nvGrpSpPr>
          <p:cNvPr id="7" name="Group 6"/>
          <p:cNvGrpSpPr/>
          <p:nvPr/>
        </p:nvGrpSpPr>
        <p:grpSpPr>
          <a:xfrm>
            <a:off x="0" y="-13209"/>
            <a:ext cx="19021425" cy="1071296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056747" y="951089"/>
            <a:ext cx="13412145" cy="20606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56747" y="3370920"/>
            <a:ext cx="13412145" cy="60547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241134" y="9425644"/>
            <a:ext cx="1422767" cy="569663"/>
          </a:xfrm>
          <a:prstGeom prst="rect">
            <a:avLst/>
          </a:prstGeom>
        </p:spPr>
        <p:txBody>
          <a:bodyPr vert="horz" lIns="91440" tIns="45720" rIns="91440" bIns="45720" rtlCol="0" anchor="ctr"/>
          <a:lstStyle>
            <a:lvl1pPr algn="r">
              <a:defRPr sz="1404">
                <a:solidFill>
                  <a:schemeClr val="tx1">
                    <a:tint val="75000"/>
                  </a:schemeClr>
                </a:solidFill>
              </a:defRPr>
            </a:lvl1pPr>
          </a:lstStyle>
          <a:p>
            <a:fld id="{469168D8-7D5C-40A6-89BE-E2CF4D39090C}" type="datetime1">
              <a:rPr lang="en-US" smtClean="0"/>
              <a:t>19-Feb-24</a:t>
            </a:fld>
            <a:endParaRPr lang="en-US" dirty="0"/>
          </a:p>
        </p:txBody>
      </p:sp>
      <p:sp>
        <p:nvSpPr>
          <p:cNvPr id="5" name="Footer Placeholder 4"/>
          <p:cNvSpPr>
            <a:spLocks noGrp="1"/>
          </p:cNvSpPr>
          <p:nvPr>
            <p:ph type="ftr" sz="quarter" idx="3"/>
          </p:nvPr>
        </p:nvSpPr>
        <p:spPr>
          <a:xfrm>
            <a:off x="1056747" y="9425644"/>
            <a:ext cx="9825259" cy="569663"/>
          </a:xfrm>
          <a:prstGeom prst="rect">
            <a:avLst/>
          </a:prstGeom>
        </p:spPr>
        <p:txBody>
          <a:bodyPr vert="horz" lIns="91440" tIns="45720" rIns="91440" bIns="45720" rtlCol="0" anchor="ctr"/>
          <a:lstStyle>
            <a:lvl1pPr algn="l">
              <a:defRPr sz="1404">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3402777" y="9425644"/>
            <a:ext cx="1066116" cy="569663"/>
          </a:xfrm>
          <a:prstGeom prst="rect">
            <a:avLst/>
          </a:prstGeom>
        </p:spPr>
        <p:txBody>
          <a:bodyPr vert="horz" lIns="91440" tIns="45720" rIns="91440" bIns="45720" rtlCol="0" anchor="ctr"/>
          <a:lstStyle>
            <a:lvl1pPr algn="r">
              <a:defRPr sz="1404">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789602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Lst>
  <p:hf hdr="0" ftr="0" dt="0"/>
  <p:txStyles>
    <p:titleStyle>
      <a:lvl1pPr algn="l" defTabSz="713323" rtl="0" eaLnBrk="1" latinLnBrk="0" hangingPunct="1">
        <a:spcBef>
          <a:spcPct val="0"/>
        </a:spcBef>
        <a:buNone/>
        <a:defRPr sz="5617"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34993" indent="-534993" algn="l" defTabSz="713323" rtl="0" eaLnBrk="1" latinLnBrk="0" hangingPunct="1">
        <a:spcBef>
          <a:spcPts val="1560"/>
        </a:spcBef>
        <a:spcAft>
          <a:spcPts val="0"/>
        </a:spcAft>
        <a:buClr>
          <a:schemeClr val="accent1"/>
        </a:buClr>
        <a:buSzPct val="80000"/>
        <a:buFont typeface="Wingdings 3" charset="2"/>
        <a:buChar char=""/>
        <a:defRPr sz="2808" kern="1200">
          <a:solidFill>
            <a:schemeClr val="tx1">
              <a:lumMod val="75000"/>
              <a:lumOff val="25000"/>
            </a:schemeClr>
          </a:solidFill>
          <a:latin typeface="+mn-lt"/>
          <a:ea typeface="+mn-ea"/>
          <a:cs typeface="+mn-cs"/>
        </a:defRPr>
      </a:lvl1pPr>
      <a:lvl2pPr marL="1159151" indent="-445827" algn="l" defTabSz="713323" rtl="0" eaLnBrk="1" latinLnBrk="0" hangingPunct="1">
        <a:spcBef>
          <a:spcPts val="1560"/>
        </a:spcBef>
        <a:spcAft>
          <a:spcPts val="0"/>
        </a:spcAft>
        <a:buClr>
          <a:schemeClr val="accent1"/>
        </a:buClr>
        <a:buSzPct val="80000"/>
        <a:buFont typeface="Wingdings 3" charset="2"/>
        <a:buChar char=""/>
        <a:defRPr sz="2496" kern="1200">
          <a:solidFill>
            <a:schemeClr val="tx1">
              <a:lumMod val="75000"/>
              <a:lumOff val="25000"/>
            </a:schemeClr>
          </a:solidFill>
          <a:latin typeface="+mn-lt"/>
          <a:ea typeface="+mn-ea"/>
          <a:cs typeface="+mn-cs"/>
        </a:defRPr>
      </a:lvl2pPr>
      <a:lvl3pPr marL="1783309" indent="-356662" algn="l" defTabSz="713323" rtl="0" eaLnBrk="1" latinLnBrk="0" hangingPunct="1">
        <a:spcBef>
          <a:spcPts val="1560"/>
        </a:spcBef>
        <a:spcAft>
          <a:spcPts val="0"/>
        </a:spcAft>
        <a:buClr>
          <a:schemeClr val="accent1"/>
        </a:buClr>
        <a:buSzPct val="80000"/>
        <a:buFont typeface="Wingdings 3" charset="2"/>
        <a:buChar char=""/>
        <a:defRPr sz="2184" kern="1200">
          <a:solidFill>
            <a:schemeClr val="tx1">
              <a:lumMod val="75000"/>
              <a:lumOff val="25000"/>
            </a:schemeClr>
          </a:solidFill>
          <a:latin typeface="+mn-lt"/>
          <a:ea typeface="+mn-ea"/>
          <a:cs typeface="+mn-cs"/>
        </a:defRPr>
      </a:lvl3pPr>
      <a:lvl4pPr marL="2496632"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4pPr>
      <a:lvl5pPr marL="3209955"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5pPr>
      <a:lvl6pPr marL="3923279"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6pPr>
      <a:lvl7pPr marL="4636602"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7pPr>
      <a:lvl8pPr marL="5349926"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8pPr>
      <a:lvl9pPr marL="6063249"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9pPr>
    </p:bodyStyle>
    <p:otherStyle>
      <a:defPPr>
        <a:defRPr lang="en-US"/>
      </a:defPPr>
      <a:lvl1pPr marL="0" algn="l" defTabSz="713323" rtl="0" eaLnBrk="1" latinLnBrk="0" hangingPunct="1">
        <a:defRPr sz="2808" kern="1200">
          <a:solidFill>
            <a:schemeClr val="tx1"/>
          </a:solidFill>
          <a:latin typeface="+mn-lt"/>
          <a:ea typeface="+mn-ea"/>
          <a:cs typeface="+mn-cs"/>
        </a:defRPr>
      </a:lvl1pPr>
      <a:lvl2pPr marL="713323" algn="l" defTabSz="713323" rtl="0" eaLnBrk="1" latinLnBrk="0" hangingPunct="1">
        <a:defRPr sz="2808" kern="1200">
          <a:solidFill>
            <a:schemeClr val="tx1"/>
          </a:solidFill>
          <a:latin typeface="+mn-lt"/>
          <a:ea typeface="+mn-ea"/>
          <a:cs typeface="+mn-cs"/>
        </a:defRPr>
      </a:lvl2pPr>
      <a:lvl3pPr marL="1426647" algn="l" defTabSz="713323" rtl="0" eaLnBrk="1" latinLnBrk="0" hangingPunct="1">
        <a:defRPr sz="2808" kern="1200">
          <a:solidFill>
            <a:schemeClr val="tx1"/>
          </a:solidFill>
          <a:latin typeface="+mn-lt"/>
          <a:ea typeface="+mn-ea"/>
          <a:cs typeface="+mn-cs"/>
        </a:defRPr>
      </a:lvl3pPr>
      <a:lvl4pPr marL="2139970" algn="l" defTabSz="713323" rtl="0" eaLnBrk="1" latinLnBrk="0" hangingPunct="1">
        <a:defRPr sz="2808" kern="1200">
          <a:solidFill>
            <a:schemeClr val="tx1"/>
          </a:solidFill>
          <a:latin typeface="+mn-lt"/>
          <a:ea typeface="+mn-ea"/>
          <a:cs typeface="+mn-cs"/>
        </a:defRPr>
      </a:lvl4pPr>
      <a:lvl5pPr marL="2853294" algn="l" defTabSz="713323" rtl="0" eaLnBrk="1" latinLnBrk="0" hangingPunct="1">
        <a:defRPr sz="2808" kern="1200">
          <a:solidFill>
            <a:schemeClr val="tx1"/>
          </a:solidFill>
          <a:latin typeface="+mn-lt"/>
          <a:ea typeface="+mn-ea"/>
          <a:cs typeface="+mn-cs"/>
        </a:defRPr>
      </a:lvl5pPr>
      <a:lvl6pPr marL="3566617" algn="l" defTabSz="713323" rtl="0" eaLnBrk="1" latinLnBrk="0" hangingPunct="1">
        <a:defRPr sz="2808" kern="1200">
          <a:solidFill>
            <a:schemeClr val="tx1"/>
          </a:solidFill>
          <a:latin typeface="+mn-lt"/>
          <a:ea typeface="+mn-ea"/>
          <a:cs typeface="+mn-cs"/>
        </a:defRPr>
      </a:lvl6pPr>
      <a:lvl7pPr marL="4279941" algn="l" defTabSz="713323" rtl="0" eaLnBrk="1" latinLnBrk="0" hangingPunct="1">
        <a:defRPr sz="2808" kern="1200">
          <a:solidFill>
            <a:schemeClr val="tx1"/>
          </a:solidFill>
          <a:latin typeface="+mn-lt"/>
          <a:ea typeface="+mn-ea"/>
          <a:cs typeface="+mn-cs"/>
        </a:defRPr>
      </a:lvl7pPr>
      <a:lvl8pPr marL="4993264" algn="l" defTabSz="713323" rtl="0" eaLnBrk="1" latinLnBrk="0" hangingPunct="1">
        <a:defRPr sz="2808" kern="1200">
          <a:solidFill>
            <a:schemeClr val="tx1"/>
          </a:solidFill>
          <a:latin typeface="+mn-lt"/>
          <a:ea typeface="+mn-ea"/>
          <a:cs typeface="+mn-cs"/>
        </a:defRPr>
      </a:lvl8pPr>
      <a:lvl9pPr marL="5706588" algn="l" defTabSz="713323" rtl="0" eaLnBrk="1" latinLnBrk="0" hangingPunct="1">
        <a:defRPr sz="28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png"/><Relationship Id="rId3" Type="http://schemas.openxmlformats.org/officeDocument/2006/relationships/image" Target="../media/image4.png"/><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7.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1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ndpc.gov.ng/Files/Nigeria_Data_Protection_Act_2023.pdf"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hyperlink" Target="https://iclg.com/practice-areas/data-protection-laws-and-regulations/nigeria" TargetMode="External"/><Relationship Id="rId4" Type="http://schemas.openxmlformats.org/officeDocument/2006/relationships/hyperlink" Target="https://www.banwo-ighodalo.com/grey-matter/nigeria-data-protection-act-what-individuals-businesses-and-organizations-should-know"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3.png"/><Relationship Id="rId9"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2.png"/><Relationship Id="rId7"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43.png"/><Relationship Id="rId9" Type="http://schemas.openxmlformats.org/officeDocument/2006/relationships/image" Target="../media/image59.png"/></Relationships>
</file>

<file path=ppt/slides/_rels/slide2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2.png"/><Relationship Id="rId7"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2.png"/><Relationship Id="rId7"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2.png"/><Relationship Id="rId7"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1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43.png"/><Relationship Id="rId9" Type="http://schemas.openxmlformats.org/officeDocument/2006/relationships/image" Target="../media/image74.jp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png"/><Relationship Id="rId3" Type="http://schemas.openxmlformats.org/officeDocument/2006/relationships/image" Target="../media/image42.png"/><Relationship Id="rId7" Type="http://schemas.openxmlformats.org/officeDocument/2006/relationships/image" Target="../media/image77.pn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notesSlide" Target="../notesSlides/notesSlide38.xml"/><Relationship Id="rId16" Type="http://schemas.openxmlformats.org/officeDocument/2006/relationships/image" Target="../media/image86.png"/><Relationship Id="rId1" Type="http://schemas.openxmlformats.org/officeDocument/2006/relationships/slideLayout" Target="../slideLayouts/slideLayout17.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png"/><Relationship Id="rId4" Type="http://schemas.openxmlformats.org/officeDocument/2006/relationships/image" Target="../media/image43.png"/><Relationship Id="rId9" Type="http://schemas.openxmlformats.org/officeDocument/2006/relationships/image" Target="../media/image79.png"/><Relationship Id="rId14" Type="http://schemas.openxmlformats.org/officeDocument/2006/relationships/image" Target="../media/image84.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42.png"/><Relationship Id="rId7" Type="http://schemas.openxmlformats.org/officeDocument/2006/relationships/image" Target="../media/image91.png"/><Relationship Id="rId12" Type="http://schemas.openxmlformats.org/officeDocument/2006/relationships/image" Target="../media/image96.png"/><Relationship Id="rId2" Type="http://schemas.openxmlformats.org/officeDocument/2006/relationships/notesSlide" Target="../notesSlides/notesSlide42.xml"/><Relationship Id="rId1" Type="http://schemas.openxmlformats.org/officeDocument/2006/relationships/slideLayout" Target="../slideLayouts/slideLayout17.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43.png"/><Relationship Id="rId9" Type="http://schemas.openxmlformats.org/officeDocument/2006/relationships/image" Target="../media/image93.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42.png"/><Relationship Id="rId7" Type="http://schemas.openxmlformats.org/officeDocument/2006/relationships/image" Target="../media/image99.png"/><Relationship Id="rId2" Type="http://schemas.openxmlformats.org/officeDocument/2006/relationships/notesSlide" Target="../notesSlides/notesSlide47.xml"/><Relationship Id="rId1" Type="http://schemas.openxmlformats.org/officeDocument/2006/relationships/slideLayout" Target="../slideLayouts/slideLayout1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17.xml"/><Relationship Id="rId6" Type="http://schemas.openxmlformats.org/officeDocument/2006/relationships/image" Target="../media/image102.jpg"/><Relationship Id="rId5" Type="http://schemas.openxmlformats.org/officeDocument/2006/relationships/image" Target="../media/image101.pn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3.xml"/><Relationship Id="rId1" Type="http://schemas.openxmlformats.org/officeDocument/2006/relationships/slideLayout" Target="../slideLayouts/slideLayout1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7.xml"/><Relationship Id="rId1" Type="http://schemas.openxmlformats.org/officeDocument/2006/relationships/slideLayout" Target="../slideLayouts/slideLayout1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43.png"/></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1.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2.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9.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0.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1.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7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4.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7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5.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77.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42.png"/><Relationship Id="rId7" Type="http://schemas.openxmlformats.org/officeDocument/2006/relationships/image" Target="../media/image111.png"/><Relationship Id="rId2" Type="http://schemas.openxmlformats.org/officeDocument/2006/relationships/notesSlide" Target="../notesSlides/notesSlide76.xml"/><Relationship Id="rId1" Type="http://schemas.openxmlformats.org/officeDocument/2006/relationships/slideLayout" Target="../slideLayouts/slideLayout17.xml"/><Relationship Id="rId6"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image" Target="../media/image114.jpg"/><Relationship Id="rId4" Type="http://schemas.openxmlformats.org/officeDocument/2006/relationships/image" Target="../media/image43.png"/><Relationship Id="rId9" Type="http://schemas.openxmlformats.org/officeDocument/2006/relationships/image" Target="../media/image113.jpg"/></Relationships>
</file>

<file path=ppt/slides/_rels/slide7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9.xml"/><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0.xml"/><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1.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3.xml"/><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7.xml"/><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8.xml"/><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3.xml"/><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4.xml"/><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5.xml"/><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6.xml"/><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97.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2.png"/></Relationships>
</file>

<file path=ppt/slides/_rels/slide9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8.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10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9.xml"/><Relationship Id="rId1" Type="http://schemas.openxmlformats.org/officeDocument/2006/relationships/slideLayout" Target="../slideLayouts/slideLayout17.xml"/><Relationship Id="rId5" Type="http://schemas.openxmlformats.org/officeDocument/2006/relationships/image" Target="../media/image115.jpg"/><Relationship Id="rId4" Type="http://schemas.openxmlformats.org/officeDocument/2006/relationships/image" Target="../media/image43.png"/></Relationships>
</file>

<file path=ppt/slides/_rels/slide10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0.xml"/><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1.xml"/><Relationship Id="rId1" Type="http://schemas.openxmlformats.org/officeDocument/2006/relationships/slideLayout" Target="../slideLayouts/slideLayout17.xml"/></Relationships>
</file>

<file path=ppt/slides/_rels/slide10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2.xml"/><Relationship Id="rId1" Type="http://schemas.openxmlformats.org/officeDocument/2006/relationships/slideLayout" Target="../slideLayouts/slideLayout17.xml"/></Relationships>
</file>

<file path=ppt/slides/_rels/slide10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3.xml"/><Relationship Id="rId1" Type="http://schemas.openxmlformats.org/officeDocument/2006/relationships/slideLayout" Target="../slideLayouts/slideLayout17.xml"/></Relationships>
</file>

<file path=ppt/slides/_rels/slide10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4.xml"/><Relationship Id="rId1" Type="http://schemas.openxmlformats.org/officeDocument/2006/relationships/slideLayout" Target="../slideLayouts/slideLayout17.xml"/></Relationships>
</file>

<file path=ppt/slides/_rels/slide10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5.xml"/><Relationship Id="rId1" Type="http://schemas.openxmlformats.org/officeDocument/2006/relationships/slideLayout" Target="../slideLayouts/slideLayout17.xml"/></Relationships>
</file>

<file path=ppt/slides/_rels/slide10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6.xml"/><Relationship Id="rId1" Type="http://schemas.openxmlformats.org/officeDocument/2006/relationships/slideLayout" Target="../slideLayouts/slideLayout17.xml"/></Relationships>
</file>

<file path=ppt/slides/_rels/slide10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7.xml"/><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8.xml"/><Relationship Id="rId1" Type="http://schemas.openxmlformats.org/officeDocument/2006/relationships/slideLayout" Target="../slideLayouts/slideLayout17.xml"/></Relationships>
</file>

<file path=ppt/slides/_rels/slide1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9.xml"/><Relationship Id="rId1" Type="http://schemas.openxmlformats.org/officeDocument/2006/relationships/slideLayout" Target="../slideLayouts/slideLayout17.xml"/></Relationships>
</file>

<file path=ppt/slides/_rels/slide1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0.xml"/><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111.xml"/><Relationship Id="rId1" Type="http://schemas.openxmlformats.org/officeDocument/2006/relationships/slideLayout" Target="../slideLayouts/slideLayout17.xml"/><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1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2.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1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3.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1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4.xml"/><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5.xml"/><Relationship Id="rId1" Type="http://schemas.openxmlformats.org/officeDocument/2006/relationships/slideLayout" Target="../slideLayouts/slideLayout17.xml"/></Relationships>
</file>

<file path=ppt/slides/_rels/slide1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6.xml"/><Relationship Id="rId1" Type="http://schemas.openxmlformats.org/officeDocument/2006/relationships/slideLayout" Target="../slideLayouts/slideLayout17.xml"/></Relationships>
</file>

<file path=ppt/slides/_rels/slide1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7.xml"/><Relationship Id="rId1" Type="http://schemas.openxmlformats.org/officeDocument/2006/relationships/slideLayout" Target="../slideLayouts/slideLayout17.xml"/></Relationships>
</file>

<file path=ppt/slides/_rels/slide1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8.xml"/><Relationship Id="rId1" Type="http://schemas.openxmlformats.org/officeDocument/2006/relationships/slideLayout" Target="../slideLayouts/slideLayout17.xml"/></Relationships>
</file>

<file path=ppt/slides/_rels/slide1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119.xml"/><Relationship Id="rId1" Type="http://schemas.openxmlformats.org/officeDocument/2006/relationships/slideLayout" Target="../slideLayouts/slideLayout17.xml"/><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1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0.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4.xml"/><Relationship Id="rId1" Type="http://schemas.openxmlformats.org/officeDocument/2006/relationships/slideLayout" Target="../slideLayouts/slideLayout17.xml"/></Relationships>
</file>

<file path=ppt/slides/_rels/slide1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5.xml"/><Relationship Id="rId1" Type="http://schemas.openxmlformats.org/officeDocument/2006/relationships/slideLayout" Target="../slideLayouts/slideLayout1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6.xml"/><Relationship Id="rId1" Type="http://schemas.openxmlformats.org/officeDocument/2006/relationships/slideLayout" Target="../slideLayouts/slideLayout17.xml"/></Relationships>
</file>

<file path=ppt/slides/_rels/slide1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7.xml"/><Relationship Id="rId1" Type="http://schemas.openxmlformats.org/officeDocument/2006/relationships/slideLayout" Target="../slideLayouts/slideLayout17.xml"/></Relationships>
</file>

<file path=ppt/slides/_rels/slide12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8.png"/><Relationship Id="rId2" Type="http://schemas.openxmlformats.org/officeDocument/2006/relationships/notesSlide" Target="../notesSlides/notesSlide128.xml"/><Relationship Id="rId1" Type="http://schemas.openxmlformats.org/officeDocument/2006/relationships/slideLayout" Target="../slideLayouts/slideLayout1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9.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1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0.xml"/><Relationship Id="rId1" Type="http://schemas.openxmlformats.org/officeDocument/2006/relationships/slideLayout" Target="../slideLayouts/slideLayout17.xml"/><Relationship Id="rId5" Type="http://schemas.openxmlformats.org/officeDocument/2006/relationships/image" Target="../media/image116.jpg"/><Relationship Id="rId4" Type="http://schemas.openxmlformats.org/officeDocument/2006/relationships/image" Target="../media/image43.png"/></Relationships>
</file>

<file path=ppt/slides/_rels/slide1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1.xml"/><Relationship Id="rId1" Type="http://schemas.openxmlformats.org/officeDocument/2006/relationships/slideLayout" Target="../slideLayouts/slideLayout17.xml"/></Relationships>
</file>

<file path=ppt/slides/_rels/slide1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2.xml"/><Relationship Id="rId1" Type="http://schemas.openxmlformats.org/officeDocument/2006/relationships/slideLayout" Target="../slideLayouts/slideLayout17.xml"/></Relationships>
</file>

<file path=ppt/slides/_rels/slide1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3.xml"/><Relationship Id="rId1" Type="http://schemas.openxmlformats.org/officeDocument/2006/relationships/slideLayout" Target="../slideLayouts/slideLayout17.xml"/><Relationship Id="rId5" Type="http://schemas.openxmlformats.org/officeDocument/2006/relationships/image" Target="../media/image117.png"/><Relationship Id="rId4" Type="http://schemas.openxmlformats.org/officeDocument/2006/relationships/image" Target="../media/image43.png"/></Relationships>
</file>

<file path=ppt/slides/_rels/slide1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4.xml"/><Relationship Id="rId1" Type="http://schemas.openxmlformats.org/officeDocument/2006/relationships/slideLayout" Target="../slideLayouts/slideLayout17.xml"/></Relationships>
</file>

<file path=ppt/slides/_rels/slide1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5.xml"/><Relationship Id="rId1" Type="http://schemas.openxmlformats.org/officeDocument/2006/relationships/slideLayout" Target="../slideLayouts/slideLayout17.xml"/></Relationships>
</file>

<file path=ppt/slides/_rels/slide1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6.xml"/><Relationship Id="rId1" Type="http://schemas.openxmlformats.org/officeDocument/2006/relationships/slideLayout" Target="../slideLayouts/slideLayout17.xml"/></Relationships>
</file>

<file path=ppt/slides/_rels/slide1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7.xml"/><Relationship Id="rId1" Type="http://schemas.openxmlformats.org/officeDocument/2006/relationships/slideLayout" Target="../slideLayouts/slideLayout17.xml"/></Relationships>
</file>

<file path=ppt/slides/_rels/slide1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8.xml"/><Relationship Id="rId1" Type="http://schemas.openxmlformats.org/officeDocument/2006/relationships/slideLayout" Target="../slideLayouts/slideLayout17.xml"/></Relationships>
</file>

<file path=ppt/slides/_rels/slide1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9.xml"/><Relationship Id="rId1" Type="http://schemas.openxmlformats.org/officeDocument/2006/relationships/slideLayout" Target="../slideLayouts/slideLayout17.xml"/></Relationships>
</file>

<file path=ppt/slides/_rels/slide1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0.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1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1.xml"/><Relationship Id="rId1" Type="http://schemas.openxmlformats.org/officeDocument/2006/relationships/slideLayout" Target="../slideLayouts/slideLayout17.xml"/><Relationship Id="rId5" Type="http://schemas.openxmlformats.org/officeDocument/2006/relationships/image" Target="../media/image118.png"/><Relationship Id="rId4" Type="http://schemas.openxmlformats.org/officeDocument/2006/relationships/image" Target="../media/image43.png"/></Relationships>
</file>

<file path=ppt/slides/_rels/slide1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2.xml"/><Relationship Id="rId1" Type="http://schemas.openxmlformats.org/officeDocument/2006/relationships/slideLayout" Target="../slideLayouts/slideLayout17.xml"/></Relationships>
</file>

<file path=ppt/slides/_rels/slide1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3.xml"/><Relationship Id="rId1" Type="http://schemas.openxmlformats.org/officeDocument/2006/relationships/slideLayout" Target="../slideLayouts/slideLayout17.xml"/></Relationships>
</file>

<file path=ppt/slides/_rels/slide1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4.xml"/><Relationship Id="rId1" Type="http://schemas.openxmlformats.org/officeDocument/2006/relationships/slideLayout" Target="../slideLayouts/slideLayout17.xml"/></Relationships>
</file>

<file path=ppt/slides/_rels/slide1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5.xml"/><Relationship Id="rId1" Type="http://schemas.openxmlformats.org/officeDocument/2006/relationships/slideLayout" Target="../slideLayouts/slideLayout17.xml"/></Relationships>
</file>

<file path=ppt/slides/_rels/slide1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6.xml"/><Relationship Id="rId1" Type="http://schemas.openxmlformats.org/officeDocument/2006/relationships/slideLayout" Target="../slideLayouts/slideLayout17.xml"/></Relationships>
</file>

<file path=ppt/slides/_rels/slide1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7.xml"/><Relationship Id="rId1" Type="http://schemas.openxmlformats.org/officeDocument/2006/relationships/slideLayout" Target="../slideLayouts/slideLayout17.xml"/><Relationship Id="rId5" Type="http://schemas.openxmlformats.org/officeDocument/2006/relationships/image" Target="../media/image119.png"/><Relationship Id="rId4" Type="http://schemas.openxmlformats.org/officeDocument/2006/relationships/image" Target="../media/image43.png"/></Relationships>
</file>

<file path=ppt/slides/_rels/slide1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8.xml"/><Relationship Id="rId1" Type="http://schemas.openxmlformats.org/officeDocument/2006/relationships/slideLayout" Target="../slideLayouts/slideLayout17.xml"/><Relationship Id="rId4" Type="http://schemas.openxmlformats.org/officeDocument/2006/relationships/image" Target="../media/image119.png"/></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9.xml"/><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8.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3" Type="http://schemas.openxmlformats.org/officeDocument/2006/relationships/hyperlink" Target="https://www.instagram.com/reel/CyYc0-zMDPe/?igshid=MzRlODBiNWFlZA==" TargetMode="External"/><Relationship Id="rId2" Type="http://schemas.openxmlformats.org/officeDocument/2006/relationships/notesSlide" Target="../notesSlides/notesSlide154.xml"/><Relationship Id="rId1" Type="http://schemas.openxmlformats.org/officeDocument/2006/relationships/slideLayout" Target="../slideLayouts/slideLayout18.xml"/><Relationship Id="rId4" Type="http://schemas.openxmlformats.org/officeDocument/2006/relationships/image" Target="../media/image120.png"/></Relationships>
</file>

<file path=ppt/slides/_rels/slide15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5.xml"/><Relationship Id="rId1" Type="http://schemas.openxmlformats.org/officeDocument/2006/relationships/slideLayout" Target="../slideLayouts/slideLayout17.xml"/></Relationships>
</file>

<file path=ppt/slides/_rels/slide1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6.xml"/><Relationship Id="rId1" Type="http://schemas.openxmlformats.org/officeDocument/2006/relationships/slideLayout" Target="../slideLayouts/slideLayout17.xml"/></Relationships>
</file>

<file path=ppt/slides/_rels/slide1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7.xml"/><Relationship Id="rId1" Type="http://schemas.openxmlformats.org/officeDocument/2006/relationships/slideLayout" Target="../slideLayouts/slideLayout1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9.xml"/></Relationships>
</file>

<file path=ppt/slides/_rels/slide1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1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1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1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6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1.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1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7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7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7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42.png"/><Relationship Id="rId1" Type="http://schemas.openxmlformats.org/officeDocument/2006/relationships/slideLayout" Target="../slideLayouts/slideLayout17.xml"/><Relationship Id="rId4" Type="http://schemas.openxmlformats.org/officeDocument/2006/relationships/image" Target="../media/image123.png"/></Relationships>
</file>

<file path=ppt/slides/_rels/slide1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7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image" Target="../media/image35.png"/><Relationship Id="rId5" Type="http://schemas.openxmlformats.org/officeDocument/2006/relationships/image" Target="../media/image38.png"/><Relationship Id="rId4" Type="http://schemas.openxmlformats.org/officeDocument/2006/relationships/image" Target="../media/image34.png"/></Relationships>
</file>

<file path=ppt/slides/_rels/slide18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183.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18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9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9.xml"/><Relationship Id="rId1" Type="http://schemas.openxmlformats.org/officeDocument/2006/relationships/slideLayout" Target="../slideLayouts/slideLayout17.xml"/></Relationships>
</file>

<file path=ppt/slides/_rels/slide19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0.xml"/><Relationship Id="rId1" Type="http://schemas.openxmlformats.org/officeDocument/2006/relationships/slideLayout" Target="../slideLayouts/slideLayout17.xml"/></Relationships>
</file>

<file path=ppt/slides/_rels/slide19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1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19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19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19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9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42.png"/><Relationship Id="rId1" Type="http://schemas.openxmlformats.org/officeDocument/2006/relationships/slideLayout" Target="../slideLayouts/slideLayout17.xml"/><Relationship Id="rId4" Type="http://schemas.openxmlformats.org/officeDocument/2006/relationships/image" Target="../media/image127.png"/></Relationships>
</file>

<file path=ppt/slides/_rels/slide20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0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2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214.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2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2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0.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1.xml"/><Relationship Id="rId1" Type="http://schemas.openxmlformats.org/officeDocument/2006/relationships/slideLayout" Target="../slideLayouts/slideLayout17.xml"/></Relationships>
</file>

<file path=ppt/slides/_rels/slide2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2.xml"/><Relationship Id="rId1" Type="http://schemas.openxmlformats.org/officeDocument/2006/relationships/slideLayout" Target="../slideLayouts/slideLayout17.xml"/></Relationships>
</file>

<file path=ppt/slides/_rels/slide2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2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3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42.png"/><Relationship Id="rId1" Type="http://schemas.openxmlformats.org/officeDocument/2006/relationships/slideLayout" Target="../slideLayouts/slideLayout17.xml"/><Relationship Id="rId5" Type="http://schemas.openxmlformats.org/officeDocument/2006/relationships/image" Target="../media/image132.png"/><Relationship Id="rId4" Type="http://schemas.openxmlformats.org/officeDocument/2006/relationships/image" Target="../media/image131.png"/></Relationships>
</file>

<file path=ppt/slides/_rels/slide2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3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38.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3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42.png"/><Relationship Id="rId1" Type="http://schemas.openxmlformats.org/officeDocument/2006/relationships/slideLayout" Target="../slideLayouts/slideLayout17.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24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3.xml"/><Relationship Id="rId1" Type="http://schemas.openxmlformats.org/officeDocument/2006/relationships/slideLayout" Target="../slideLayouts/slideLayout17.xml"/></Relationships>
</file>

<file path=ppt/slides/_rels/slide2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4.xml"/><Relationship Id="rId1" Type="http://schemas.openxmlformats.org/officeDocument/2006/relationships/slideLayout" Target="../slideLayouts/slideLayout17.xml"/></Relationships>
</file>

<file path=ppt/slides/_rels/slide2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2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4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48.xml.rels><?xml version="1.0" encoding="UTF-8" standalone="yes"?>
<Relationships xmlns="http://schemas.openxmlformats.org/package/2006/relationships"><Relationship Id="rId3" Type="http://schemas.openxmlformats.org/officeDocument/2006/relationships/hyperlink" Target="https://ndpc.gov.ng/" TargetMode="External"/><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6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65.xml"/><Relationship Id="rId1" Type="http://schemas.openxmlformats.org/officeDocument/2006/relationships/slideLayout" Target="../slideLayouts/slideLayout20.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9.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7.xml"/></Relationships>
</file>

<file path=ppt/slides/_rels/slide2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6.xml"/><Relationship Id="rId1" Type="http://schemas.openxmlformats.org/officeDocument/2006/relationships/slideLayout" Target="../slideLayouts/slideLayout17.xml"/></Relationships>
</file>

<file path=ppt/slides/_rels/slide2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7.xml"/><Relationship Id="rId1" Type="http://schemas.openxmlformats.org/officeDocument/2006/relationships/slideLayout" Target="../slideLayouts/slideLayout17.xml"/></Relationships>
</file>

<file path=ppt/slides/_rels/slide27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27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68.xml"/><Relationship Id="rId1" Type="http://schemas.openxmlformats.org/officeDocument/2006/relationships/slideLayout" Target="../slideLayouts/slideLayout17.xml"/></Relationships>
</file>

<file path=ppt/slides/_rels/slide27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69.xml"/><Relationship Id="rId1" Type="http://schemas.openxmlformats.org/officeDocument/2006/relationships/slideLayout" Target="../slideLayouts/slideLayout1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90000"/>
            <a:lum/>
          </a:blip>
          <a:srcRect/>
          <a:stretch>
            <a:fillRect b="-24000"/>
          </a:stretch>
        </a:blipFill>
        <a:effectLst/>
      </p:bgPr>
    </p:bg>
    <p:spTree>
      <p:nvGrpSpPr>
        <p:cNvPr id="1" name="Shape 354"/>
        <p:cNvGrpSpPr/>
        <p:nvPr/>
      </p:nvGrpSpPr>
      <p:grpSpPr>
        <a:xfrm>
          <a:off x="0" y="0"/>
          <a:ext cx="0" cy="0"/>
          <a:chOff x="0" y="0"/>
          <a:chExt cx="0" cy="0"/>
        </a:xfrm>
      </p:grpSpPr>
      <p:sp>
        <p:nvSpPr>
          <p:cNvPr id="355" name="Google Shape;355;p1"/>
          <p:cNvSpPr txBox="1">
            <a:spLocks noGrp="1"/>
          </p:cNvSpPr>
          <p:nvPr>
            <p:ph type="title"/>
          </p:nvPr>
        </p:nvSpPr>
        <p:spPr>
          <a:xfrm>
            <a:off x="1220457" y="4756412"/>
            <a:ext cx="13635061" cy="2340526"/>
          </a:xfrm>
          <a:prstGeom prst="rect">
            <a:avLst/>
          </a:prstGeom>
          <a:noFill/>
          <a:ln>
            <a:noFill/>
          </a:ln>
        </p:spPr>
        <p:txBody>
          <a:bodyPr spcFirstLastPara="1" wrap="square" lIns="91425" tIns="45700" rIns="91425" bIns="45700" anchor="b" anchorCtr="0">
            <a:noAutofit/>
          </a:bodyPr>
          <a:lstStyle/>
          <a:p>
            <a:pPr marL="0" lvl="0" indent="0" rtl="0">
              <a:spcBef>
                <a:spcPts val="0"/>
              </a:spcBef>
              <a:spcAft>
                <a:spcPts val="0"/>
              </a:spcAft>
              <a:buNone/>
            </a:pPr>
            <a:r>
              <a:rPr lang="en-US" sz="9153" b="1" dirty="0">
                <a:solidFill>
                  <a:srgbClr val="054C2C"/>
                </a:solidFill>
                <a:latin typeface="Gill Sans MT" panose="020B0502020104020203" pitchFamily="34" charset="0"/>
                <a:ea typeface="Arial"/>
                <a:cs typeface="Arial"/>
                <a:sym typeface="Arial"/>
              </a:rPr>
              <a:t>GUIDE FOR DATA PROTECTION OFFICERS</a:t>
            </a:r>
            <a:endParaRPr lang="en-US" sz="9985" b="1" dirty="0">
              <a:solidFill>
                <a:srgbClr val="054C2C"/>
              </a:solidFill>
              <a:latin typeface="Gill Sans MT" panose="020B0502020104020203" pitchFamily="34" charset="0"/>
            </a:endParaRPr>
          </a:p>
        </p:txBody>
      </p:sp>
      <p:sp>
        <p:nvSpPr>
          <p:cNvPr id="359" name="Google Shape;359;p1"/>
          <p:cNvSpPr txBox="1"/>
          <p:nvPr/>
        </p:nvSpPr>
        <p:spPr>
          <a:xfrm>
            <a:off x="1220458" y="8104094"/>
            <a:ext cx="6148530" cy="1938628"/>
          </a:xfrm>
          <a:prstGeom prst="rect">
            <a:avLst/>
          </a:prstGeom>
          <a:noFill/>
          <a:ln>
            <a:noFill/>
          </a:ln>
        </p:spPr>
        <p:txBody>
          <a:bodyPr spcFirstLastPara="1" wrap="square" lIns="190200" tIns="95100" rIns="190200" bIns="95100" anchor="t" anchorCtr="0">
            <a:normAutofit lnSpcReduction="10000"/>
          </a:bodyPr>
          <a:lstStyle/>
          <a:p>
            <a:pPr marL="0" marR="0" lvl="0" indent="0" rtl="0">
              <a:lnSpc>
                <a:spcPct val="120000"/>
              </a:lnSpc>
              <a:spcBef>
                <a:spcPts val="0"/>
              </a:spcBef>
              <a:spcAft>
                <a:spcPts val="0"/>
              </a:spcAft>
              <a:buClr>
                <a:schemeClr val="accent3"/>
              </a:buClr>
              <a:buSzPct val="100000"/>
              <a:buFont typeface="Arial"/>
              <a:buNone/>
            </a:pPr>
            <a:r>
              <a:rPr lang="en-US" sz="2400" b="1" dirty="0">
                <a:solidFill>
                  <a:schemeClr val="accent2">
                    <a:lumMod val="50000"/>
                  </a:schemeClr>
                </a:solidFill>
                <a:latin typeface="Gill Sans MT" panose="020B0502020104020203" pitchFamily="34" charset="0"/>
                <a:ea typeface="Calibri"/>
                <a:cs typeface="Calibri"/>
                <a:sym typeface="Calibri"/>
              </a:rPr>
              <a:t>This material was developed under the AU-EU D4D Hub Project</a:t>
            </a:r>
          </a:p>
          <a:p>
            <a:pPr marL="0" marR="0" lvl="0" indent="0" rtl="0">
              <a:lnSpc>
                <a:spcPct val="120000"/>
              </a:lnSpc>
              <a:spcBef>
                <a:spcPts val="0"/>
              </a:spcBef>
              <a:spcAft>
                <a:spcPts val="0"/>
              </a:spcAft>
              <a:buClr>
                <a:schemeClr val="accent3"/>
              </a:buClr>
              <a:buSzPct val="100000"/>
              <a:buFont typeface="Arial"/>
              <a:buNone/>
            </a:pPr>
            <a:endParaRPr lang="en-US" sz="2400" b="1" dirty="0">
              <a:solidFill>
                <a:schemeClr val="accent2">
                  <a:lumMod val="50000"/>
                </a:schemeClr>
              </a:solidFill>
              <a:latin typeface="Gill Sans MT" panose="020B0502020104020203" pitchFamily="34" charset="0"/>
              <a:ea typeface="Calibri"/>
              <a:cs typeface="Calibri"/>
              <a:sym typeface="Calibri"/>
            </a:endParaRPr>
          </a:p>
          <a:p>
            <a:pPr marL="0" marR="0" lvl="0" indent="0" rtl="0">
              <a:lnSpc>
                <a:spcPct val="120000"/>
              </a:lnSpc>
              <a:spcBef>
                <a:spcPts val="0"/>
              </a:spcBef>
              <a:spcAft>
                <a:spcPts val="0"/>
              </a:spcAft>
              <a:buClr>
                <a:schemeClr val="accent3"/>
              </a:buClr>
              <a:buSzPct val="100000"/>
              <a:buFont typeface="Arial"/>
              <a:buNone/>
            </a:pPr>
            <a:r>
              <a:rPr lang="en-US" sz="2400" b="1" dirty="0">
                <a:solidFill>
                  <a:schemeClr val="accent2">
                    <a:lumMod val="50000"/>
                  </a:schemeClr>
                </a:solidFill>
                <a:latin typeface="Gill Sans MT" panose="020B0502020104020203" pitchFamily="34" charset="0"/>
                <a:ea typeface="Calibri"/>
                <a:cs typeface="Calibri"/>
                <a:sym typeface="Calibri"/>
              </a:rPr>
              <a:t>November 2023</a:t>
            </a:r>
          </a:p>
        </p:txBody>
      </p:sp>
      <p:pic>
        <p:nvPicPr>
          <p:cNvPr id="5" name="Picture 4" descr="A logo with a keyhole and a shield&#10;&#10;Description automatically generated">
            <a:extLst>
              <a:ext uri="{FF2B5EF4-FFF2-40B4-BE49-F238E27FC236}">
                <a16:creationId xmlns:a16="http://schemas.microsoft.com/office/drawing/2014/main" id="{A0F0C8B9-1DD5-9290-B6E1-8FB74AE925FD}"/>
              </a:ext>
            </a:extLst>
          </p:cNvPr>
          <p:cNvPicPr>
            <a:picLocks noChangeAspect="1"/>
          </p:cNvPicPr>
          <p:nvPr/>
        </p:nvPicPr>
        <p:blipFill rotWithShape="1">
          <a:blip r:embed="rId4"/>
          <a:srcRect t="26371" b="31803"/>
          <a:stretch/>
        </p:blipFill>
        <p:spPr>
          <a:xfrm>
            <a:off x="717475" y="114430"/>
            <a:ext cx="5872806" cy="24563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365"/>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16C6C8D-486C-E173-5C33-D612B60DAFE2}"/>
              </a:ext>
            </a:extLst>
          </p:cNvPr>
          <p:cNvSpPr/>
          <p:nvPr/>
        </p:nvSpPr>
        <p:spPr>
          <a:xfrm>
            <a:off x="2916191" y="772887"/>
            <a:ext cx="5031219" cy="1075228"/>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Google Shape;367;p2"/>
          <p:cNvSpPr txBox="1"/>
          <p:nvPr/>
        </p:nvSpPr>
        <p:spPr>
          <a:xfrm>
            <a:off x="4030838" y="5473263"/>
            <a:ext cx="9672776" cy="44371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b="1" dirty="0">
                <a:solidFill>
                  <a:srgbClr val="054C2C"/>
                </a:solidFill>
                <a:latin typeface="Garamond"/>
                <a:ea typeface="Garamond"/>
                <a:cs typeface="Garamond"/>
                <a:sym typeface="Garamond"/>
              </a:rPr>
              <a:t>Section 1: Fundamental Principles of Data Protection (50min)</a:t>
            </a:r>
            <a:endParaRPr sz="2800" dirty="0">
              <a:solidFill>
                <a:srgbClr val="054C2C"/>
              </a:solidFill>
              <a:latin typeface="Garamond"/>
              <a:ea typeface="Garamond"/>
              <a:cs typeface="Garamond"/>
              <a:sym typeface="Garamond"/>
            </a:endParaRPr>
          </a:p>
        </p:txBody>
      </p:sp>
      <p:grpSp>
        <p:nvGrpSpPr>
          <p:cNvPr id="368" name="Google Shape;368;p2"/>
          <p:cNvGrpSpPr/>
          <p:nvPr/>
        </p:nvGrpSpPr>
        <p:grpSpPr>
          <a:xfrm>
            <a:off x="2835088" y="6058686"/>
            <a:ext cx="11625607" cy="987251"/>
            <a:chOff x="847344" y="3369436"/>
            <a:chExt cx="4798237" cy="459612"/>
          </a:xfrm>
        </p:grpSpPr>
        <p:sp>
          <p:nvSpPr>
            <p:cNvPr id="370" name="Google Shape;370;p2"/>
            <p:cNvSpPr/>
            <p:nvPr/>
          </p:nvSpPr>
          <p:spPr>
            <a:xfrm>
              <a:off x="916736" y="3369436"/>
              <a:ext cx="4728845" cy="0"/>
            </a:xfrm>
            <a:custGeom>
              <a:avLst/>
              <a:gdLst/>
              <a:ahLst/>
              <a:cxnLst/>
              <a:rect l="l" t="t" r="r" b="b"/>
              <a:pathLst>
                <a:path w="4728845" h="120000" extrusionOk="0">
                  <a:moveTo>
                    <a:pt x="0" y="0"/>
                  </a:moveTo>
                  <a:lnTo>
                    <a:pt x="4728286"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372" name="Google Shape;372;p2"/>
            <p:cNvPicPr preferRelativeResize="0"/>
            <p:nvPr/>
          </p:nvPicPr>
          <p:blipFill rotWithShape="1">
            <a:blip r:embed="rId3">
              <a:alphaModFix/>
            </a:blip>
            <a:srcRect/>
            <a:stretch/>
          </p:blipFill>
          <p:spPr>
            <a:xfrm>
              <a:off x="847344" y="3433571"/>
              <a:ext cx="901445" cy="395477"/>
            </a:xfrm>
            <a:prstGeom prst="rect">
              <a:avLst/>
            </a:prstGeom>
            <a:noFill/>
            <a:ln>
              <a:noFill/>
            </a:ln>
          </p:spPr>
        </p:pic>
      </p:grpSp>
      <p:sp>
        <p:nvSpPr>
          <p:cNvPr id="373" name="Google Shape;373;p2"/>
          <p:cNvSpPr txBox="1"/>
          <p:nvPr/>
        </p:nvSpPr>
        <p:spPr>
          <a:xfrm>
            <a:off x="3270305" y="6311298"/>
            <a:ext cx="1326218" cy="44371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b="1">
                <a:solidFill>
                  <a:schemeClr val="dk1"/>
                </a:solidFill>
                <a:latin typeface="Garamond"/>
                <a:ea typeface="Garamond"/>
                <a:cs typeface="Garamond"/>
                <a:sym typeface="Garamond"/>
              </a:rPr>
              <a:t>Topic 1:</a:t>
            </a:r>
            <a:endParaRPr sz="2800">
              <a:solidFill>
                <a:schemeClr val="dk1"/>
              </a:solidFill>
              <a:latin typeface="Garamond"/>
              <a:ea typeface="Garamond"/>
              <a:cs typeface="Garamond"/>
              <a:sym typeface="Garamond"/>
            </a:endParaRPr>
          </a:p>
        </p:txBody>
      </p:sp>
      <p:pic>
        <p:nvPicPr>
          <p:cNvPr id="374" name="Google Shape;374;p2"/>
          <p:cNvPicPr preferRelativeResize="0"/>
          <p:nvPr/>
        </p:nvPicPr>
        <p:blipFill rotWithShape="1">
          <a:blip r:embed="rId4">
            <a:alphaModFix/>
          </a:blip>
          <a:srcRect/>
          <a:stretch/>
        </p:blipFill>
        <p:spPr>
          <a:xfrm>
            <a:off x="2868180" y="7377654"/>
            <a:ext cx="2117920" cy="791621"/>
          </a:xfrm>
          <a:prstGeom prst="rect">
            <a:avLst/>
          </a:prstGeom>
          <a:noFill/>
          <a:ln>
            <a:noFill/>
          </a:ln>
        </p:spPr>
      </p:pic>
      <p:sp>
        <p:nvSpPr>
          <p:cNvPr id="375" name="Google Shape;375;p2"/>
          <p:cNvSpPr txBox="1"/>
          <p:nvPr/>
        </p:nvSpPr>
        <p:spPr>
          <a:xfrm>
            <a:off x="3255537" y="7466865"/>
            <a:ext cx="1352373" cy="44371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b="1">
                <a:solidFill>
                  <a:schemeClr val="dk1"/>
                </a:solidFill>
                <a:latin typeface="Garamond"/>
                <a:ea typeface="Garamond"/>
                <a:cs typeface="Garamond"/>
                <a:sym typeface="Garamond"/>
              </a:rPr>
              <a:t>Topic 2:</a:t>
            </a:r>
            <a:endParaRPr sz="2800">
              <a:solidFill>
                <a:schemeClr val="dk1"/>
              </a:solidFill>
              <a:latin typeface="Garamond"/>
              <a:ea typeface="Garamond"/>
              <a:cs typeface="Garamond"/>
              <a:sym typeface="Garamond"/>
            </a:endParaRPr>
          </a:p>
        </p:txBody>
      </p:sp>
      <p:sp>
        <p:nvSpPr>
          <p:cNvPr id="376" name="Google Shape;376;p2"/>
          <p:cNvSpPr txBox="1"/>
          <p:nvPr/>
        </p:nvSpPr>
        <p:spPr>
          <a:xfrm>
            <a:off x="5145967" y="6131252"/>
            <a:ext cx="10185109" cy="1957587"/>
          </a:xfrm>
          <a:prstGeom prst="rect">
            <a:avLst/>
          </a:prstGeom>
          <a:noFill/>
          <a:ln>
            <a:noFill/>
          </a:ln>
        </p:spPr>
        <p:txBody>
          <a:bodyPr spcFirstLastPara="1" wrap="square" lIns="0" tIns="12700" rIns="0" bIns="0" anchor="t" anchorCtr="0">
            <a:spAutoFit/>
          </a:bodyPr>
          <a:lstStyle/>
          <a:p>
            <a:pPr marL="26034" marR="5080" lvl="0" indent="0" algn="l" rtl="0">
              <a:lnSpc>
                <a:spcPct val="108300"/>
              </a:lnSpc>
              <a:spcBef>
                <a:spcPts val="0"/>
              </a:spcBef>
              <a:spcAft>
                <a:spcPts val="0"/>
              </a:spcAft>
              <a:buNone/>
            </a:pPr>
            <a:r>
              <a:rPr lang="en-US" sz="2800" dirty="0">
                <a:solidFill>
                  <a:schemeClr val="dk1"/>
                </a:solidFill>
                <a:latin typeface="Garamond"/>
                <a:ea typeface="Garamond"/>
                <a:cs typeface="Garamond"/>
                <a:sym typeface="Garamond"/>
              </a:rPr>
              <a:t>Understanding the Fundamentals of Data Protection and Data Privacy  Principles. (30min)</a:t>
            </a:r>
            <a:endParaRPr sz="2800" dirty="0">
              <a:solidFill>
                <a:schemeClr val="dk1"/>
              </a:solidFill>
              <a:latin typeface="Garamond"/>
              <a:ea typeface="Garamond"/>
              <a:cs typeface="Garamond"/>
              <a:sym typeface="Garamond"/>
            </a:endParaRPr>
          </a:p>
          <a:p>
            <a:pPr marL="12700" marR="327660" lvl="0" indent="0" algn="l" rtl="0">
              <a:lnSpc>
                <a:spcPct val="107500"/>
              </a:lnSpc>
              <a:spcBef>
                <a:spcPts val="850"/>
              </a:spcBef>
              <a:spcAft>
                <a:spcPts val="0"/>
              </a:spcAft>
              <a:buNone/>
            </a:pPr>
            <a:r>
              <a:rPr lang="en-US" sz="2800" dirty="0">
                <a:solidFill>
                  <a:schemeClr val="dk1"/>
                </a:solidFill>
                <a:latin typeface="Garamond"/>
                <a:ea typeface="Garamond"/>
                <a:cs typeface="Garamond"/>
                <a:sym typeface="Garamond"/>
              </a:rPr>
              <a:t>Determining the Balance Between Data Privacy and Fulfilling the  Demands of the Business. (20min)</a:t>
            </a:r>
            <a:endParaRPr sz="2800" dirty="0">
              <a:solidFill>
                <a:schemeClr val="dk1"/>
              </a:solidFill>
              <a:latin typeface="Garamond"/>
              <a:ea typeface="Garamond"/>
              <a:cs typeface="Garamond"/>
              <a:sym typeface="Garamond"/>
            </a:endParaRPr>
          </a:p>
        </p:txBody>
      </p:sp>
      <p:sp>
        <p:nvSpPr>
          <p:cNvPr id="378" name="Google Shape;378;p2"/>
          <p:cNvSpPr txBox="1"/>
          <p:nvPr/>
        </p:nvSpPr>
        <p:spPr>
          <a:xfrm>
            <a:off x="3541710" y="1024466"/>
            <a:ext cx="3790953" cy="566181"/>
          </a:xfrm>
          <a:prstGeom prst="rect">
            <a:avLst/>
          </a:prstGeom>
          <a:noFill/>
          <a:ln>
            <a:noFill/>
          </a:ln>
        </p:spPr>
        <p:txBody>
          <a:bodyPr spcFirstLastPara="1" wrap="square" lIns="0" tIns="12050" rIns="0" bIns="0" anchor="t" anchorCtr="0">
            <a:spAutoFit/>
          </a:bodyPr>
          <a:lstStyle/>
          <a:p>
            <a:pPr marL="12700" marR="0" lvl="0" indent="0" algn="l" rtl="0">
              <a:spcBef>
                <a:spcPts val="0"/>
              </a:spcBef>
              <a:spcAft>
                <a:spcPts val="0"/>
              </a:spcAft>
              <a:buNone/>
            </a:pPr>
            <a:r>
              <a:rPr lang="en-US" sz="3600" b="1" dirty="0">
                <a:solidFill>
                  <a:srgbClr val="FFFFFF"/>
                </a:solidFill>
                <a:latin typeface="Garamond"/>
                <a:ea typeface="Garamond"/>
                <a:cs typeface="Garamond"/>
                <a:sym typeface="Garamond"/>
              </a:rPr>
              <a:t>Table of Contents</a:t>
            </a:r>
            <a:endParaRPr sz="3600" dirty="0">
              <a:solidFill>
                <a:schemeClr val="dk1"/>
              </a:solidFill>
              <a:latin typeface="Garamond"/>
              <a:ea typeface="Garamond"/>
              <a:cs typeface="Garamond"/>
              <a:sym typeface="Garamond"/>
            </a:endParaRPr>
          </a:p>
        </p:txBody>
      </p:sp>
      <p:sp>
        <p:nvSpPr>
          <p:cNvPr id="379" name="Google Shape;379;p2"/>
          <p:cNvSpPr txBox="1"/>
          <p:nvPr/>
        </p:nvSpPr>
        <p:spPr>
          <a:xfrm>
            <a:off x="4023448" y="2879779"/>
            <a:ext cx="2040099" cy="44371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b="1" dirty="0">
                <a:solidFill>
                  <a:srgbClr val="054C2C"/>
                </a:solidFill>
                <a:latin typeface="Garamond"/>
                <a:ea typeface="Garamond"/>
                <a:cs typeface="Garamond"/>
                <a:sym typeface="Garamond"/>
              </a:rPr>
              <a:t>Introduction</a:t>
            </a:r>
            <a:endParaRPr sz="2800" dirty="0">
              <a:solidFill>
                <a:srgbClr val="054C2C"/>
              </a:solidFill>
              <a:latin typeface="Garamond"/>
              <a:ea typeface="Garamond"/>
              <a:cs typeface="Garamond"/>
              <a:sym typeface="Garamond"/>
            </a:endParaRPr>
          </a:p>
        </p:txBody>
      </p:sp>
      <p:sp>
        <p:nvSpPr>
          <p:cNvPr id="382" name="Google Shape;382;p2"/>
          <p:cNvSpPr/>
          <p:nvPr/>
        </p:nvSpPr>
        <p:spPr>
          <a:xfrm>
            <a:off x="2932934" y="3485935"/>
            <a:ext cx="11622101" cy="0"/>
          </a:xfrm>
          <a:custGeom>
            <a:avLst/>
            <a:gdLst/>
            <a:ahLst/>
            <a:cxnLst/>
            <a:rect l="l" t="t" r="r" b="b"/>
            <a:pathLst>
              <a:path w="4796790" h="120000" extrusionOk="0">
                <a:moveTo>
                  <a:pt x="0" y="0"/>
                </a:moveTo>
                <a:lnTo>
                  <a:pt x="4796790"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dirty="0">
              <a:solidFill>
                <a:schemeClr val="dk1"/>
              </a:solidFill>
              <a:latin typeface="Garamond"/>
              <a:ea typeface="Garamond"/>
              <a:cs typeface="Garamond"/>
              <a:sym typeface="Garamond"/>
            </a:endParaRPr>
          </a:p>
        </p:txBody>
      </p:sp>
      <p:sp>
        <p:nvSpPr>
          <p:cNvPr id="384" name="Google Shape;384;p2"/>
          <p:cNvSpPr txBox="1"/>
          <p:nvPr/>
        </p:nvSpPr>
        <p:spPr>
          <a:xfrm>
            <a:off x="4056683" y="3619606"/>
            <a:ext cx="7041880" cy="44371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a:solidFill>
                  <a:schemeClr val="dk1"/>
                </a:solidFill>
                <a:latin typeface="Garamond"/>
                <a:ea typeface="Garamond"/>
                <a:cs typeface="Garamond"/>
                <a:sym typeface="Garamond"/>
              </a:rPr>
              <a:t>Participants Introductions and Key Expectations</a:t>
            </a:r>
            <a:endParaRPr sz="2800">
              <a:solidFill>
                <a:schemeClr val="dk1"/>
              </a:solidFill>
              <a:latin typeface="Garamond"/>
              <a:ea typeface="Garamond"/>
              <a:cs typeface="Garamond"/>
              <a:sym typeface="Garamond"/>
            </a:endParaRPr>
          </a:p>
        </p:txBody>
      </p:sp>
      <p:sp>
        <p:nvSpPr>
          <p:cNvPr id="385" name="Google Shape;385;p2"/>
          <p:cNvSpPr txBox="1"/>
          <p:nvPr/>
        </p:nvSpPr>
        <p:spPr>
          <a:xfrm>
            <a:off x="4052991" y="4313602"/>
            <a:ext cx="8409638" cy="44371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dirty="0">
                <a:solidFill>
                  <a:schemeClr val="dk1"/>
                </a:solidFill>
                <a:latin typeface="Garamond"/>
                <a:ea typeface="Garamond"/>
                <a:cs typeface="Garamond"/>
                <a:sym typeface="Garamond"/>
              </a:rPr>
              <a:t>General Information to Enhance Workshop Effectiveness</a:t>
            </a:r>
            <a:endParaRPr sz="2800" dirty="0">
              <a:solidFill>
                <a:schemeClr val="dk1"/>
              </a:solidFill>
              <a:latin typeface="Garamond"/>
              <a:ea typeface="Garamond"/>
              <a:cs typeface="Garamond"/>
              <a:sym typeface="Garamond"/>
            </a:endParaRPr>
          </a:p>
        </p:txBody>
      </p:sp>
      <p:pic>
        <p:nvPicPr>
          <p:cNvPr id="386" name="Google Shape;386;p2"/>
          <p:cNvPicPr preferRelativeResize="0"/>
          <p:nvPr/>
        </p:nvPicPr>
        <p:blipFill rotWithShape="1">
          <a:blip r:embed="rId5">
            <a:alphaModFix/>
          </a:blip>
          <a:srcRect/>
          <a:stretch/>
        </p:blipFill>
        <p:spPr>
          <a:xfrm>
            <a:off x="15924868" y="5963473"/>
            <a:ext cx="2121501" cy="791621"/>
          </a:xfrm>
          <a:prstGeom prst="rect">
            <a:avLst/>
          </a:prstGeom>
          <a:noFill/>
          <a:ln>
            <a:noFill/>
          </a:ln>
        </p:spPr>
      </p:pic>
      <p:pic>
        <p:nvPicPr>
          <p:cNvPr id="388" name="Google Shape;388;p2"/>
          <p:cNvPicPr preferRelativeResize="0"/>
          <p:nvPr/>
        </p:nvPicPr>
        <p:blipFill rotWithShape="1">
          <a:blip r:embed="rId5">
            <a:alphaModFix/>
          </a:blip>
          <a:srcRect/>
          <a:stretch/>
        </p:blipFill>
        <p:spPr>
          <a:xfrm>
            <a:off x="15924868" y="3577043"/>
            <a:ext cx="2121501" cy="791621"/>
          </a:xfrm>
          <a:prstGeom prst="rect">
            <a:avLst/>
          </a:prstGeom>
          <a:noFill/>
          <a:ln>
            <a:noFill/>
          </a:ln>
        </p:spPr>
      </p:pic>
      <p:pic>
        <p:nvPicPr>
          <p:cNvPr id="390" name="Google Shape;390;p2"/>
          <p:cNvPicPr preferRelativeResize="0"/>
          <p:nvPr/>
        </p:nvPicPr>
        <p:blipFill rotWithShape="1">
          <a:blip r:embed="rId6">
            <a:alphaModFix/>
          </a:blip>
          <a:srcRect/>
          <a:stretch/>
        </p:blipFill>
        <p:spPr>
          <a:xfrm>
            <a:off x="15873256" y="4330517"/>
            <a:ext cx="2187827" cy="849488"/>
          </a:xfrm>
          <a:prstGeom prst="rect">
            <a:avLst/>
          </a:prstGeom>
          <a:noFill/>
          <a:ln>
            <a:noFill/>
          </a:ln>
        </p:spPr>
      </p:pic>
      <p:pic>
        <p:nvPicPr>
          <p:cNvPr id="392" name="Google Shape;392;p2"/>
          <p:cNvPicPr preferRelativeResize="0"/>
          <p:nvPr/>
        </p:nvPicPr>
        <p:blipFill rotWithShape="1">
          <a:blip r:embed="rId7">
            <a:alphaModFix/>
          </a:blip>
          <a:srcRect/>
          <a:stretch/>
        </p:blipFill>
        <p:spPr>
          <a:xfrm>
            <a:off x="15928393" y="7096127"/>
            <a:ext cx="2121864" cy="791621"/>
          </a:xfrm>
          <a:prstGeom prst="rect">
            <a:avLst/>
          </a:prstGeom>
          <a:noFill/>
          <a:ln>
            <a:noFill/>
          </a:ln>
        </p:spPr>
      </p:pic>
      <p:sp>
        <p:nvSpPr>
          <p:cNvPr id="394" name="Google Shape;394;p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a:t>
            </a:fld>
            <a:endParaRPr/>
          </a:p>
        </p:txBody>
      </p:sp>
      <p:grpSp>
        <p:nvGrpSpPr>
          <p:cNvPr id="5" name="Group 4">
            <a:extLst>
              <a:ext uri="{FF2B5EF4-FFF2-40B4-BE49-F238E27FC236}">
                <a16:creationId xmlns:a16="http://schemas.microsoft.com/office/drawing/2014/main" id="{F39A9817-E82B-0307-9E44-325748044F5B}"/>
              </a:ext>
            </a:extLst>
          </p:cNvPr>
          <p:cNvGrpSpPr/>
          <p:nvPr/>
        </p:nvGrpSpPr>
        <p:grpSpPr>
          <a:xfrm>
            <a:off x="2835088" y="2743704"/>
            <a:ext cx="730054" cy="764229"/>
            <a:chOff x="2869489" y="2748228"/>
            <a:chExt cx="798284" cy="807890"/>
          </a:xfrm>
        </p:grpSpPr>
        <p:sp>
          <p:nvSpPr>
            <p:cNvPr id="3" name="Rectangle: Rounded Corners 2">
              <a:extLst>
                <a:ext uri="{FF2B5EF4-FFF2-40B4-BE49-F238E27FC236}">
                  <a16:creationId xmlns:a16="http://schemas.microsoft.com/office/drawing/2014/main" id="{75D6C9ED-45F2-5776-74EE-6846668ECE82}"/>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A60FE218-B57E-5F4C-C932-6A5362A24601}"/>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B433DAF6-4E2C-E53B-4B37-3938DE5039C2}"/>
              </a:ext>
            </a:extLst>
          </p:cNvPr>
          <p:cNvGrpSpPr/>
          <p:nvPr/>
        </p:nvGrpSpPr>
        <p:grpSpPr>
          <a:xfrm>
            <a:off x="3003888" y="5313003"/>
            <a:ext cx="730054" cy="764229"/>
            <a:chOff x="2869489" y="2748228"/>
            <a:chExt cx="798284" cy="807890"/>
          </a:xfrm>
        </p:grpSpPr>
        <p:sp>
          <p:nvSpPr>
            <p:cNvPr id="7" name="Rectangle: Rounded Corners 6">
              <a:extLst>
                <a:ext uri="{FF2B5EF4-FFF2-40B4-BE49-F238E27FC236}">
                  <a16:creationId xmlns:a16="http://schemas.microsoft.com/office/drawing/2014/main" id="{EA9BD865-33BC-8295-FF36-C1A028B4BBF9}"/>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B2D6080-CD19-704E-303F-9D4DBF643BAE}"/>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399"/>
        <p:cNvGrpSpPr/>
        <p:nvPr/>
      </p:nvGrpSpPr>
      <p:grpSpPr>
        <a:xfrm>
          <a:off x="0" y="0"/>
          <a:ext cx="0" cy="0"/>
          <a:chOff x="0" y="0"/>
          <a:chExt cx="0" cy="0"/>
        </a:xfrm>
      </p:grpSpPr>
      <p:sp>
        <p:nvSpPr>
          <p:cNvPr id="400" name="Google Shape;400;p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a:t>
            </a:fld>
            <a:endParaRPr/>
          </a:p>
        </p:txBody>
      </p:sp>
      <p:grpSp>
        <p:nvGrpSpPr>
          <p:cNvPr id="402" name="Google Shape;402;p3"/>
          <p:cNvGrpSpPr/>
          <p:nvPr/>
        </p:nvGrpSpPr>
        <p:grpSpPr>
          <a:xfrm>
            <a:off x="2424112" y="1174599"/>
            <a:ext cx="14173199" cy="8331684"/>
            <a:chOff x="6564565" y="4765018"/>
            <a:chExt cx="6355855" cy="4119281"/>
          </a:xfrm>
        </p:grpSpPr>
        <p:pic>
          <p:nvPicPr>
            <p:cNvPr id="403" name="Google Shape;403;p3"/>
            <p:cNvPicPr preferRelativeResize="0"/>
            <p:nvPr/>
          </p:nvPicPr>
          <p:blipFill rotWithShape="1">
            <a:blip r:embed="rId3">
              <a:alphaModFix/>
            </a:blip>
            <a:srcRect/>
            <a:stretch/>
          </p:blipFill>
          <p:spPr>
            <a:xfrm>
              <a:off x="6593465" y="5137146"/>
              <a:ext cx="874129" cy="368537"/>
            </a:xfrm>
            <a:prstGeom prst="rect">
              <a:avLst/>
            </a:prstGeom>
            <a:noFill/>
            <a:ln>
              <a:noFill/>
            </a:ln>
          </p:spPr>
        </p:pic>
        <p:sp>
          <p:nvSpPr>
            <p:cNvPr id="404" name="Google Shape;404;p3"/>
            <p:cNvSpPr txBox="1"/>
            <p:nvPr/>
          </p:nvSpPr>
          <p:spPr>
            <a:xfrm>
              <a:off x="6759434" y="5178932"/>
              <a:ext cx="547370" cy="252885"/>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a:solidFill>
                    <a:schemeClr val="dk1"/>
                  </a:solidFill>
                  <a:latin typeface="Garamond"/>
                  <a:ea typeface="Garamond"/>
                  <a:cs typeface="Garamond"/>
                  <a:sym typeface="Garamond"/>
                </a:rPr>
                <a:t>Topic 1:</a:t>
              </a:r>
              <a:endParaRPr sz="2400">
                <a:solidFill>
                  <a:schemeClr val="dk1"/>
                </a:solidFill>
                <a:latin typeface="Garamond"/>
                <a:ea typeface="Garamond"/>
                <a:cs typeface="Garamond"/>
                <a:sym typeface="Garamond"/>
              </a:endParaRPr>
            </a:p>
          </p:txBody>
        </p:sp>
        <p:pic>
          <p:nvPicPr>
            <p:cNvPr id="405" name="Google Shape;405;p3"/>
            <p:cNvPicPr preferRelativeResize="0"/>
            <p:nvPr/>
          </p:nvPicPr>
          <p:blipFill rotWithShape="1">
            <a:blip r:embed="rId3">
              <a:alphaModFix/>
            </a:blip>
            <a:srcRect/>
            <a:stretch/>
          </p:blipFill>
          <p:spPr>
            <a:xfrm>
              <a:off x="6593465" y="6133842"/>
              <a:ext cx="874129" cy="368537"/>
            </a:xfrm>
            <a:prstGeom prst="rect">
              <a:avLst/>
            </a:prstGeom>
            <a:noFill/>
            <a:ln>
              <a:noFill/>
            </a:ln>
          </p:spPr>
        </p:pic>
        <p:sp>
          <p:nvSpPr>
            <p:cNvPr id="406" name="Google Shape;406;p3"/>
            <p:cNvSpPr txBox="1"/>
            <p:nvPr/>
          </p:nvSpPr>
          <p:spPr>
            <a:xfrm>
              <a:off x="6759434" y="6175628"/>
              <a:ext cx="547370" cy="252885"/>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a:solidFill>
                    <a:schemeClr val="dk1"/>
                  </a:solidFill>
                  <a:latin typeface="Garamond"/>
                  <a:ea typeface="Garamond"/>
                  <a:cs typeface="Garamond"/>
                  <a:sym typeface="Garamond"/>
                </a:rPr>
                <a:t>Topic 1:</a:t>
              </a:r>
              <a:endParaRPr sz="2400">
                <a:solidFill>
                  <a:schemeClr val="dk1"/>
                </a:solidFill>
                <a:latin typeface="Garamond"/>
                <a:ea typeface="Garamond"/>
                <a:cs typeface="Garamond"/>
                <a:sym typeface="Garamond"/>
              </a:endParaRPr>
            </a:p>
          </p:txBody>
        </p:sp>
        <p:pic>
          <p:nvPicPr>
            <p:cNvPr id="407" name="Google Shape;407;p3"/>
            <p:cNvPicPr preferRelativeResize="0"/>
            <p:nvPr/>
          </p:nvPicPr>
          <p:blipFill rotWithShape="1">
            <a:blip r:embed="rId3">
              <a:alphaModFix/>
            </a:blip>
            <a:srcRect/>
            <a:stretch/>
          </p:blipFill>
          <p:spPr>
            <a:xfrm>
              <a:off x="6578248" y="7997758"/>
              <a:ext cx="875607" cy="369945"/>
            </a:xfrm>
            <a:prstGeom prst="rect">
              <a:avLst/>
            </a:prstGeom>
            <a:noFill/>
            <a:ln>
              <a:noFill/>
            </a:ln>
          </p:spPr>
        </p:pic>
        <p:sp>
          <p:nvSpPr>
            <p:cNvPr id="408" name="Google Shape;408;p3"/>
            <p:cNvSpPr txBox="1"/>
            <p:nvPr/>
          </p:nvSpPr>
          <p:spPr>
            <a:xfrm>
              <a:off x="6744194" y="8039861"/>
              <a:ext cx="547370" cy="252885"/>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a:solidFill>
                    <a:schemeClr val="dk1"/>
                  </a:solidFill>
                  <a:latin typeface="Garamond"/>
                  <a:ea typeface="Garamond"/>
                  <a:cs typeface="Garamond"/>
                  <a:sym typeface="Garamond"/>
                </a:rPr>
                <a:t>Topic 1:</a:t>
              </a:r>
              <a:endParaRPr sz="2400">
                <a:solidFill>
                  <a:schemeClr val="dk1"/>
                </a:solidFill>
                <a:latin typeface="Garamond"/>
                <a:ea typeface="Garamond"/>
                <a:cs typeface="Garamond"/>
                <a:sym typeface="Garamond"/>
              </a:endParaRPr>
            </a:p>
          </p:txBody>
        </p:sp>
        <p:pic>
          <p:nvPicPr>
            <p:cNvPr id="409" name="Google Shape;409;p3"/>
            <p:cNvPicPr preferRelativeResize="0"/>
            <p:nvPr/>
          </p:nvPicPr>
          <p:blipFill rotWithShape="1">
            <a:blip r:embed="rId4">
              <a:alphaModFix/>
            </a:blip>
            <a:srcRect/>
            <a:stretch/>
          </p:blipFill>
          <p:spPr>
            <a:xfrm>
              <a:off x="6564565" y="8349971"/>
              <a:ext cx="902970" cy="395503"/>
            </a:xfrm>
            <a:prstGeom prst="rect">
              <a:avLst/>
            </a:prstGeom>
            <a:noFill/>
            <a:ln>
              <a:noFill/>
            </a:ln>
          </p:spPr>
        </p:pic>
        <p:sp>
          <p:nvSpPr>
            <p:cNvPr id="410" name="Google Shape;410;p3"/>
            <p:cNvSpPr txBox="1"/>
            <p:nvPr/>
          </p:nvSpPr>
          <p:spPr>
            <a:xfrm>
              <a:off x="6738099" y="8405621"/>
              <a:ext cx="558165" cy="252885"/>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a:solidFill>
                    <a:schemeClr val="dk1"/>
                  </a:solidFill>
                  <a:latin typeface="Garamond"/>
                  <a:ea typeface="Garamond"/>
                  <a:cs typeface="Garamond"/>
                  <a:sym typeface="Garamond"/>
                </a:rPr>
                <a:t>Topic 2:</a:t>
              </a:r>
              <a:endParaRPr sz="2400">
                <a:solidFill>
                  <a:schemeClr val="dk1"/>
                </a:solidFill>
                <a:latin typeface="Garamond"/>
                <a:ea typeface="Garamond"/>
                <a:cs typeface="Garamond"/>
                <a:sym typeface="Garamond"/>
              </a:endParaRPr>
            </a:p>
          </p:txBody>
        </p:sp>
        <p:sp>
          <p:nvSpPr>
            <p:cNvPr id="411" name="Google Shape;411;p3"/>
            <p:cNvSpPr txBox="1"/>
            <p:nvPr/>
          </p:nvSpPr>
          <p:spPr>
            <a:xfrm>
              <a:off x="7529004" y="5168265"/>
              <a:ext cx="4287520" cy="260811"/>
            </a:xfrm>
            <a:prstGeom prst="rect">
              <a:avLst/>
            </a:prstGeom>
            <a:noFill/>
            <a:ln>
              <a:noFill/>
            </a:ln>
          </p:spPr>
          <p:txBody>
            <a:bodyPr spcFirstLastPara="1" wrap="square" lIns="0" tIns="28575" rIns="0" bIns="0" anchor="t" anchorCtr="0">
              <a:spAutoFit/>
            </a:bodyPr>
            <a:lstStyle/>
            <a:p>
              <a:pPr marL="12700" marR="5080" lvl="0" indent="0" algn="l" rtl="0">
                <a:lnSpc>
                  <a:spcPct val="150000"/>
                </a:lnSpc>
                <a:spcBef>
                  <a:spcPts val="0"/>
                </a:spcBef>
                <a:spcAft>
                  <a:spcPts val="0"/>
                </a:spcAft>
                <a:buNone/>
              </a:pPr>
              <a:r>
                <a:rPr lang="en-US" sz="2400">
                  <a:solidFill>
                    <a:schemeClr val="dk1"/>
                  </a:solidFill>
                  <a:latin typeface="Garamond"/>
                  <a:ea typeface="Garamond"/>
                  <a:cs typeface="Garamond"/>
                  <a:sym typeface="Garamond"/>
                </a:rPr>
                <a:t>Defining the Responsibilities and Functions of Data Protection Officers  (50min)</a:t>
              </a:r>
              <a:endParaRPr sz="2400">
                <a:solidFill>
                  <a:schemeClr val="dk1"/>
                </a:solidFill>
                <a:latin typeface="Garamond"/>
                <a:ea typeface="Garamond"/>
                <a:cs typeface="Garamond"/>
                <a:sym typeface="Garamond"/>
              </a:endParaRPr>
            </a:p>
          </p:txBody>
        </p:sp>
        <p:sp>
          <p:nvSpPr>
            <p:cNvPr id="412" name="Google Shape;412;p3"/>
            <p:cNvSpPr txBox="1"/>
            <p:nvPr/>
          </p:nvSpPr>
          <p:spPr>
            <a:xfrm>
              <a:off x="7503095" y="6157341"/>
              <a:ext cx="4297680" cy="845961"/>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a:solidFill>
                    <a:schemeClr val="dk1"/>
                  </a:solidFill>
                  <a:latin typeface="Garamond"/>
                  <a:ea typeface="Garamond"/>
                  <a:cs typeface="Garamond"/>
                  <a:sym typeface="Garamond"/>
                </a:rPr>
                <a:t>In-depth understanding of the Roles of Data Processors and Controllers</a:t>
              </a:r>
              <a:endParaRPr sz="2400">
                <a:solidFill>
                  <a:schemeClr val="dk1"/>
                </a:solidFill>
                <a:latin typeface="Garamond"/>
                <a:ea typeface="Garamond"/>
                <a:cs typeface="Garamond"/>
                <a:sym typeface="Garamond"/>
              </a:endParaRPr>
            </a:p>
            <a:p>
              <a:pPr marL="12700" marR="871219" lvl="0" indent="0" algn="l" rtl="0">
                <a:lnSpc>
                  <a:spcPct val="150000"/>
                </a:lnSpc>
                <a:spcBef>
                  <a:spcPts val="790"/>
                </a:spcBef>
                <a:spcAft>
                  <a:spcPts val="0"/>
                </a:spcAft>
                <a:buNone/>
              </a:pPr>
              <a:r>
                <a:rPr lang="en-US" sz="2400">
                  <a:solidFill>
                    <a:schemeClr val="dk1"/>
                  </a:solidFill>
                  <a:latin typeface="Garamond"/>
                  <a:ea typeface="Garamond"/>
                  <a:cs typeface="Garamond"/>
                  <a:sym typeface="Garamond"/>
                </a:rPr>
                <a:t>Responsibilities of Controllers and Processors in Cases of  Subcontracting or Sub-processing (30 mins)</a:t>
              </a:r>
              <a:endParaRPr sz="2400">
                <a:solidFill>
                  <a:schemeClr val="dk1"/>
                </a:solidFill>
                <a:latin typeface="Garamond"/>
                <a:ea typeface="Garamond"/>
                <a:cs typeface="Garamond"/>
                <a:sym typeface="Garamond"/>
              </a:endParaRPr>
            </a:p>
          </p:txBody>
        </p:sp>
        <p:sp>
          <p:nvSpPr>
            <p:cNvPr id="413" name="Google Shape;413;p3"/>
            <p:cNvSpPr txBox="1"/>
            <p:nvPr/>
          </p:nvSpPr>
          <p:spPr>
            <a:xfrm>
              <a:off x="7132764" y="4765018"/>
              <a:ext cx="3781552" cy="280243"/>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dirty="0">
                  <a:solidFill>
                    <a:srgbClr val="054C2C"/>
                  </a:solidFill>
                  <a:latin typeface="Garamond"/>
                  <a:ea typeface="Garamond"/>
                  <a:cs typeface="Garamond"/>
                  <a:sym typeface="Garamond"/>
                </a:rPr>
                <a:t>Section 2: The Crucial Role of the Data (50min)</a:t>
              </a:r>
              <a:endParaRPr sz="2400" dirty="0">
                <a:solidFill>
                  <a:srgbClr val="054C2C"/>
                </a:solidFill>
                <a:latin typeface="Garamond"/>
                <a:ea typeface="Garamond"/>
                <a:cs typeface="Garamond"/>
                <a:sym typeface="Garamond"/>
              </a:endParaRPr>
            </a:p>
          </p:txBody>
        </p:sp>
        <p:sp>
          <p:nvSpPr>
            <p:cNvPr id="416" name="Google Shape;416;p3"/>
            <p:cNvSpPr/>
            <p:nvPr/>
          </p:nvSpPr>
          <p:spPr>
            <a:xfrm>
              <a:off x="6649198" y="5034280"/>
              <a:ext cx="4796790" cy="0"/>
            </a:xfrm>
            <a:custGeom>
              <a:avLst/>
              <a:gdLst/>
              <a:ahLst/>
              <a:cxnLst/>
              <a:rect l="l" t="t" r="r" b="b"/>
              <a:pathLst>
                <a:path w="4796790" h="120000" extrusionOk="0">
                  <a:moveTo>
                    <a:pt x="0" y="0"/>
                  </a:moveTo>
                  <a:lnTo>
                    <a:pt x="4796739"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50000"/>
                </a:lnSpc>
                <a:spcBef>
                  <a:spcPts val="0"/>
                </a:spcBef>
                <a:spcAft>
                  <a:spcPts val="0"/>
                </a:spcAft>
                <a:buNone/>
              </a:pPr>
              <a:endParaRPr sz="3600">
                <a:solidFill>
                  <a:schemeClr val="dk1"/>
                </a:solidFill>
                <a:latin typeface="Garamond"/>
                <a:ea typeface="Garamond"/>
                <a:cs typeface="Garamond"/>
                <a:sym typeface="Garamond"/>
              </a:endParaRPr>
            </a:p>
          </p:txBody>
        </p:sp>
        <p:sp>
          <p:nvSpPr>
            <p:cNvPr id="418" name="Google Shape;418;p3"/>
            <p:cNvSpPr txBox="1"/>
            <p:nvPr/>
          </p:nvSpPr>
          <p:spPr>
            <a:xfrm>
              <a:off x="7083995" y="5759291"/>
              <a:ext cx="3933190" cy="280243"/>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dirty="0">
                  <a:solidFill>
                    <a:srgbClr val="054C2C"/>
                  </a:solidFill>
                  <a:latin typeface="Garamond"/>
                  <a:ea typeface="Garamond"/>
                  <a:cs typeface="Garamond"/>
                  <a:sym typeface="Garamond"/>
                </a:rPr>
                <a:t>Section 3: Duties of Data Processors and Controllers (55min)</a:t>
              </a:r>
              <a:endParaRPr sz="2400" dirty="0">
                <a:solidFill>
                  <a:srgbClr val="054C2C"/>
                </a:solidFill>
                <a:latin typeface="Garamond"/>
                <a:ea typeface="Garamond"/>
                <a:cs typeface="Garamond"/>
                <a:sym typeface="Garamond"/>
              </a:endParaRPr>
            </a:p>
          </p:txBody>
        </p:sp>
        <p:grpSp>
          <p:nvGrpSpPr>
            <p:cNvPr id="419" name="Google Shape;419;p3"/>
            <p:cNvGrpSpPr/>
            <p:nvPr/>
          </p:nvGrpSpPr>
          <p:grpSpPr>
            <a:xfrm>
              <a:off x="6575054" y="5705662"/>
              <a:ext cx="4905148" cy="369945"/>
              <a:chOff x="842592" y="5705661"/>
              <a:chExt cx="4905148" cy="369945"/>
            </a:xfrm>
          </p:grpSpPr>
          <p:pic>
            <p:nvPicPr>
              <p:cNvPr id="420" name="Google Shape;420;p3"/>
              <p:cNvPicPr preferRelativeResize="0"/>
              <p:nvPr/>
            </p:nvPicPr>
            <p:blipFill rotWithShape="1">
              <a:blip r:embed="rId5">
                <a:alphaModFix/>
              </a:blip>
              <a:srcRect/>
              <a:stretch/>
            </p:blipFill>
            <p:spPr>
              <a:xfrm>
                <a:off x="842592" y="5705661"/>
                <a:ext cx="379025" cy="369945"/>
              </a:xfrm>
              <a:prstGeom prst="rect">
                <a:avLst/>
              </a:prstGeom>
              <a:noFill/>
              <a:ln>
                <a:noFill/>
              </a:ln>
            </p:spPr>
          </p:pic>
          <p:sp>
            <p:nvSpPr>
              <p:cNvPr id="421" name="Google Shape;421;p3"/>
              <p:cNvSpPr/>
              <p:nvPr/>
            </p:nvSpPr>
            <p:spPr>
              <a:xfrm>
                <a:off x="877290" y="6015227"/>
                <a:ext cx="4870450" cy="0"/>
              </a:xfrm>
              <a:custGeom>
                <a:avLst/>
                <a:gdLst/>
                <a:ahLst/>
                <a:cxnLst/>
                <a:rect l="l" t="t" r="r" b="b"/>
                <a:pathLst>
                  <a:path w="4870450" h="120000" extrusionOk="0">
                    <a:moveTo>
                      <a:pt x="0" y="0"/>
                    </a:moveTo>
                    <a:lnTo>
                      <a:pt x="4869840"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50000"/>
                  </a:lnSpc>
                  <a:spcBef>
                    <a:spcPts val="0"/>
                  </a:spcBef>
                  <a:spcAft>
                    <a:spcPts val="0"/>
                  </a:spcAft>
                  <a:buNone/>
                </a:pPr>
                <a:endParaRPr sz="3600">
                  <a:solidFill>
                    <a:schemeClr val="dk1"/>
                  </a:solidFill>
                  <a:latin typeface="Garamond"/>
                  <a:ea typeface="Garamond"/>
                  <a:cs typeface="Garamond"/>
                  <a:sym typeface="Garamond"/>
                </a:endParaRPr>
              </a:p>
            </p:txBody>
          </p:sp>
          <p:pic>
            <p:nvPicPr>
              <p:cNvPr id="422" name="Google Shape;422;p3"/>
              <p:cNvPicPr preferRelativeResize="0"/>
              <p:nvPr/>
            </p:nvPicPr>
            <p:blipFill rotWithShape="1">
              <a:blip r:embed="rId6">
                <a:alphaModFix/>
              </a:blip>
              <a:srcRect/>
              <a:stretch/>
            </p:blipFill>
            <p:spPr>
              <a:xfrm>
                <a:off x="883920" y="5736297"/>
                <a:ext cx="311670" cy="285788"/>
              </a:xfrm>
              <a:prstGeom prst="rect">
                <a:avLst/>
              </a:prstGeom>
              <a:noFill/>
              <a:ln>
                <a:noFill/>
              </a:ln>
            </p:spPr>
          </p:pic>
        </p:grpSp>
        <p:sp>
          <p:nvSpPr>
            <p:cNvPr id="423" name="Google Shape;423;p3"/>
            <p:cNvSpPr txBox="1"/>
            <p:nvPr/>
          </p:nvSpPr>
          <p:spPr>
            <a:xfrm>
              <a:off x="7083995" y="7666481"/>
              <a:ext cx="4358640" cy="280243"/>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dirty="0">
                  <a:solidFill>
                    <a:srgbClr val="054C2C"/>
                  </a:solidFill>
                  <a:latin typeface="Garamond"/>
                  <a:ea typeface="Garamond"/>
                  <a:cs typeface="Garamond"/>
                  <a:sym typeface="Garamond"/>
                </a:rPr>
                <a:t>Section 4: Managing Data Security Incidents and Breaches (40min)</a:t>
              </a:r>
              <a:endParaRPr sz="2400" dirty="0">
                <a:solidFill>
                  <a:srgbClr val="054C2C"/>
                </a:solidFill>
                <a:latin typeface="Garamond"/>
                <a:ea typeface="Garamond"/>
                <a:cs typeface="Garamond"/>
                <a:sym typeface="Garamond"/>
              </a:endParaRPr>
            </a:p>
          </p:txBody>
        </p:sp>
        <p:grpSp>
          <p:nvGrpSpPr>
            <p:cNvPr id="424" name="Google Shape;424;p3"/>
            <p:cNvGrpSpPr/>
            <p:nvPr/>
          </p:nvGrpSpPr>
          <p:grpSpPr>
            <a:xfrm>
              <a:off x="6616203" y="7598585"/>
              <a:ext cx="4944556" cy="368203"/>
              <a:chOff x="883740" y="7598585"/>
              <a:chExt cx="4944556" cy="368203"/>
            </a:xfrm>
          </p:grpSpPr>
          <p:pic>
            <p:nvPicPr>
              <p:cNvPr id="425" name="Google Shape;425;p3"/>
              <p:cNvPicPr preferRelativeResize="0"/>
              <p:nvPr/>
            </p:nvPicPr>
            <p:blipFill rotWithShape="1">
              <a:blip r:embed="rId7">
                <a:alphaModFix/>
              </a:blip>
              <a:srcRect/>
              <a:stretch/>
            </p:blipFill>
            <p:spPr>
              <a:xfrm>
                <a:off x="883740" y="7598585"/>
                <a:ext cx="379025" cy="368203"/>
              </a:xfrm>
              <a:prstGeom prst="rect">
                <a:avLst/>
              </a:prstGeom>
              <a:noFill/>
              <a:ln>
                <a:noFill/>
              </a:ln>
            </p:spPr>
          </p:pic>
          <p:sp>
            <p:nvSpPr>
              <p:cNvPr id="426" name="Google Shape;426;p3"/>
              <p:cNvSpPr/>
              <p:nvPr/>
            </p:nvSpPr>
            <p:spPr>
              <a:xfrm>
                <a:off x="894346" y="7923275"/>
                <a:ext cx="4933950" cy="0"/>
              </a:xfrm>
              <a:custGeom>
                <a:avLst/>
                <a:gdLst/>
                <a:ahLst/>
                <a:cxnLst/>
                <a:rect l="l" t="t" r="r" b="b"/>
                <a:pathLst>
                  <a:path w="4933950" h="120000" extrusionOk="0">
                    <a:moveTo>
                      <a:pt x="0" y="0"/>
                    </a:moveTo>
                    <a:lnTo>
                      <a:pt x="4933683"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50000"/>
                  </a:lnSpc>
                  <a:spcBef>
                    <a:spcPts val="0"/>
                  </a:spcBef>
                  <a:spcAft>
                    <a:spcPts val="0"/>
                  </a:spcAft>
                  <a:buNone/>
                </a:pPr>
                <a:endParaRPr sz="3600">
                  <a:solidFill>
                    <a:schemeClr val="dk1"/>
                  </a:solidFill>
                  <a:latin typeface="Garamond"/>
                  <a:ea typeface="Garamond"/>
                  <a:cs typeface="Garamond"/>
                  <a:sym typeface="Garamond"/>
                </a:endParaRPr>
              </a:p>
            </p:txBody>
          </p:sp>
          <p:pic>
            <p:nvPicPr>
              <p:cNvPr id="427" name="Google Shape;427;p3"/>
              <p:cNvPicPr preferRelativeResize="0"/>
              <p:nvPr/>
            </p:nvPicPr>
            <p:blipFill rotWithShape="1">
              <a:blip r:embed="rId8">
                <a:alphaModFix/>
              </a:blip>
              <a:srcRect/>
              <a:stretch/>
            </p:blipFill>
            <p:spPr>
              <a:xfrm>
                <a:off x="923544" y="7635227"/>
                <a:ext cx="311670" cy="284238"/>
              </a:xfrm>
              <a:prstGeom prst="rect">
                <a:avLst/>
              </a:prstGeom>
              <a:noFill/>
              <a:ln>
                <a:noFill/>
              </a:ln>
            </p:spPr>
          </p:pic>
        </p:grpSp>
        <p:pic>
          <p:nvPicPr>
            <p:cNvPr id="428" name="Google Shape;428;p3"/>
            <p:cNvPicPr preferRelativeResize="0"/>
            <p:nvPr/>
          </p:nvPicPr>
          <p:blipFill rotWithShape="1">
            <a:blip r:embed="rId9">
              <a:alphaModFix/>
            </a:blip>
            <a:srcRect/>
            <a:stretch/>
          </p:blipFill>
          <p:spPr>
            <a:xfrm>
              <a:off x="6582820" y="6522462"/>
              <a:ext cx="875607" cy="368537"/>
            </a:xfrm>
            <a:prstGeom prst="rect">
              <a:avLst/>
            </a:prstGeom>
            <a:noFill/>
            <a:ln>
              <a:noFill/>
            </a:ln>
          </p:spPr>
        </p:pic>
        <p:sp>
          <p:nvSpPr>
            <p:cNvPr id="429" name="Google Shape;429;p3"/>
            <p:cNvSpPr txBox="1"/>
            <p:nvPr/>
          </p:nvSpPr>
          <p:spPr>
            <a:xfrm>
              <a:off x="6742670" y="6562725"/>
              <a:ext cx="557530" cy="252885"/>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a:solidFill>
                    <a:schemeClr val="dk1"/>
                  </a:solidFill>
                  <a:latin typeface="Garamond"/>
                  <a:ea typeface="Garamond"/>
                  <a:cs typeface="Garamond"/>
                  <a:sym typeface="Garamond"/>
                </a:rPr>
                <a:t>Topic 2:</a:t>
              </a:r>
              <a:endParaRPr sz="2400">
                <a:solidFill>
                  <a:schemeClr val="dk1"/>
                </a:solidFill>
                <a:latin typeface="Garamond"/>
                <a:ea typeface="Garamond"/>
                <a:cs typeface="Garamond"/>
                <a:sym typeface="Garamond"/>
              </a:endParaRPr>
            </a:p>
          </p:txBody>
        </p:sp>
        <p:pic>
          <p:nvPicPr>
            <p:cNvPr id="430" name="Google Shape;430;p3"/>
            <p:cNvPicPr preferRelativeResize="0"/>
            <p:nvPr/>
          </p:nvPicPr>
          <p:blipFill rotWithShape="1">
            <a:blip r:embed="rId10">
              <a:alphaModFix/>
            </a:blip>
            <a:srcRect/>
            <a:stretch/>
          </p:blipFill>
          <p:spPr>
            <a:xfrm>
              <a:off x="6575131" y="6979662"/>
              <a:ext cx="875757" cy="368537"/>
            </a:xfrm>
            <a:prstGeom prst="rect">
              <a:avLst/>
            </a:prstGeom>
            <a:noFill/>
            <a:ln>
              <a:noFill/>
            </a:ln>
          </p:spPr>
        </p:pic>
        <p:sp>
          <p:nvSpPr>
            <p:cNvPr id="431" name="Google Shape;431;p3"/>
            <p:cNvSpPr txBox="1"/>
            <p:nvPr/>
          </p:nvSpPr>
          <p:spPr>
            <a:xfrm>
              <a:off x="6735050" y="7019925"/>
              <a:ext cx="557530" cy="252885"/>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b="1">
                  <a:solidFill>
                    <a:schemeClr val="dk1"/>
                  </a:solidFill>
                  <a:latin typeface="Garamond"/>
                  <a:ea typeface="Garamond"/>
                  <a:cs typeface="Garamond"/>
                  <a:sym typeface="Garamond"/>
                </a:rPr>
                <a:t>Topic 3:</a:t>
              </a:r>
              <a:endParaRPr sz="2400">
                <a:solidFill>
                  <a:schemeClr val="dk1"/>
                </a:solidFill>
                <a:latin typeface="Garamond"/>
                <a:ea typeface="Garamond"/>
                <a:cs typeface="Garamond"/>
                <a:sym typeface="Garamond"/>
              </a:endParaRPr>
            </a:p>
          </p:txBody>
        </p:sp>
        <p:sp>
          <p:nvSpPr>
            <p:cNvPr id="432" name="Google Shape;432;p3"/>
            <p:cNvSpPr txBox="1"/>
            <p:nvPr/>
          </p:nvSpPr>
          <p:spPr>
            <a:xfrm>
              <a:off x="7497000" y="8038338"/>
              <a:ext cx="4578350" cy="845961"/>
            </a:xfrm>
            <a:prstGeom prst="rect">
              <a:avLst/>
            </a:prstGeom>
            <a:noFill/>
            <a:ln>
              <a:noFill/>
            </a:ln>
          </p:spPr>
          <p:txBody>
            <a:bodyPr spcFirstLastPara="1" wrap="square" lIns="0" tIns="12700" rIns="0" bIns="0" anchor="t" anchorCtr="0">
              <a:spAutoFit/>
            </a:bodyPr>
            <a:lstStyle/>
            <a:p>
              <a:pPr marL="29209" marR="0" lvl="0" indent="0" algn="l" rtl="0">
                <a:lnSpc>
                  <a:spcPct val="150000"/>
                </a:lnSpc>
                <a:spcBef>
                  <a:spcPts val="0"/>
                </a:spcBef>
                <a:spcAft>
                  <a:spcPts val="0"/>
                </a:spcAft>
                <a:buNone/>
              </a:pPr>
              <a:r>
                <a:rPr lang="en-US" sz="2400">
                  <a:solidFill>
                    <a:schemeClr val="dk1"/>
                  </a:solidFill>
                  <a:latin typeface="Garamond"/>
                  <a:ea typeface="Garamond"/>
                  <a:cs typeface="Garamond"/>
                  <a:sym typeface="Garamond"/>
                </a:rPr>
                <a:t>Strategies for Identifying and Responding to Data Security Incidents (15min)</a:t>
              </a:r>
              <a:endParaRPr sz="2400">
                <a:solidFill>
                  <a:schemeClr val="dk1"/>
                </a:solidFill>
                <a:latin typeface="Garamond"/>
                <a:ea typeface="Garamond"/>
                <a:cs typeface="Garamond"/>
                <a:sym typeface="Garamond"/>
              </a:endParaRPr>
            </a:p>
            <a:p>
              <a:pPr marL="12700" marR="316230" lvl="0" indent="0" algn="l" rtl="0">
                <a:lnSpc>
                  <a:spcPct val="150000"/>
                </a:lnSpc>
                <a:spcBef>
                  <a:spcPts val="825"/>
                </a:spcBef>
                <a:spcAft>
                  <a:spcPts val="0"/>
                </a:spcAft>
                <a:buNone/>
              </a:pPr>
              <a:r>
                <a:rPr lang="en-US" sz="2400">
                  <a:solidFill>
                    <a:schemeClr val="dk1"/>
                  </a:solidFill>
                  <a:latin typeface="Garamond"/>
                  <a:ea typeface="Garamond"/>
                  <a:cs typeface="Garamond"/>
                  <a:sym typeface="Garamond"/>
                </a:rPr>
                <a:t>Best Practices for Mitigating the Impact of Data Breaches and Ensuring  Compliance (25min)</a:t>
              </a:r>
              <a:endParaRPr sz="2400">
                <a:solidFill>
                  <a:schemeClr val="dk1"/>
                </a:solidFill>
                <a:latin typeface="Garamond"/>
                <a:ea typeface="Garamond"/>
                <a:cs typeface="Garamond"/>
                <a:sym typeface="Garamond"/>
              </a:endParaRPr>
            </a:p>
          </p:txBody>
        </p:sp>
        <p:pic>
          <p:nvPicPr>
            <p:cNvPr id="433" name="Google Shape;433;p3"/>
            <p:cNvPicPr preferRelativeResize="0"/>
            <p:nvPr/>
          </p:nvPicPr>
          <p:blipFill rotWithShape="1">
            <a:blip r:embed="rId11">
              <a:alphaModFix/>
            </a:blip>
            <a:srcRect/>
            <a:stretch/>
          </p:blipFill>
          <p:spPr>
            <a:xfrm>
              <a:off x="11976187" y="5083986"/>
              <a:ext cx="875757" cy="368203"/>
            </a:xfrm>
            <a:prstGeom prst="rect">
              <a:avLst/>
            </a:prstGeom>
            <a:noFill/>
            <a:ln>
              <a:noFill/>
            </a:ln>
          </p:spPr>
        </p:pic>
        <p:pic>
          <p:nvPicPr>
            <p:cNvPr id="435" name="Google Shape;435;p3"/>
            <p:cNvPicPr preferRelativeResize="0"/>
            <p:nvPr/>
          </p:nvPicPr>
          <p:blipFill rotWithShape="1">
            <a:blip r:embed="rId10">
              <a:alphaModFix/>
            </a:blip>
            <a:srcRect/>
            <a:stretch/>
          </p:blipFill>
          <p:spPr>
            <a:xfrm>
              <a:off x="11979235" y="6069834"/>
              <a:ext cx="875757" cy="368537"/>
            </a:xfrm>
            <a:prstGeom prst="rect">
              <a:avLst/>
            </a:prstGeom>
            <a:noFill/>
            <a:ln>
              <a:noFill/>
            </a:ln>
          </p:spPr>
        </p:pic>
        <p:pic>
          <p:nvPicPr>
            <p:cNvPr id="437" name="Google Shape;437;p3"/>
            <p:cNvPicPr preferRelativeResize="0"/>
            <p:nvPr/>
          </p:nvPicPr>
          <p:blipFill rotWithShape="1">
            <a:blip r:embed="rId12">
              <a:alphaModFix/>
            </a:blip>
            <a:srcRect/>
            <a:stretch/>
          </p:blipFill>
          <p:spPr>
            <a:xfrm>
              <a:off x="11982352" y="6519593"/>
              <a:ext cx="875607" cy="368203"/>
            </a:xfrm>
            <a:prstGeom prst="rect">
              <a:avLst/>
            </a:prstGeom>
            <a:noFill/>
            <a:ln>
              <a:noFill/>
            </a:ln>
          </p:spPr>
        </p:pic>
        <p:sp>
          <p:nvSpPr>
            <p:cNvPr id="439" name="Google Shape;439;p3"/>
            <p:cNvSpPr txBox="1"/>
            <p:nvPr/>
          </p:nvSpPr>
          <p:spPr>
            <a:xfrm>
              <a:off x="7533576" y="7001636"/>
              <a:ext cx="3380740" cy="252885"/>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a:solidFill>
                    <a:schemeClr val="dk1"/>
                  </a:solidFill>
                  <a:latin typeface="Garamond"/>
                  <a:ea typeface="Garamond"/>
                  <a:cs typeface="Garamond"/>
                  <a:sym typeface="Garamond"/>
                </a:rPr>
                <a:t>Real-life examples of data processing scenarios (10 mins)</a:t>
              </a:r>
              <a:endParaRPr sz="2400">
                <a:solidFill>
                  <a:schemeClr val="dk1"/>
                </a:solidFill>
                <a:latin typeface="Garamond"/>
                <a:ea typeface="Garamond"/>
                <a:cs typeface="Garamond"/>
                <a:sym typeface="Garamond"/>
              </a:endParaRPr>
            </a:p>
          </p:txBody>
        </p:sp>
        <p:pic>
          <p:nvPicPr>
            <p:cNvPr id="440" name="Google Shape;440;p3"/>
            <p:cNvPicPr preferRelativeResize="0"/>
            <p:nvPr/>
          </p:nvPicPr>
          <p:blipFill rotWithShape="1">
            <a:blip r:embed="rId11">
              <a:alphaModFix/>
            </a:blip>
            <a:srcRect/>
            <a:stretch/>
          </p:blipFill>
          <p:spPr>
            <a:xfrm>
              <a:off x="11974663" y="6944790"/>
              <a:ext cx="875757" cy="368203"/>
            </a:xfrm>
            <a:prstGeom prst="rect">
              <a:avLst/>
            </a:prstGeom>
            <a:noFill/>
            <a:ln>
              <a:noFill/>
            </a:ln>
          </p:spPr>
        </p:pic>
        <p:pic>
          <p:nvPicPr>
            <p:cNvPr id="442" name="Google Shape;442;p3"/>
            <p:cNvPicPr preferRelativeResize="0"/>
            <p:nvPr/>
          </p:nvPicPr>
          <p:blipFill rotWithShape="1">
            <a:blip r:embed="rId13">
              <a:alphaModFix/>
            </a:blip>
            <a:srcRect/>
            <a:stretch/>
          </p:blipFill>
          <p:spPr>
            <a:xfrm>
              <a:off x="12017438" y="7979639"/>
              <a:ext cx="902982" cy="395503"/>
            </a:xfrm>
            <a:prstGeom prst="rect">
              <a:avLst/>
            </a:prstGeom>
            <a:noFill/>
            <a:ln>
              <a:noFill/>
            </a:ln>
          </p:spPr>
        </p:pic>
        <p:pic>
          <p:nvPicPr>
            <p:cNvPr id="444" name="Google Shape;444;p3"/>
            <p:cNvPicPr preferRelativeResize="0"/>
            <p:nvPr/>
          </p:nvPicPr>
          <p:blipFill rotWithShape="1">
            <a:blip r:embed="rId10">
              <a:alphaModFix/>
            </a:blip>
            <a:srcRect/>
            <a:stretch/>
          </p:blipFill>
          <p:spPr>
            <a:xfrm>
              <a:off x="12024955" y="8419842"/>
              <a:ext cx="875757" cy="368537"/>
            </a:xfrm>
            <a:prstGeom prst="rect">
              <a:avLst/>
            </a:prstGeom>
            <a:noFill/>
            <a:ln>
              <a:noFill/>
            </a:ln>
          </p:spPr>
        </p:pic>
      </p:grpSp>
      <p:grpSp>
        <p:nvGrpSpPr>
          <p:cNvPr id="2" name="Group 1">
            <a:extLst>
              <a:ext uri="{FF2B5EF4-FFF2-40B4-BE49-F238E27FC236}">
                <a16:creationId xmlns:a16="http://schemas.microsoft.com/office/drawing/2014/main" id="{07633EE7-012E-69F7-E25A-003871858001}"/>
              </a:ext>
            </a:extLst>
          </p:cNvPr>
          <p:cNvGrpSpPr/>
          <p:nvPr/>
        </p:nvGrpSpPr>
        <p:grpSpPr>
          <a:xfrm>
            <a:off x="2493632" y="912862"/>
            <a:ext cx="730054" cy="764229"/>
            <a:chOff x="2869489" y="2748228"/>
            <a:chExt cx="798284" cy="807890"/>
          </a:xfrm>
        </p:grpSpPr>
        <p:sp>
          <p:nvSpPr>
            <p:cNvPr id="3" name="Rectangle: Rounded Corners 2">
              <a:extLst>
                <a:ext uri="{FF2B5EF4-FFF2-40B4-BE49-F238E27FC236}">
                  <a16:creationId xmlns:a16="http://schemas.microsoft.com/office/drawing/2014/main" id="{66B70686-2163-E566-4D05-3287099BE32A}"/>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EB71182F-48CE-A649-5A84-F14E920DAD21}"/>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DBA979C-7F1D-9340-B6F2-FB893D92DA0B}"/>
              </a:ext>
            </a:extLst>
          </p:cNvPr>
          <p:cNvGrpSpPr/>
          <p:nvPr/>
        </p:nvGrpSpPr>
        <p:grpSpPr>
          <a:xfrm>
            <a:off x="2493632" y="2971766"/>
            <a:ext cx="730054" cy="764229"/>
            <a:chOff x="2869489" y="2748228"/>
            <a:chExt cx="798284" cy="807890"/>
          </a:xfrm>
        </p:grpSpPr>
        <p:sp>
          <p:nvSpPr>
            <p:cNvPr id="6" name="Rectangle: Rounded Corners 5">
              <a:extLst>
                <a:ext uri="{FF2B5EF4-FFF2-40B4-BE49-F238E27FC236}">
                  <a16:creationId xmlns:a16="http://schemas.microsoft.com/office/drawing/2014/main" id="{BC81AD91-BE22-3ACB-9F15-220D568884DE}"/>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B785DEB-971E-88B8-C2BD-4FA989B1FC9A}"/>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BFBBFBD3-4847-3D71-E888-83C2062B5717}"/>
              </a:ext>
            </a:extLst>
          </p:cNvPr>
          <p:cNvGrpSpPr/>
          <p:nvPr/>
        </p:nvGrpSpPr>
        <p:grpSpPr>
          <a:xfrm>
            <a:off x="2606405" y="6800846"/>
            <a:ext cx="730054" cy="764229"/>
            <a:chOff x="2869489" y="2748228"/>
            <a:chExt cx="798284" cy="807890"/>
          </a:xfrm>
        </p:grpSpPr>
        <p:sp>
          <p:nvSpPr>
            <p:cNvPr id="9" name="Rectangle: Rounded Corners 8">
              <a:extLst>
                <a:ext uri="{FF2B5EF4-FFF2-40B4-BE49-F238E27FC236}">
                  <a16:creationId xmlns:a16="http://schemas.microsoft.com/office/drawing/2014/main" id="{4D4933F1-0A73-2FCE-1D31-1B0198AA4D0F}"/>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437814D-87D1-49DB-BAB9-16C25A88DDC7}"/>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D3749275-D81F-D2C3-68E6-BEA0AC66059B}"/>
              </a:ext>
            </a:extLst>
          </p:cNvPr>
          <p:cNvGrpSpPr/>
          <p:nvPr/>
        </p:nvGrpSpPr>
        <p:grpSpPr>
          <a:xfrm>
            <a:off x="1337586" y="1900668"/>
            <a:ext cx="16346251" cy="6878207"/>
            <a:chOff x="1281112" y="2815068"/>
            <a:chExt cx="16346251" cy="6878207"/>
          </a:xfrm>
        </p:grpSpPr>
        <p:grpSp>
          <p:nvGrpSpPr>
            <p:cNvPr id="4" name="object 4"/>
            <p:cNvGrpSpPr/>
            <p:nvPr/>
          </p:nvGrpSpPr>
          <p:grpSpPr>
            <a:xfrm>
              <a:off x="1306062" y="2835275"/>
              <a:ext cx="7968304" cy="1006906"/>
              <a:chOff x="699336" y="3011165"/>
              <a:chExt cx="4809490" cy="756920"/>
            </a:xfrm>
          </p:grpSpPr>
          <p:pic>
            <p:nvPicPr>
              <p:cNvPr id="5" name="object 5"/>
              <p:cNvPicPr/>
              <p:nvPr/>
            </p:nvPicPr>
            <p:blipFill>
              <a:blip r:embed="rId2" cstate="print"/>
              <a:stretch>
                <a:fillRect/>
              </a:stretch>
            </p:blipFill>
            <p:spPr>
              <a:xfrm>
                <a:off x="699336" y="3011165"/>
                <a:ext cx="379025" cy="368537"/>
              </a:xfrm>
              <a:prstGeom prst="rect">
                <a:avLst/>
              </a:prstGeom>
            </p:spPr>
          </p:pic>
          <p:sp>
            <p:nvSpPr>
              <p:cNvPr id="6" name="object 6"/>
              <p:cNvSpPr/>
              <p:nvPr/>
            </p:nvSpPr>
            <p:spPr>
              <a:xfrm>
                <a:off x="780173" y="3309111"/>
                <a:ext cx="4728845" cy="0"/>
              </a:xfrm>
              <a:custGeom>
                <a:avLst/>
                <a:gdLst/>
                <a:ahLst/>
                <a:cxnLst/>
                <a:rect l="l" t="t" r="r" b="b"/>
                <a:pathLst>
                  <a:path w="4728845">
                    <a:moveTo>
                      <a:pt x="0" y="0"/>
                    </a:moveTo>
                    <a:lnTo>
                      <a:pt x="4728451" y="0"/>
                    </a:lnTo>
                  </a:path>
                </a:pathLst>
              </a:custGeom>
              <a:ln w="38100">
                <a:solidFill>
                  <a:srgbClr val="054C2C"/>
                </a:solidFill>
              </a:ln>
            </p:spPr>
            <p:txBody>
              <a:bodyPr wrap="square" lIns="0" tIns="0" rIns="0" bIns="0" rtlCol="0"/>
              <a:lstStyle/>
              <a:p>
                <a:endParaRPr sz="3600" dirty="0">
                  <a:latin typeface="Garamond" panose="02020404030301010803" pitchFamily="18" charset="0"/>
                </a:endParaRPr>
              </a:p>
            </p:txBody>
          </p:sp>
          <p:pic>
            <p:nvPicPr>
              <p:cNvPr id="7" name="object 7"/>
              <p:cNvPicPr/>
              <p:nvPr/>
            </p:nvPicPr>
            <p:blipFill>
              <a:blip r:embed="rId3" cstate="print"/>
              <a:stretch>
                <a:fillRect/>
              </a:stretch>
            </p:blipFill>
            <p:spPr>
              <a:xfrm>
                <a:off x="742187" y="3047961"/>
                <a:ext cx="313220" cy="285788"/>
              </a:xfrm>
              <a:prstGeom prst="rect">
                <a:avLst/>
              </a:prstGeom>
            </p:spPr>
          </p:pic>
          <p:pic>
            <p:nvPicPr>
              <p:cNvPr id="8" name="object 8"/>
              <p:cNvPicPr/>
              <p:nvPr/>
            </p:nvPicPr>
            <p:blipFill>
              <a:blip r:embed="rId4" cstate="print"/>
              <a:stretch>
                <a:fillRect/>
              </a:stretch>
            </p:blipFill>
            <p:spPr>
              <a:xfrm>
                <a:off x="710183" y="3372586"/>
                <a:ext cx="902982" cy="395503"/>
              </a:xfrm>
              <a:prstGeom prst="rect">
                <a:avLst/>
              </a:prstGeom>
            </p:spPr>
          </p:pic>
        </p:grpSp>
        <p:sp>
          <p:nvSpPr>
            <p:cNvPr id="9" name="object 9"/>
            <p:cNvSpPr txBox="1"/>
            <p:nvPr/>
          </p:nvSpPr>
          <p:spPr>
            <a:xfrm>
              <a:off x="1621640" y="3387221"/>
              <a:ext cx="1305352" cy="382156"/>
            </a:xfrm>
            <a:prstGeom prst="rect">
              <a:avLst/>
            </a:prstGeom>
          </p:spPr>
          <p:txBody>
            <a:bodyPr vert="horz" wrap="square" lIns="0" tIns="12700" rIns="0" bIns="0" rtlCol="0">
              <a:spAutoFit/>
            </a:bodyPr>
            <a:lstStyle/>
            <a:p>
              <a:pPr marL="12700">
                <a:spcBef>
                  <a:spcPts val="100"/>
                </a:spcBef>
              </a:pPr>
              <a:r>
                <a:rPr sz="2400" b="1" spc="15" dirty="0">
                  <a:latin typeface="Garamond" panose="02020404030301010803" pitchFamily="18" charset="0"/>
                  <a:cs typeface="Times New Roman"/>
                </a:rPr>
                <a:t>Topic</a:t>
              </a:r>
              <a:r>
                <a:rPr sz="2400" b="1" spc="-65" dirty="0">
                  <a:latin typeface="Garamond" panose="02020404030301010803" pitchFamily="18" charset="0"/>
                  <a:cs typeface="Times New Roman"/>
                </a:rPr>
                <a:t> </a:t>
              </a:r>
              <a:r>
                <a:rPr sz="2400" b="1" spc="-110" dirty="0">
                  <a:latin typeface="Garamond" panose="02020404030301010803" pitchFamily="18" charset="0"/>
                  <a:cs typeface="Times New Roman"/>
                </a:rPr>
                <a:t>1:</a:t>
              </a:r>
              <a:endParaRPr sz="2400" dirty="0">
                <a:latin typeface="Garamond" panose="02020404030301010803" pitchFamily="18" charset="0"/>
                <a:cs typeface="Times New Roman"/>
              </a:endParaRPr>
            </a:p>
          </p:txBody>
        </p:sp>
        <p:pic>
          <p:nvPicPr>
            <p:cNvPr id="10" name="object 10"/>
            <p:cNvPicPr/>
            <p:nvPr/>
          </p:nvPicPr>
          <p:blipFill>
            <a:blip r:embed="rId5" cstate="print"/>
            <a:stretch>
              <a:fillRect/>
            </a:stretch>
          </p:blipFill>
          <p:spPr>
            <a:xfrm>
              <a:off x="1356650" y="3990939"/>
              <a:ext cx="1448495" cy="492126"/>
            </a:xfrm>
            <a:prstGeom prst="rect">
              <a:avLst/>
            </a:prstGeom>
          </p:spPr>
        </p:pic>
        <p:sp>
          <p:nvSpPr>
            <p:cNvPr id="11" name="object 11"/>
            <p:cNvSpPr txBox="1"/>
            <p:nvPr/>
          </p:nvSpPr>
          <p:spPr>
            <a:xfrm>
              <a:off x="1621642" y="4046102"/>
              <a:ext cx="1095667" cy="382156"/>
            </a:xfrm>
            <a:prstGeom prst="rect">
              <a:avLst/>
            </a:prstGeom>
          </p:spPr>
          <p:txBody>
            <a:bodyPr vert="horz" wrap="square" lIns="0" tIns="12700" rIns="0" bIns="0" rtlCol="0">
              <a:spAutoFit/>
            </a:bodyPr>
            <a:lstStyle/>
            <a:p>
              <a:pPr marL="12700">
                <a:spcBef>
                  <a:spcPts val="100"/>
                </a:spcBef>
              </a:pPr>
              <a:r>
                <a:rPr sz="2400" b="1" spc="15" dirty="0">
                  <a:latin typeface="Garamond" panose="02020404030301010803" pitchFamily="18" charset="0"/>
                  <a:cs typeface="Times New Roman"/>
                </a:rPr>
                <a:t>Topic</a:t>
              </a:r>
              <a:r>
                <a:rPr sz="2400" b="1" spc="-70" dirty="0">
                  <a:latin typeface="Garamond" panose="02020404030301010803" pitchFamily="18" charset="0"/>
                  <a:cs typeface="Times New Roman"/>
                </a:rPr>
                <a:t> </a:t>
              </a:r>
              <a:r>
                <a:rPr sz="2400" b="1" spc="-65" dirty="0">
                  <a:latin typeface="Garamond" panose="02020404030301010803" pitchFamily="18" charset="0"/>
                  <a:cs typeface="Times New Roman"/>
                </a:rPr>
                <a:t>2:</a:t>
              </a:r>
              <a:endParaRPr sz="2400" dirty="0">
                <a:latin typeface="Garamond" panose="02020404030301010803" pitchFamily="18" charset="0"/>
                <a:cs typeface="Times New Roman"/>
              </a:endParaRPr>
            </a:p>
          </p:txBody>
        </p:sp>
        <p:sp>
          <p:nvSpPr>
            <p:cNvPr id="26" name="object 26"/>
            <p:cNvSpPr txBox="1"/>
            <p:nvPr/>
          </p:nvSpPr>
          <p:spPr>
            <a:xfrm>
              <a:off x="2149354" y="2815068"/>
              <a:ext cx="8248856" cy="382156"/>
            </a:xfrm>
            <a:prstGeom prst="rect">
              <a:avLst/>
            </a:prstGeom>
          </p:spPr>
          <p:txBody>
            <a:bodyPr vert="horz" wrap="square" lIns="0" tIns="12700" rIns="0" bIns="0" rtlCol="0">
              <a:spAutoFit/>
            </a:bodyPr>
            <a:lstStyle/>
            <a:p>
              <a:pPr marL="12700">
                <a:spcBef>
                  <a:spcPts val="100"/>
                </a:spcBef>
              </a:pPr>
              <a:r>
                <a:rPr sz="2400" b="1" spc="-5" dirty="0">
                  <a:latin typeface="Garamond" panose="02020404030301010803" pitchFamily="18" charset="0"/>
                  <a:cs typeface="Times New Roman"/>
                </a:rPr>
                <a:t>Section</a:t>
              </a:r>
              <a:r>
                <a:rPr sz="2400" b="1" spc="-10" dirty="0">
                  <a:latin typeface="Garamond" panose="02020404030301010803" pitchFamily="18" charset="0"/>
                  <a:cs typeface="Times New Roman"/>
                </a:rPr>
                <a:t> </a:t>
              </a:r>
              <a:r>
                <a:rPr lang="en-US" sz="2400" b="1" spc="-110" dirty="0">
                  <a:latin typeface="Garamond" panose="02020404030301010803" pitchFamily="18" charset="0"/>
                  <a:cs typeface="Times New Roman"/>
                </a:rPr>
                <a:t>5</a:t>
              </a:r>
              <a:r>
                <a:rPr sz="2400" b="1" spc="-110" dirty="0">
                  <a:latin typeface="Garamond" panose="02020404030301010803" pitchFamily="18" charset="0"/>
                  <a:cs typeface="Times New Roman"/>
                </a:rPr>
                <a:t>:</a:t>
              </a:r>
              <a:r>
                <a:rPr sz="2400" b="1" spc="5" dirty="0">
                  <a:latin typeface="Garamond" panose="02020404030301010803" pitchFamily="18" charset="0"/>
                  <a:cs typeface="Times New Roman"/>
                </a:rPr>
                <a:t> </a:t>
              </a:r>
              <a:r>
                <a:rPr sz="2400" b="1" spc="-25" dirty="0">
                  <a:latin typeface="Garamond" panose="02020404030301010803" pitchFamily="18" charset="0"/>
                  <a:cs typeface="Times New Roman"/>
                </a:rPr>
                <a:t>Overview</a:t>
              </a:r>
              <a:r>
                <a:rPr sz="2400" b="1" spc="5" dirty="0">
                  <a:latin typeface="Garamond" panose="02020404030301010803" pitchFamily="18" charset="0"/>
                  <a:cs typeface="Times New Roman"/>
                </a:rPr>
                <a:t> </a:t>
              </a:r>
              <a:r>
                <a:rPr sz="2400" b="1" spc="-10" dirty="0">
                  <a:latin typeface="Garamond" panose="02020404030301010803" pitchFamily="18" charset="0"/>
                  <a:cs typeface="Times New Roman"/>
                </a:rPr>
                <a:t>of</a:t>
              </a:r>
              <a:r>
                <a:rPr sz="2400" b="1" dirty="0">
                  <a:latin typeface="Garamond" panose="02020404030301010803" pitchFamily="18" charset="0"/>
                  <a:cs typeface="Times New Roman"/>
                </a:rPr>
                <a:t> the Nigerian</a:t>
              </a:r>
              <a:r>
                <a:rPr sz="2400" b="1" spc="-5" dirty="0">
                  <a:latin typeface="Garamond" panose="02020404030301010803" pitchFamily="18" charset="0"/>
                  <a:cs typeface="Times New Roman"/>
                </a:rPr>
                <a:t> </a:t>
              </a:r>
              <a:r>
                <a:rPr sz="2400" b="1" dirty="0">
                  <a:latin typeface="Garamond" panose="02020404030301010803" pitchFamily="18" charset="0"/>
                  <a:cs typeface="Times New Roman"/>
                </a:rPr>
                <a:t>Data</a:t>
              </a:r>
              <a:r>
                <a:rPr sz="2400" b="1" spc="10" dirty="0">
                  <a:latin typeface="Garamond" panose="02020404030301010803" pitchFamily="18" charset="0"/>
                  <a:cs typeface="Times New Roman"/>
                </a:rPr>
                <a:t> </a:t>
              </a:r>
              <a:r>
                <a:rPr sz="2400" b="1" spc="-10" dirty="0">
                  <a:latin typeface="Garamond" panose="02020404030301010803" pitchFamily="18" charset="0"/>
                  <a:cs typeface="Times New Roman"/>
                </a:rPr>
                <a:t>Protection</a:t>
              </a:r>
              <a:r>
                <a:rPr sz="2400" b="1" dirty="0">
                  <a:latin typeface="Garamond" panose="02020404030301010803" pitchFamily="18" charset="0"/>
                  <a:cs typeface="Times New Roman"/>
                </a:rPr>
                <a:t> </a:t>
              </a:r>
              <a:r>
                <a:rPr sz="2400" b="1" spc="-25" dirty="0">
                  <a:latin typeface="Garamond" panose="02020404030301010803" pitchFamily="18" charset="0"/>
                  <a:cs typeface="Times New Roman"/>
                </a:rPr>
                <a:t>Act</a:t>
              </a:r>
              <a:endParaRPr sz="2400" dirty="0">
                <a:latin typeface="Garamond" panose="02020404030301010803" pitchFamily="18" charset="0"/>
                <a:cs typeface="Times New Roman"/>
              </a:endParaRPr>
            </a:p>
          </p:txBody>
        </p:sp>
        <p:sp>
          <p:nvSpPr>
            <p:cNvPr id="27" name="object 27"/>
            <p:cNvSpPr txBox="1"/>
            <p:nvPr/>
          </p:nvSpPr>
          <p:spPr>
            <a:xfrm>
              <a:off x="2919379" y="3275720"/>
              <a:ext cx="10917930" cy="1252459"/>
            </a:xfrm>
            <a:prstGeom prst="rect">
              <a:avLst/>
            </a:prstGeom>
            <a:ln>
              <a:noFill/>
            </a:ln>
          </p:spPr>
          <p:txBody>
            <a:bodyPr vert="horz" wrap="square" lIns="0" tIns="12700" rIns="0" bIns="0" rtlCol="0">
              <a:spAutoFit/>
            </a:bodyPr>
            <a:lstStyle/>
            <a:p>
              <a:pPr marL="12700" marR="5080">
                <a:spcBef>
                  <a:spcPts val="100"/>
                </a:spcBef>
              </a:pPr>
              <a:r>
                <a:rPr sz="2400" spc="-50" dirty="0">
                  <a:latin typeface="Garamond" panose="02020404030301010803" pitchFamily="18" charset="0"/>
                  <a:cs typeface="Times New Roman"/>
                </a:rPr>
                <a:t>Legal</a:t>
              </a:r>
              <a:r>
                <a:rPr sz="2400" dirty="0">
                  <a:latin typeface="Garamond" panose="02020404030301010803" pitchFamily="18" charset="0"/>
                  <a:cs typeface="Times New Roman"/>
                </a:rPr>
                <a:t> </a:t>
              </a:r>
              <a:r>
                <a:rPr sz="2400" spc="-25" dirty="0">
                  <a:latin typeface="Garamond" panose="02020404030301010803" pitchFamily="18" charset="0"/>
                  <a:cs typeface="Times New Roman"/>
                </a:rPr>
                <a:t>Obligations</a:t>
              </a:r>
              <a:r>
                <a:rPr sz="2400" spc="15" dirty="0">
                  <a:latin typeface="Garamond" panose="02020404030301010803" pitchFamily="18" charset="0"/>
                  <a:cs typeface="Times New Roman"/>
                </a:rPr>
                <a:t> </a:t>
              </a:r>
              <a:r>
                <a:rPr sz="2400" spc="-5" dirty="0">
                  <a:latin typeface="Garamond" panose="02020404030301010803" pitchFamily="18" charset="0"/>
                  <a:cs typeface="Times New Roman"/>
                </a:rPr>
                <a:t>of</a:t>
              </a:r>
              <a:r>
                <a:rPr sz="2400" dirty="0">
                  <a:latin typeface="Garamond" panose="02020404030301010803" pitchFamily="18" charset="0"/>
                  <a:cs typeface="Times New Roman"/>
                </a:rPr>
                <a:t> </a:t>
              </a:r>
              <a:r>
                <a:rPr sz="2400" spc="-5" dirty="0">
                  <a:latin typeface="Garamond" panose="02020404030301010803" pitchFamily="18" charset="0"/>
                  <a:cs typeface="Times New Roman"/>
                </a:rPr>
                <a:t>Data </a:t>
              </a:r>
              <a:r>
                <a:rPr sz="2400" spc="-20" dirty="0">
                  <a:latin typeface="Garamond" panose="02020404030301010803" pitchFamily="18" charset="0"/>
                  <a:cs typeface="Times New Roman"/>
                </a:rPr>
                <a:t>Controllers,</a:t>
              </a:r>
              <a:r>
                <a:rPr sz="2400" spc="5" dirty="0">
                  <a:latin typeface="Garamond" panose="02020404030301010803" pitchFamily="18" charset="0"/>
                  <a:cs typeface="Times New Roman"/>
                </a:rPr>
                <a:t> </a:t>
              </a:r>
              <a:r>
                <a:rPr sz="2400" spc="-20" dirty="0">
                  <a:latin typeface="Garamond" panose="02020404030301010803" pitchFamily="18" charset="0"/>
                  <a:cs typeface="Times New Roman"/>
                </a:rPr>
                <a:t>Processors</a:t>
              </a:r>
              <a:r>
                <a:rPr sz="2400" spc="15" dirty="0">
                  <a:latin typeface="Garamond" panose="02020404030301010803" pitchFamily="18" charset="0"/>
                  <a:cs typeface="Times New Roman"/>
                </a:rPr>
                <a:t> </a:t>
              </a:r>
              <a:r>
                <a:rPr sz="2400" spc="-20" dirty="0">
                  <a:latin typeface="Garamond" panose="02020404030301010803" pitchFamily="18" charset="0"/>
                  <a:cs typeface="Times New Roman"/>
                </a:rPr>
                <a:t>and</a:t>
              </a:r>
              <a:r>
                <a:rPr sz="2400" dirty="0">
                  <a:latin typeface="Garamond" panose="02020404030301010803" pitchFamily="18" charset="0"/>
                  <a:cs typeface="Times New Roman"/>
                </a:rPr>
                <a:t> </a:t>
              </a:r>
              <a:r>
                <a:rPr sz="2400" spc="-10" dirty="0">
                  <a:latin typeface="Garamond" panose="02020404030301010803" pitchFamily="18" charset="0"/>
                  <a:cs typeface="Times New Roman"/>
                </a:rPr>
                <a:t>Data </a:t>
              </a:r>
              <a:r>
                <a:rPr sz="2400" spc="-285" dirty="0">
                  <a:latin typeface="Garamond" panose="02020404030301010803" pitchFamily="18" charset="0"/>
                  <a:cs typeface="Times New Roman"/>
                </a:rPr>
                <a:t> </a:t>
              </a:r>
              <a:r>
                <a:rPr sz="2400" spc="-10" dirty="0">
                  <a:latin typeface="Garamond" panose="02020404030301010803" pitchFamily="18" charset="0"/>
                  <a:cs typeface="Times New Roman"/>
                </a:rPr>
                <a:t>Protection</a:t>
              </a:r>
              <a:r>
                <a:rPr sz="2400" spc="-5" dirty="0">
                  <a:latin typeface="Garamond" panose="02020404030301010803" pitchFamily="18" charset="0"/>
                  <a:cs typeface="Times New Roman"/>
                </a:rPr>
                <a:t> </a:t>
              </a:r>
              <a:r>
                <a:rPr sz="2400" spc="-20" dirty="0">
                  <a:latin typeface="Garamond" panose="02020404030301010803" pitchFamily="18" charset="0"/>
                  <a:cs typeface="Times New Roman"/>
                </a:rPr>
                <a:t>Officers.</a:t>
              </a:r>
              <a:endParaRPr lang="en-US" sz="2400" spc="-20" dirty="0">
                <a:latin typeface="Garamond" panose="02020404030301010803" pitchFamily="18" charset="0"/>
                <a:cs typeface="Times New Roman"/>
              </a:endParaRPr>
            </a:p>
            <a:p>
              <a:pPr marL="12700" marR="5080">
                <a:spcBef>
                  <a:spcPts val="100"/>
                </a:spcBef>
              </a:pPr>
              <a:endParaRPr sz="2400" dirty="0">
                <a:latin typeface="Garamond" panose="02020404030301010803" pitchFamily="18" charset="0"/>
                <a:cs typeface="Times New Roman"/>
              </a:endParaRPr>
            </a:p>
            <a:p>
              <a:pPr marL="12700" marR="201930">
                <a:lnSpc>
                  <a:spcPct val="108300"/>
                </a:lnSpc>
                <a:spcBef>
                  <a:spcPts val="755"/>
                </a:spcBef>
              </a:pPr>
              <a:r>
                <a:rPr sz="2400" spc="-20" dirty="0">
                  <a:latin typeface="Garamond" panose="02020404030301010803" pitchFamily="18" charset="0"/>
                  <a:cs typeface="Times New Roman"/>
                </a:rPr>
                <a:t>Understanding</a:t>
              </a:r>
              <a:r>
                <a:rPr sz="2400" spc="-5" dirty="0">
                  <a:latin typeface="Garamond" panose="02020404030301010803" pitchFamily="18" charset="0"/>
                  <a:cs typeface="Times New Roman"/>
                </a:rPr>
                <a:t> the</a:t>
              </a:r>
              <a:r>
                <a:rPr sz="2400" spc="-10" dirty="0">
                  <a:latin typeface="Garamond" panose="02020404030301010803" pitchFamily="18" charset="0"/>
                  <a:cs typeface="Times New Roman"/>
                </a:rPr>
                <a:t> </a:t>
              </a:r>
              <a:r>
                <a:rPr sz="2400" spc="-35" dirty="0">
                  <a:latin typeface="Garamond" panose="02020404030301010803" pitchFamily="18" charset="0"/>
                  <a:cs typeface="Times New Roman"/>
                </a:rPr>
                <a:t>Role</a:t>
              </a:r>
              <a:r>
                <a:rPr sz="2400" dirty="0">
                  <a:latin typeface="Garamond" panose="02020404030301010803" pitchFamily="18" charset="0"/>
                  <a:cs typeface="Times New Roman"/>
                </a:rPr>
                <a:t> </a:t>
              </a:r>
              <a:r>
                <a:rPr sz="2400" spc="-10" dirty="0">
                  <a:latin typeface="Garamond" panose="02020404030301010803" pitchFamily="18" charset="0"/>
                  <a:cs typeface="Times New Roman"/>
                </a:rPr>
                <a:t>of</a:t>
              </a:r>
              <a:r>
                <a:rPr sz="2400" spc="-5" dirty="0">
                  <a:latin typeface="Garamond" panose="02020404030301010803" pitchFamily="18" charset="0"/>
                  <a:cs typeface="Times New Roman"/>
                </a:rPr>
                <a:t> </a:t>
              </a:r>
              <a:r>
                <a:rPr sz="2400" spc="-10" dirty="0">
                  <a:latin typeface="Garamond" panose="02020404030301010803" pitchFamily="18" charset="0"/>
                  <a:cs typeface="Times New Roman"/>
                </a:rPr>
                <a:t>the</a:t>
              </a:r>
              <a:r>
                <a:rPr sz="2400" spc="-5" dirty="0">
                  <a:latin typeface="Garamond" panose="02020404030301010803" pitchFamily="18" charset="0"/>
                  <a:cs typeface="Times New Roman"/>
                </a:rPr>
                <a:t> </a:t>
              </a:r>
              <a:r>
                <a:rPr sz="2400" spc="-25" dirty="0">
                  <a:latin typeface="Garamond" panose="02020404030301010803" pitchFamily="18" charset="0"/>
                  <a:cs typeface="Times New Roman"/>
                </a:rPr>
                <a:t>Nigerian</a:t>
              </a:r>
              <a:r>
                <a:rPr sz="2400" spc="-5" dirty="0">
                  <a:latin typeface="Garamond" panose="02020404030301010803" pitchFamily="18" charset="0"/>
                  <a:cs typeface="Times New Roman"/>
                </a:rPr>
                <a:t> Data </a:t>
              </a:r>
              <a:r>
                <a:rPr sz="2400" spc="-10" dirty="0">
                  <a:latin typeface="Garamond" panose="02020404030301010803" pitchFamily="18" charset="0"/>
                  <a:cs typeface="Times New Roman"/>
                </a:rPr>
                <a:t>Protection </a:t>
              </a:r>
              <a:r>
                <a:rPr sz="2400" spc="-285" dirty="0">
                  <a:latin typeface="Garamond" panose="02020404030301010803" pitchFamily="18" charset="0"/>
                  <a:cs typeface="Times New Roman"/>
                </a:rPr>
                <a:t> </a:t>
              </a:r>
              <a:r>
                <a:rPr sz="2400" spc="-25" dirty="0">
                  <a:latin typeface="Garamond" panose="02020404030301010803" pitchFamily="18" charset="0"/>
                  <a:cs typeface="Times New Roman"/>
                </a:rPr>
                <a:t>Commission</a:t>
              </a:r>
              <a:r>
                <a:rPr sz="2400" spc="-5" dirty="0">
                  <a:latin typeface="Garamond" panose="02020404030301010803" pitchFamily="18" charset="0"/>
                  <a:cs typeface="Times New Roman"/>
                </a:rPr>
                <a:t> (NDPC)</a:t>
              </a:r>
              <a:endParaRPr sz="2400" dirty="0">
                <a:latin typeface="Garamond" panose="02020404030301010803" pitchFamily="18" charset="0"/>
                <a:cs typeface="Times New Roman"/>
              </a:endParaRPr>
            </a:p>
          </p:txBody>
        </p:sp>
        <p:pic>
          <p:nvPicPr>
            <p:cNvPr id="16" name="object 16"/>
            <p:cNvPicPr/>
            <p:nvPr/>
          </p:nvPicPr>
          <p:blipFill>
            <a:blip r:embed="rId6" cstate="print"/>
            <a:stretch>
              <a:fillRect/>
            </a:stretch>
          </p:blipFill>
          <p:spPr>
            <a:xfrm>
              <a:off x="1323940" y="7338278"/>
              <a:ext cx="1448246" cy="492126"/>
            </a:xfrm>
            <a:prstGeom prst="rect">
              <a:avLst/>
            </a:prstGeom>
          </p:spPr>
        </p:pic>
        <p:sp>
          <p:nvSpPr>
            <p:cNvPr id="17" name="object 17"/>
            <p:cNvSpPr txBox="1"/>
            <p:nvPr/>
          </p:nvSpPr>
          <p:spPr>
            <a:xfrm>
              <a:off x="1598915" y="7393780"/>
              <a:ext cx="10485794" cy="382156"/>
            </a:xfrm>
            <a:prstGeom prst="rect">
              <a:avLst/>
            </a:prstGeom>
          </p:spPr>
          <p:txBody>
            <a:bodyPr vert="horz" wrap="square" lIns="0" tIns="12700" rIns="0" bIns="0" rtlCol="0">
              <a:spAutoFit/>
            </a:bodyPr>
            <a:lstStyle/>
            <a:p>
              <a:pPr marL="12700">
                <a:spcBef>
                  <a:spcPts val="100"/>
                </a:spcBef>
                <a:tabLst>
                  <a:tab pos="789305" algn="l"/>
                </a:tabLst>
              </a:pPr>
              <a:r>
                <a:rPr sz="2400" b="1" spc="15" dirty="0">
                  <a:latin typeface="Garamond" panose="02020404030301010803" pitchFamily="18" charset="0"/>
                  <a:cs typeface="Times New Roman"/>
                </a:rPr>
                <a:t>Topic</a:t>
              </a:r>
              <a:r>
                <a:rPr sz="2400" b="1" dirty="0">
                  <a:latin typeface="Garamond" panose="02020404030301010803" pitchFamily="18" charset="0"/>
                  <a:cs typeface="Times New Roman"/>
                </a:rPr>
                <a:t> </a:t>
              </a:r>
              <a:r>
                <a:rPr sz="2400" b="1" spc="-110" dirty="0">
                  <a:latin typeface="Garamond" panose="02020404030301010803" pitchFamily="18" charset="0"/>
                  <a:cs typeface="Times New Roman"/>
                </a:rPr>
                <a:t>1:</a:t>
              </a:r>
              <a:r>
                <a:rPr lang="en-US" sz="2400" b="1" spc="-110" dirty="0">
                  <a:latin typeface="Garamond" panose="02020404030301010803" pitchFamily="18" charset="0"/>
                  <a:cs typeface="Times New Roman"/>
                </a:rPr>
                <a:t> </a:t>
              </a:r>
              <a:r>
                <a:rPr sz="3600" spc="-7" baseline="2314" dirty="0">
                  <a:latin typeface="Garamond" panose="02020404030301010803" pitchFamily="18" charset="0"/>
                  <a:cs typeface="Times New Roman"/>
                </a:rPr>
                <a:t>Data</a:t>
              </a:r>
              <a:r>
                <a:rPr sz="3600" baseline="2314" dirty="0">
                  <a:latin typeface="Garamond" panose="02020404030301010803" pitchFamily="18" charset="0"/>
                  <a:cs typeface="Times New Roman"/>
                </a:rPr>
                <a:t> </a:t>
              </a:r>
              <a:r>
                <a:rPr sz="3600" spc="-15" baseline="2314" dirty="0">
                  <a:latin typeface="Garamond" panose="02020404030301010803" pitchFamily="18" charset="0"/>
                  <a:cs typeface="Times New Roman"/>
                </a:rPr>
                <a:t>Encryption</a:t>
              </a:r>
              <a:r>
                <a:rPr sz="3600" baseline="2314" dirty="0">
                  <a:latin typeface="Garamond" panose="02020404030301010803" pitchFamily="18" charset="0"/>
                  <a:cs typeface="Times New Roman"/>
                </a:rPr>
                <a:t> </a:t>
              </a:r>
              <a:r>
                <a:rPr sz="3600" spc="-22" baseline="2314" dirty="0">
                  <a:latin typeface="Garamond" panose="02020404030301010803" pitchFamily="18" charset="0"/>
                  <a:cs typeface="Times New Roman"/>
                </a:rPr>
                <a:t>and</a:t>
              </a:r>
              <a:r>
                <a:rPr sz="3600" spc="-7" baseline="2314" dirty="0">
                  <a:latin typeface="Garamond" panose="02020404030301010803" pitchFamily="18" charset="0"/>
                  <a:cs typeface="Times New Roman"/>
                </a:rPr>
                <a:t> </a:t>
              </a:r>
              <a:r>
                <a:rPr sz="3600" spc="-60" baseline="2314" dirty="0">
                  <a:latin typeface="Garamond" panose="02020404030301010803" pitchFamily="18" charset="0"/>
                  <a:cs typeface="Times New Roman"/>
                </a:rPr>
                <a:t>Secure</a:t>
              </a:r>
              <a:r>
                <a:rPr sz="3600" spc="-7" baseline="2314" dirty="0">
                  <a:latin typeface="Garamond" panose="02020404030301010803" pitchFamily="18" charset="0"/>
                  <a:cs typeface="Times New Roman"/>
                </a:rPr>
                <a:t> Data</a:t>
              </a:r>
              <a:r>
                <a:rPr sz="3600" baseline="2314" dirty="0">
                  <a:latin typeface="Garamond" panose="02020404030301010803" pitchFamily="18" charset="0"/>
                  <a:cs typeface="Times New Roman"/>
                </a:rPr>
                <a:t> </a:t>
              </a:r>
              <a:r>
                <a:rPr sz="3600" spc="-37" baseline="2314" dirty="0">
                  <a:latin typeface="Garamond" panose="02020404030301010803" pitchFamily="18" charset="0"/>
                  <a:cs typeface="Times New Roman"/>
                </a:rPr>
                <a:t>Handling</a:t>
              </a:r>
              <a:r>
                <a:rPr sz="3600" spc="15" baseline="2314" dirty="0">
                  <a:latin typeface="Garamond" panose="02020404030301010803" pitchFamily="18" charset="0"/>
                  <a:cs typeface="Times New Roman"/>
                </a:rPr>
                <a:t> </a:t>
              </a:r>
              <a:r>
                <a:rPr sz="3600" spc="-37" baseline="2314" dirty="0">
                  <a:latin typeface="Garamond" panose="02020404030301010803" pitchFamily="18" charset="0"/>
                  <a:cs typeface="Times New Roman"/>
                </a:rPr>
                <a:t>Techniques</a:t>
              </a:r>
              <a:endParaRPr sz="3600" baseline="2314" dirty="0">
                <a:latin typeface="Garamond" panose="02020404030301010803" pitchFamily="18" charset="0"/>
                <a:cs typeface="Times New Roman"/>
              </a:endParaRPr>
            </a:p>
          </p:txBody>
        </p:sp>
        <p:pic>
          <p:nvPicPr>
            <p:cNvPr id="18" name="object 18"/>
            <p:cNvPicPr/>
            <p:nvPr/>
          </p:nvPicPr>
          <p:blipFill>
            <a:blip r:embed="rId6" cstate="print"/>
            <a:stretch>
              <a:fillRect/>
            </a:stretch>
          </p:blipFill>
          <p:spPr>
            <a:xfrm>
              <a:off x="1323940" y="8730967"/>
              <a:ext cx="1448246" cy="490253"/>
            </a:xfrm>
            <a:prstGeom prst="rect">
              <a:avLst/>
            </a:prstGeom>
          </p:spPr>
        </p:pic>
        <p:sp>
          <p:nvSpPr>
            <p:cNvPr id="19" name="object 19"/>
            <p:cNvSpPr txBox="1"/>
            <p:nvPr/>
          </p:nvSpPr>
          <p:spPr>
            <a:xfrm>
              <a:off x="1598915" y="8787061"/>
              <a:ext cx="1118394" cy="382156"/>
            </a:xfrm>
            <a:prstGeom prst="rect">
              <a:avLst/>
            </a:prstGeom>
          </p:spPr>
          <p:txBody>
            <a:bodyPr vert="horz" wrap="square" lIns="0" tIns="12700" rIns="0" bIns="0" rtlCol="0">
              <a:spAutoFit/>
            </a:bodyPr>
            <a:lstStyle/>
            <a:p>
              <a:pPr marL="12700">
                <a:spcBef>
                  <a:spcPts val="100"/>
                </a:spcBef>
              </a:pPr>
              <a:r>
                <a:rPr sz="2400" b="1" spc="15" dirty="0">
                  <a:latin typeface="Garamond" panose="02020404030301010803" pitchFamily="18" charset="0"/>
                  <a:cs typeface="Times New Roman"/>
                </a:rPr>
                <a:t>Topic</a:t>
              </a:r>
              <a:r>
                <a:rPr sz="2400" b="1" spc="-65" dirty="0">
                  <a:latin typeface="Garamond" panose="02020404030301010803" pitchFamily="18" charset="0"/>
                  <a:cs typeface="Times New Roman"/>
                </a:rPr>
                <a:t> </a:t>
              </a:r>
              <a:r>
                <a:rPr sz="2400" b="1" spc="-110" dirty="0">
                  <a:latin typeface="Garamond" panose="02020404030301010803" pitchFamily="18" charset="0"/>
                  <a:cs typeface="Times New Roman"/>
                </a:rPr>
                <a:t>1:</a:t>
              </a:r>
              <a:endParaRPr sz="2400" dirty="0">
                <a:latin typeface="Garamond" panose="02020404030301010803" pitchFamily="18" charset="0"/>
                <a:cs typeface="Times New Roman"/>
              </a:endParaRPr>
            </a:p>
          </p:txBody>
        </p:sp>
        <p:pic>
          <p:nvPicPr>
            <p:cNvPr id="20" name="object 20"/>
            <p:cNvPicPr/>
            <p:nvPr/>
          </p:nvPicPr>
          <p:blipFill>
            <a:blip r:embed="rId7" cstate="print"/>
            <a:stretch>
              <a:fillRect/>
            </a:stretch>
          </p:blipFill>
          <p:spPr>
            <a:xfrm>
              <a:off x="1301310" y="9165140"/>
              <a:ext cx="1493505" cy="528135"/>
            </a:xfrm>
            <a:prstGeom prst="rect">
              <a:avLst/>
            </a:prstGeom>
          </p:spPr>
        </p:pic>
        <p:sp>
          <p:nvSpPr>
            <p:cNvPr id="21" name="object 21"/>
            <p:cNvSpPr txBox="1"/>
            <p:nvPr/>
          </p:nvSpPr>
          <p:spPr>
            <a:xfrm>
              <a:off x="1588817" y="9239155"/>
              <a:ext cx="1128492" cy="382156"/>
            </a:xfrm>
            <a:prstGeom prst="rect">
              <a:avLst/>
            </a:prstGeom>
          </p:spPr>
          <p:txBody>
            <a:bodyPr vert="horz" wrap="square" lIns="0" tIns="12700" rIns="0" bIns="0" rtlCol="0">
              <a:spAutoFit/>
            </a:bodyPr>
            <a:lstStyle/>
            <a:p>
              <a:pPr marL="12700">
                <a:spcBef>
                  <a:spcPts val="100"/>
                </a:spcBef>
              </a:pPr>
              <a:r>
                <a:rPr sz="2400" b="1" spc="15" dirty="0">
                  <a:latin typeface="Garamond" panose="02020404030301010803" pitchFamily="18" charset="0"/>
                  <a:cs typeface="Times New Roman"/>
                </a:rPr>
                <a:t>Topic</a:t>
              </a:r>
              <a:r>
                <a:rPr sz="2400" b="1" spc="-70" dirty="0">
                  <a:latin typeface="Garamond" panose="02020404030301010803" pitchFamily="18" charset="0"/>
                  <a:cs typeface="Times New Roman"/>
                </a:rPr>
                <a:t> </a:t>
              </a:r>
              <a:r>
                <a:rPr sz="2400" b="1" spc="-65" dirty="0">
                  <a:latin typeface="Garamond" panose="02020404030301010803" pitchFamily="18" charset="0"/>
                  <a:cs typeface="Times New Roman"/>
                </a:rPr>
                <a:t>2:</a:t>
              </a:r>
              <a:endParaRPr sz="2400" dirty="0">
                <a:latin typeface="Garamond" panose="02020404030301010803" pitchFamily="18" charset="0"/>
                <a:cs typeface="Times New Roman"/>
              </a:endParaRPr>
            </a:p>
          </p:txBody>
        </p:sp>
        <p:sp>
          <p:nvSpPr>
            <p:cNvPr id="32" name="object 32"/>
            <p:cNvSpPr txBox="1"/>
            <p:nvPr/>
          </p:nvSpPr>
          <p:spPr>
            <a:xfrm>
              <a:off x="2896654" y="8740432"/>
              <a:ext cx="7206855" cy="382156"/>
            </a:xfrm>
            <a:prstGeom prst="rect">
              <a:avLst/>
            </a:prstGeom>
            <a:ln>
              <a:noFill/>
            </a:ln>
          </p:spPr>
          <p:txBody>
            <a:bodyPr vert="horz" wrap="square" lIns="0" tIns="12700" rIns="0" bIns="0" rtlCol="0">
              <a:spAutoFit/>
            </a:bodyPr>
            <a:lstStyle/>
            <a:p>
              <a:pPr marL="12700">
                <a:spcBef>
                  <a:spcPts val="100"/>
                </a:spcBef>
              </a:pPr>
              <a:r>
                <a:rPr sz="2400" spc="-35" dirty="0">
                  <a:latin typeface="Garamond" panose="02020404030301010803" pitchFamily="18" charset="0"/>
                  <a:cs typeface="Times New Roman"/>
                </a:rPr>
                <a:t>Mechanisms</a:t>
              </a:r>
              <a:r>
                <a:rPr sz="2400" dirty="0">
                  <a:latin typeface="Garamond" panose="02020404030301010803" pitchFamily="18" charset="0"/>
                  <a:cs typeface="Times New Roman"/>
                </a:rPr>
                <a:t> </a:t>
              </a:r>
              <a:r>
                <a:rPr sz="2400" spc="-5" dirty="0">
                  <a:latin typeface="Garamond" panose="02020404030301010803" pitchFamily="18" charset="0"/>
                  <a:cs typeface="Times New Roman"/>
                </a:rPr>
                <a:t>of</a:t>
              </a:r>
              <a:r>
                <a:rPr sz="2400" spc="-10" dirty="0">
                  <a:latin typeface="Garamond" panose="02020404030301010803" pitchFamily="18" charset="0"/>
                  <a:cs typeface="Times New Roman"/>
                </a:rPr>
                <a:t> </a:t>
              </a:r>
              <a:r>
                <a:rPr sz="2400" spc="-15" dirty="0">
                  <a:latin typeface="Garamond" panose="02020404030301010803" pitchFamily="18" charset="0"/>
                  <a:cs typeface="Times New Roman"/>
                </a:rPr>
                <a:t>Cross-border</a:t>
              </a:r>
              <a:r>
                <a:rPr sz="2400" spc="-10" dirty="0">
                  <a:latin typeface="Garamond" panose="02020404030301010803" pitchFamily="18" charset="0"/>
                  <a:cs typeface="Times New Roman"/>
                </a:rPr>
                <a:t> </a:t>
              </a:r>
              <a:r>
                <a:rPr sz="2400" spc="-5" dirty="0">
                  <a:latin typeface="Garamond" panose="02020404030301010803" pitchFamily="18" charset="0"/>
                  <a:cs typeface="Times New Roman"/>
                </a:rPr>
                <a:t>Data </a:t>
              </a:r>
              <a:r>
                <a:rPr sz="2400" spc="-15" dirty="0">
                  <a:latin typeface="Garamond" panose="02020404030301010803" pitchFamily="18" charset="0"/>
                  <a:cs typeface="Times New Roman"/>
                </a:rPr>
                <a:t>Transfer</a:t>
              </a:r>
              <a:endParaRPr sz="2400" dirty="0">
                <a:latin typeface="Garamond" panose="02020404030301010803" pitchFamily="18" charset="0"/>
                <a:cs typeface="Times New Roman"/>
              </a:endParaRPr>
            </a:p>
          </p:txBody>
        </p:sp>
        <p:sp>
          <p:nvSpPr>
            <p:cNvPr id="33" name="object 33"/>
            <p:cNvSpPr txBox="1"/>
            <p:nvPr/>
          </p:nvSpPr>
          <p:spPr>
            <a:xfrm>
              <a:off x="2992602" y="9176307"/>
              <a:ext cx="9854107" cy="395173"/>
            </a:xfrm>
            <a:prstGeom prst="rect">
              <a:avLst/>
            </a:prstGeom>
            <a:ln>
              <a:noFill/>
            </a:ln>
          </p:spPr>
          <p:txBody>
            <a:bodyPr vert="horz" wrap="square" lIns="0" tIns="12700" rIns="0" bIns="0" rtlCol="0">
              <a:spAutoFit/>
            </a:bodyPr>
            <a:lstStyle/>
            <a:p>
              <a:pPr marL="12700" marR="5080">
                <a:lnSpc>
                  <a:spcPct val="107500"/>
                </a:lnSpc>
                <a:spcBef>
                  <a:spcPts val="100"/>
                </a:spcBef>
              </a:pPr>
              <a:r>
                <a:rPr sz="2400" spc="-10" dirty="0">
                  <a:latin typeface="Garamond" panose="02020404030301010803" pitchFamily="18" charset="0"/>
                  <a:cs typeface="Times New Roman"/>
                </a:rPr>
                <a:t>Impact</a:t>
              </a:r>
              <a:r>
                <a:rPr sz="2400" dirty="0">
                  <a:latin typeface="Garamond" panose="02020404030301010803" pitchFamily="18" charset="0"/>
                  <a:cs typeface="Times New Roman"/>
                </a:rPr>
                <a:t> </a:t>
              </a:r>
              <a:r>
                <a:rPr sz="2400" spc="-5" dirty="0">
                  <a:latin typeface="Garamond" panose="02020404030301010803" pitchFamily="18" charset="0"/>
                  <a:cs typeface="Times New Roman"/>
                </a:rPr>
                <a:t>of </a:t>
              </a:r>
              <a:r>
                <a:rPr sz="2400" spc="-20" dirty="0">
                  <a:latin typeface="Garamond" panose="02020404030301010803" pitchFamily="18" charset="0"/>
                  <a:cs typeface="Times New Roman"/>
                </a:rPr>
                <a:t>data</a:t>
              </a:r>
              <a:r>
                <a:rPr sz="2400" dirty="0">
                  <a:latin typeface="Garamond" panose="02020404030301010803" pitchFamily="18" charset="0"/>
                  <a:cs typeface="Times New Roman"/>
                </a:rPr>
                <a:t> </a:t>
              </a:r>
              <a:r>
                <a:rPr sz="2400" spc="-30" dirty="0">
                  <a:latin typeface="Garamond" panose="02020404030301010803" pitchFamily="18" charset="0"/>
                  <a:cs typeface="Times New Roman"/>
                </a:rPr>
                <a:t>localization</a:t>
              </a:r>
              <a:r>
                <a:rPr sz="2400" dirty="0">
                  <a:latin typeface="Garamond" panose="02020404030301010803" pitchFamily="18" charset="0"/>
                  <a:cs typeface="Times New Roman"/>
                </a:rPr>
                <a:t> </a:t>
              </a:r>
              <a:r>
                <a:rPr sz="2400" spc="-50" dirty="0">
                  <a:latin typeface="Garamond" panose="02020404030301010803" pitchFamily="18" charset="0"/>
                  <a:cs typeface="Times New Roman"/>
                </a:rPr>
                <a:t>laws</a:t>
              </a:r>
              <a:r>
                <a:rPr sz="2400" spc="-5" dirty="0">
                  <a:latin typeface="Garamond" panose="02020404030301010803" pitchFamily="18" charset="0"/>
                  <a:cs typeface="Times New Roman"/>
                </a:rPr>
                <a:t> </a:t>
              </a:r>
              <a:r>
                <a:rPr sz="2400" spc="-15" dirty="0">
                  <a:latin typeface="Garamond" panose="02020404030301010803" pitchFamily="18" charset="0"/>
                  <a:cs typeface="Times New Roman"/>
                </a:rPr>
                <a:t>and</a:t>
              </a:r>
              <a:r>
                <a:rPr sz="2400" spc="-5" dirty="0">
                  <a:latin typeface="Garamond" panose="02020404030301010803" pitchFamily="18" charset="0"/>
                  <a:cs typeface="Times New Roman"/>
                </a:rPr>
                <a:t> </a:t>
              </a:r>
              <a:r>
                <a:rPr sz="2400" spc="-20" dirty="0">
                  <a:latin typeface="Garamond" panose="02020404030301010803" pitchFamily="18" charset="0"/>
                  <a:cs typeface="Times New Roman"/>
                </a:rPr>
                <a:t>data</a:t>
              </a:r>
              <a:r>
                <a:rPr sz="2400" spc="5" dirty="0">
                  <a:latin typeface="Garamond" panose="02020404030301010803" pitchFamily="18" charset="0"/>
                  <a:cs typeface="Times New Roman"/>
                </a:rPr>
                <a:t> </a:t>
              </a:r>
              <a:r>
                <a:rPr sz="2400" spc="-10" dirty="0">
                  <a:latin typeface="Garamond" panose="02020404030301010803" pitchFamily="18" charset="0"/>
                  <a:cs typeface="Times New Roman"/>
                </a:rPr>
                <a:t>protection </a:t>
              </a:r>
              <a:r>
                <a:rPr sz="2400" spc="5" dirty="0">
                  <a:latin typeface="Garamond" panose="02020404030301010803" pitchFamily="18" charset="0"/>
                  <a:cs typeface="Times New Roman"/>
                </a:rPr>
                <a:t>on</a:t>
              </a:r>
              <a:r>
                <a:rPr sz="2400" spc="-5" dirty="0">
                  <a:latin typeface="Garamond" panose="02020404030301010803" pitchFamily="18" charset="0"/>
                  <a:cs typeface="Times New Roman"/>
                </a:rPr>
                <a:t> </a:t>
              </a:r>
              <a:r>
                <a:rPr sz="2400" spc="-40" dirty="0">
                  <a:latin typeface="Garamond" panose="02020404030301010803" pitchFamily="18" charset="0"/>
                  <a:cs typeface="Times New Roman"/>
                </a:rPr>
                <a:t>global </a:t>
              </a:r>
              <a:r>
                <a:rPr sz="2400" spc="-285" dirty="0">
                  <a:latin typeface="Garamond" panose="02020404030301010803" pitchFamily="18" charset="0"/>
                  <a:cs typeface="Times New Roman"/>
                </a:rPr>
                <a:t> </a:t>
              </a:r>
              <a:r>
                <a:rPr sz="2400" spc="-15" dirty="0">
                  <a:latin typeface="Garamond" panose="02020404030301010803" pitchFamily="18" charset="0"/>
                  <a:cs typeface="Times New Roman"/>
                </a:rPr>
                <a:t>operations</a:t>
              </a:r>
              <a:endParaRPr sz="2400" dirty="0">
                <a:latin typeface="Garamond" panose="02020404030301010803" pitchFamily="18" charset="0"/>
                <a:cs typeface="Times New Roman"/>
              </a:endParaRPr>
            </a:p>
          </p:txBody>
        </p:sp>
        <p:sp>
          <p:nvSpPr>
            <p:cNvPr id="38" name="object 38"/>
            <p:cNvSpPr txBox="1"/>
            <p:nvPr/>
          </p:nvSpPr>
          <p:spPr>
            <a:xfrm>
              <a:off x="2149354" y="6864647"/>
              <a:ext cx="7327269" cy="382156"/>
            </a:xfrm>
            <a:prstGeom prst="rect">
              <a:avLst/>
            </a:prstGeom>
          </p:spPr>
          <p:txBody>
            <a:bodyPr vert="horz" wrap="square" lIns="0" tIns="12700" rIns="0" bIns="0" rtlCol="0">
              <a:spAutoFit/>
            </a:bodyPr>
            <a:lstStyle/>
            <a:p>
              <a:pPr marL="12700">
                <a:spcBef>
                  <a:spcPts val="100"/>
                </a:spcBef>
              </a:pPr>
              <a:r>
                <a:rPr sz="2400" b="1" spc="-5" dirty="0">
                  <a:latin typeface="Garamond" panose="02020404030301010803" pitchFamily="18" charset="0"/>
                  <a:cs typeface="Times New Roman"/>
                </a:rPr>
                <a:t>Section</a:t>
              </a:r>
              <a:r>
                <a:rPr sz="2400" b="1" spc="-10" dirty="0">
                  <a:latin typeface="Garamond" panose="02020404030301010803" pitchFamily="18" charset="0"/>
                  <a:cs typeface="Times New Roman"/>
                </a:rPr>
                <a:t> </a:t>
              </a:r>
              <a:r>
                <a:rPr lang="en-US" sz="2400" b="1" spc="-65" dirty="0">
                  <a:latin typeface="Garamond" panose="02020404030301010803" pitchFamily="18" charset="0"/>
                  <a:cs typeface="Times New Roman"/>
                </a:rPr>
                <a:t>7</a:t>
              </a:r>
              <a:r>
                <a:rPr sz="2400" b="1" spc="-65" dirty="0">
                  <a:latin typeface="Garamond" panose="02020404030301010803" pitchFamily="18" charset="0"/>
                  <a:cs typeface="Times New Roman"/>
                </a:rPr>
                <a:t>:</a:t>
              </a:r>
              <a:r>
                <a:rPr sz="2400" b="1" spc="5" dirty="0">
                  <a:latin typeface="Garamond" panose="02020404030301010803" pitchFamily="18" charset="0"/>
                  <a:cs typeface="Times New Roman"/>
                </a:rPr>
                <a:t> </a:t>
              </a:r>
              <a:r>
                <a:rPr sz="2400" b="1" spc="-20" dirty="0">
                  <a:latin typeface="Garamond" panose="02020404030301010803" pitchFamily="18" charset="0"/>
                  <a:cs typeface="Times New Roman"/>
                </a:rPr>
                <a:t>Information</a:t>
              </a:r>
              <a:r>
                <a:rPr sz="2400" b="1" spc="-5" dirty="0">
                  <a:latin typeface="Garamond" panose="02020404030301010803" pitchFamily="18" charset="0"/>
                  <a:cs typeface="Times New Roman"/>
                </a:rPr>
                <a:t> </a:t>
              </a:r>
              <a:r>
                <a:rPr sz="2400" b="1" spc="-25" dirty="0">
                  <a:latin typeface="Garamond" panose="02020404030301010803" pitchFamily="18" charset="0"/>
                  <a:cs typeface="Times New Roman"/>
                </a:rPr>
                <a:t>Security</a:t>
              </a:r>
              <a:r>
                <a:rPr sz="2400" b="1" spc="5" dirty="0">
                  <a:latin typeface="Garamond" panose="02020404030301010803" pitchFamily="18" charset="0"/>
                  <a:cs typeface="Times New Roman"/>
                </a:rPr>
                <a:t> </a:t>
              </a:r>
              <a:r>
                <a:rPr sz="2400" b="1" spc="-5" dirty="0">
                  <a:latin typeface="Garamond" panose="02020404030301010803" pitchFamily="18" charset="0"/>
                  <a:cs typeface="Times New Roman"/>
                </a:rPr>
                <a:t>in</a:t>
              </a:r>
              <a:r>
                <a:rPr sz="2400" b="1" dirty="0">
                  <a:latin typeface="Garamond" panose="02020404030301010803" pitchFamily="18" charset="0"/>
                  <a:cs typeface="Times New Roman"/>
                </a:rPr>
                <a:t> </a:t>
              </a:r>
              <a:r>
                <a:rPr sz="2400" b="1" spc="-5" dirty="0">
                  <a:latin typeface="Garamond" panose="02020404030301010803" pitchFamily="18" charset="0"/>
                  <a:cs typeface="Times New Roman"/>
                </a:rPr>
                <a:t>Data</a:t>
              </a:r>
              <a:r>
                <a:rPr sz="2400" b="1" spc="5" dirty="0">
                  <a:latin typeface="Garamond" panose="02020404030301010803" pitchFamily="18" charset="0"/>
                  <a:cs typeface="Times New Roman"/>
                </a:rPr>
                <a:t> </a:t>
              </a:r>
              <a:r>
                <a:rPr sz="2400" b="1" spc="-10" dirty="0">
                  <a:latin typeface="Garamond" panose="02020404030301010803" pitchFamily="18" charset="0"/>
                  <a:cs typeface="Times New Roman"/>
                </a:rPr>
                <a:t>Protection</a:t>
              </a:r>
              <a:endParaRPr sz="2400" dirty="0">
                <a:latin typeface="Garamond" panose="02020404030301010803" pitchFamily="18" charset="0"/>
                <a:cs typeface="Times New Roman"/>
              </a:endParaRPr>
            </a:p>
          </p:txBody>
        </p:sp>
        <p:grpSp>
          <p:nvGrpSpPr>
            <p:cNvPr id="39" name="object 39"/>
            <p:cNvGrpSpPr/>
            <p:nvPr/>
          </p:nvGrpSpPr>
          <p:grpSpPr>
            <a:xfrm>
              <a:off x="1293437" y="6790815"/>
              <a:ext cx="8203965" cy="490782"/>
              <a:chOff x="691716" y="6193277"/>
              <a:chExt cx="4951730" cy="368935"/>
            </a:xfrm>
          </p:grpSpPr>
          <p:pic>
            <p:nvPicPr>
              <p:cNvPr id="40" name="object 40"/>
              <p:cNvPicPr/>
              <p:nvPr/>
            </p:nvPicPr>
            <p:blipFill>
              <a:blip r:embed="rId8" cstate="print"/>
              <a:stretch>
                <a:fillRect/>
              </a:stretch>
            </p:blipFill>
            <p:spPr>
              <a:xfrm>
                <a:off x="691716" y="6193277"/>
                <a:ext cx="379025" cy="368537"/>
              </a:xfrm>
              <a:prstGeom prst="rect">
                <a:avLst/>
              </a:prstGeom>
            </p:spPr>
          </p:pic>
          <p:sp>
            <p:nvSpPr>
              <p:cNvPr id="41" name="object 41"/>
              <p:cNvSpPr/>
              <p:nvPr/>
            </p:nvSpPr>
            <p:spPr>
              <a:xfrm>
                <a:off x="773861" y="6489191"/>
                <a:ext cx="4869815" cy="0"/>
              </a:xfrm>
              <a:custGeom>
                <a:avLst/>
                <a:gdLst/>
                <a:ahLst/>
                <a:cxnLst/>
                <a:rect l="l" t="t" r="r" b="b"/>
                <a:pathLst>
                  <a:path w="4869815">
                    <a:moveTo>
                      <a:pt x="0" y="0"/>
                    </a:moveTo>
                    <a:lnTo>
                      <a:pt x="4869383" y="0"/>
                    </a:lnTo>
                  </a:path>
                </a:pathLst>
              </a:custGeom>
              <a:ln w="28575">
                <a:solidFill>
                  <a:srgbClr val="054C2C"/>
                </a:solidFill>
              </a:ln>
            </p:spPr>
            <p:txBody>
              <a:bodyPr wrap="square" lIns="0" tIns="0" rIns="0" bIns="0" rtlCol="0"/>
              <a:lstStyle/>
              <a:p>
                <a:endParaRPr sz="3600" dirty="0">
                  <a:latin typeface="Garamond" panose="02020404030301010803" pitchFamily="18" charset="0"/>
                </a:endParaRPr>
              </a:p>
            </p:txBody>
          </p:sp>
          <p:pic>
            <p:nvPicPr>
              <p:cNvPr id="42" name="object 42"/>
              <p:cNvPicPr/>
              <p:nvPr/>
            </p:nvPicPr>
            <p:blipFill>
              <a:blip r:embed="rId9" cstate="print"/>
              <a:stretch>
                <a:fillRect/>
              </a:stretch>
            </p:blipFill>
            <p:spPr>
              <a:xfrm>
                <a:off x="736092" y="6230060"/>
                <a:ext cx="313182" cy="284276"/>
              </a:xfrm>
              <a:prstGeom prst="rect">
                <a:avLst/>
              </a:prstGeom>
            </p:spPr>
          </p:pic>
        </p:grpSp>
        <p:sp>
          <p:nvSpPr>
            <p:cNvPr id="43" name="object 43"/>
            <p:cNvSpPr txBox="1"/>
            <p:nvPr/>
          </p:nvSpPr>
          <p:spPr>
            <a:xfrm>
              <a:off x="2159453" y="8316721"/>
              <a:ext cx="7338330" cy="382156"/>
            </a:xfrm>
            <a:prstGeom prst="rect">
              <a:avLst/>
            </a:prstGeom>
          </p:spPr>
          <p:txBody>
            <a:bodyPr vert="horz" wrap="square" lIns="0" tIns="12700" rIns="0" bIns="0" rtlCol="0">
              <a:spAutoFit/>
            </a:bodyPr>
            <a:lstStyle/>
            <a:p>
              <a:pPr marL="12700">
                <a:spcBef>
                  <a:spcPts val="100"/>
                </a:spcBef>
              </a:pPr>
              <a:r>
                <a:rPr sz="2400" b="1" spc="-5" dirty="0">
                  <a:latin typeface="Garamond" panose="02020404030301010803" pitchFamily="18" charset="0"/>
                  <a:cs typeface="Times New Roman"/>
                </a:rPr>
                <a:t>Section</a:t>
              </a:r>
              <a:r>
                <a:rPr sz="2400" b="1" spc="-20" dirty="0">
                  <a:latin typeface="Garamond" panose="02020404030301010803" pitchFamily="18" charset="0"/>
                  <a:cs typeface="Times New Roman"/>
                </a:rPr>
                <a:t> </a:t>
              </a:r>
              <a:r>
                <a:rPr lang="en-US" sz="2400" b="1" spc="-65" dirty="0">
                  <a:latin typeface="Garamond" panose="02020404030301010803" pitchFamily="18" charset="0"/>
                  <a:cs typeface="Times New Roman"/>
                </a:rPr>
                <a:t>8:</a:t>
              </a:r>
              <a:r>
                <a:rPr sz="2400" b="1" spc="-10" dirty="0">
                  <a:latin typeface="Garamond" panose="02020404030301010803" pitchFamily="18" charset="0"/>
                  <a:cs typeface="Times New Roman"/>
                </a:rPr>
                <a:t> </a:t>
              </a:r>
              <a:r>
                <a:rPr sz="2400" b="1" spc="-25" dirty="0">
                  <a:latin typeface="Garamond" panose="02020404030301010803" pitchFamily="18" charset="0"/>
                  <a:cs typeface="Times New Roman"/>
                </a:rPr>
                <a:t>Cross-Border</a:t>
              </a:r>
              <a:r>
                <a:rPr sz="2400" b="1" spc="-5" dirty="0">
                  <a:latin typeface="Garamond" panose="02020404030301010803" pitchFamily="18" charset="0"/>
                  <a:cs typeface="Times New Roman"/>
                </a:rPr>
                <a:t> Data</a:t>
              </a:r>
              <a:r>
                <a:rPr sz="2400" b="1" spc="-10" dirty="0">
                  <a:latin typeface="Garamond" panose="02020404030301010803" pitchFamily="18" charset="0"/>
                  <a:cs typeface="Times New Roman"/>
                </a:rPr>
                <a:t> </a:t>
              </a:r>
              <a:r>
                <a:rPr sz="2400" b="1" spc="-25" dirty="0">
                  <a:latin typeface="Garamond" panose="02020404030301010803" pitchFamily="18" charset="0"/>
                  <a:cs typeface="Times New Roman"/>
                </a:rPr>
                <a:t>Transfers</a:t>
              </a:r>
              <a:endParaRPr sz="2400" dirty="0">
                <a:latin typeface="Garamond" panose="02020404030301010803" pitchFamily="18" charset="0"/>
                <a:cs typeface="Times New Roman"/>
              </a:endParaRPr>
            </a:p>
          </p:txBody>
        </p:sp>
        <p:grpSp>
          <p:nvGrpSpPr>
            <p:cNvPr id="44" name="object 44"/>
            <p:cNvGrpSpPr/>
            <p:nvPr/>
          </p:nvGrpSpPr>
          <p:grpSpPr>
            <a:xfrm>
              <a:off x="1281112" y="8220391"/>
              <a:ext cx="8331265" cy="526260"/>
              <a:chOff x="684276" y="7267930"/>
              <a:chExt cx="5028565" cy="395605"/>
            </a:xfrm>
          </p:grpSpPr>
          <p:pic>
            <p:nvPicPr>
              <p:cNvPr id="45" name="object 45"/>
              <p:cNvPicPr/>
              <p:nvPr/>
            </p:nvPicPr>
            <p:blipFill>
              <a:blip r:embed="rId10" cstate="print"/>
              <a:stretch>
                <a:fillRect/>
              </a:stretch>
            </p:blipFill>
            <p:spPr>
              <a:xfrm>
                <a:off x="684276" y="7267930"/>
                <a:ext cx="401586" cy="395503"/>
              </a:xfrm>
              <a:prstGeom prst="rect">
                <a:avLst/>
              </a:prstGeom>
            </p:spPr>
          </p:pic>
          <p:sp>
            <p:nvSpPr>
              <p:cNvPr id="46" name="object 46"/>
              <p:cNvSpPr/>
              <p:nvPr/>
            </p:nvSpPr>
            <p:spPr>
              <a:xfrm>
                <a:off x="778941" y="7577835"/>
                <a:ext cx="4933950" cy="0"/>
              </a:xfrm>
              <a:custGeom>
                <a:avLst/>
                <a:gdLst/>
                <a:ahLst/>
                <a:cxnLst/>
                <a:rect l="l" t="t" r="r" b="b"/>
                <a:pathLst>
                  <a:path w="4933950">
                    <a:moveTo>
                      <a:pt x="0" y="0"/>
                    </a:moveTo>
                    <a:lnTo>
                      <a:pt x="4933518" y="0"/>
                    </a:lnTo>
                  </a:path>
                </a:pathLst>
              </a:custGeom>
              <a:ln w="28575">
                <a:solidFill>
                  <a:srgbClr val="054C2C"/>
                </a:solidFill>
              </a:ln>
            </p:spPr>
            <p:txBody>
              <a:bodyPr wrap="square" lIns="0" tIns="0" rIns="0" bIns="0" rtlCol="0"/>
              <a:lstStyle/>
              <a:p>
                <a:endParaRPr sz="3600" dirty="0">
                  <a:latin typeface="Garamond" panose="02020404030301010803" pitchFamily="18" charset="0"/>
                </a:endParaRPr>
              </a:p>
            </p:txBody>
          </p:sp>
          <p:pic>
            <p:nvPicPr>
              <p:cNvPr id="47" name="object 47"/>
              <p:cNvPicPr/>
              <p:nvPr/>
            </p:nvPicPr>
            <p:blipFill>
              <a:blip r:embed="rId11" cstate="print"/>
              <a:stretch>
                <a:fillRect/>
              </a:stretch>
            </p:blipFill>
            <p:spPr>
              <a:xfrm>
                <a:off x="742188" y="7318196"/>
                <a:ext cx="311670" cy="284276"/>
              </a:xfrm>
              <a:prstGeom prst="rect">
                <a:avLst/>
              </a:prstGeom>
            </p:spPr>
          </p:pic>
        </p:grpSp>
        <p:grpSp>
          <p:nvGrpSpPr>
            <p:cNvPr id="12" name="object 12"/>
            <p:cNvGrpSpPr/>
            <p:nvPr/>
          </p:nvGrpSpPr>
          <p:grpSpPr>
            <a:xfrm>
              <a:off x="1324034" y="5439940"/>
              <a:ext cx="1497082" cy="962981"/>
              <a:chOff x="710183" y="5076185"/>
              <a:chExt cx="903605" cy="723900"/>
            </a:xfrm>
          </p:grpSpPr>
          <p:pic>
            <p:nvPicPr>
              <p:cNvPr id="13" name="object 13"/>
              <p:cNvPicPr/>
              <p:nvPr/>
            </p:nvPicPr>
            <p:blipFill>
              <a:blip r:embed="rId5" cstate="print"/>
              <a:stretch>
                <a:fillRect/>
              </a:stretch>
            </p:blipFill>
            <p:spPr>
              <a:xfrm>
                <a:off x="723796" y="5076185"/>
                <a:ext cx="875757" cy="368537"/>
              </a:xfrm>
              <a:prstGeom prst="rect">
                <a:avLst/>
              </a:prstGeom>
            </p:spPr>
          </p:pic>
          <p:pic>
            <p:nvPicPr>
              <p:cNvPr id="14" name="object 14"/>
              <p:cNvPicPr/>
              <p:nvPr/>
            </p:nvPicPr>
            <p:blipFill>
              <a:blip r:embed="rId4" cstate="print"/>
              <a:stretch>
                <a:fillRect/>
              </a:stretch>
            </p:blipFill>
            <p:spPr>
              <a:xfrm>
                <a:off x="710183" y="5402567"/>
                <a:ext cx="902982" cy="397014"/>
              </a:xfrm>
              <a:prstGeom prst="rect">
                <a:avLst/>
              </a:prstGeom>
            </p:spPr>
          </p:pic>
        </p:grpSp>
        <p:sp>
          <p:nvSpPr>
            <p:cNvPr id="15" name="object 15"/>
            <p:cNvSpPr txBox="1"/>
            <p:nvPr/>
          </p:nvSpPr>
          <p:spPr>
            <a:xfrm>
              <a:off x="1611542" y="5947622"/>
              <a:ext cx="1208540" cy="382156"/>
            </a:xfrm>
            <a:prstGeom prst="rect">
              <a:avLst/>
            </a:prstGeom>
          </p:spPr>
          <p:txBody>
            <a:bodyPr vert="horz" wrap="square" lIns="0" tIns="12700" rIns="0" bIns="0" rtlCol="0">
              <a:spAutoFit/>
            </a:bodyPr>
            <a:lstStyle/>
            <a:p>
              <a:pPr marL="12700">
                <a:spcBef>
                  <a:spcPts val="100"/>
                </a:spcBef>
              </a:pPr>
              <a:r>
                <a:rPr sz="2400" b="1" spc="15" dirty="0">
                  <a:latin typeface="Garamond" panose="02020404030301010803" pitchFamily="18" charset="0"/>
                  <a:cs typeface="Times New Roman"/>
                </a:rPr>
                <a:t>Topic</a:t>
              </a:r>
              <a:r>
                <a:rPr sz="2400" b="1" spc="-70" dirty="0">
                  <a:latin typeface="Garamond" panose="02020404030301010803" pitchFamily="18" charset="0"/>
                  <a:cs typeface="Times New Roman"/>
                </a:rPr>
                <a:t> </a:t>
              </a:r>
              <a:r>
                <a:rPr sz="2400" b="1" spc="-65" dirty="0">
                  <a:latin typeface="Garamond" panose="02020404030301010803" pitchFamily="18" charset="0"/>
                  <a:cs typeface="Times New Roman"/>
                </a:rPr>
                <a:t>2:</a:t>
              </a:r>
              <a:endParaRPr sz="2400" dirty="0">
                <a:latin typeface="Garamond" panose="02020404030301010803" pitchFamily="18" charset="0"/>
                <a:cs typeface="Times New Roman"/>
              </a:endParaRPr>
            </a:p>
          </p:txBody>
        </p:sp>
        <p:sp>
          <p:nvSpPr>
            <p:cNvPr id="30" name="object 30"/>
            <p:cNvSpPr txBox="1"/>
            <p:nvPr/>
          </p:nvSpPr>
          <p:spPr>
            <a:xfrm>
              <a:off x="2995127" y="5984114"/>
              <a:ext cx="10232582" cy="382156"/>
            </a:xfrm>
            <a:prstGeom prst="rect">
              <a:avLst/>
            </a:prstGeom>
            <a:ln>
              <a:noFill/>
            </a:ln>
          </p:spPr>
          <p:txBody>
            <a:bodyPr vert="horz" wrap="square" lIns="0" tIns="12700" rIns="0" bIns="0" rtlCol="0">
              <a:spAutoFit/>
            </a:bodyPr>
            <a:lstStyle/>
            <a:p>
              <a:pPr marL="12700">
                <a:spcBef>
                  <a:spcPts val="100"/>
                </a:spcBef>
              </a:pPr>
              <a:r>
                <a:rPr sz="2400" spc="-45" dirty="0">
                  <a:latin typeface="Garamond" panose="02020404030301010803" pitchFamily="18" charset="0"/>
                  <a:cs typeface="Times New Roman"/>
                </a:rPr>
                <a:t>Managing</a:t>
              </a:r>
              <a:r>
                <a:rPr sz="2400" spc="10" dirty="0">
                  <a:latin typeface="Garamond" panose="02020404030301010803" pitchFamily="18" charset="0"/>
                  <a:cs typeface="Times New Roman"/>
                </a:rPr>
                <a:t> </a:t>
              </a:r>
              <a:r>
                <a:rPr sz="2400" spc="-25" dirty="0">
                  <a:latin typeface="Garamond" panose="02020404030301010803" pitchFamily="18" charset="0"/>
                  <a:cs typeface="Times New Roman"/>
                </a:rPr>
                <a:t>Third-Party</a:t>
              </a:r>
              <a:r>
                <a:rPr sz="2400" spc="10" dirty="0">
                  <a:latin typeface="Garamond" panose="02020404030301010803" pitchFamily="18" charset="0"/>
                  <a:cs typeface="Times New Roman"/>
                </a:rPr>
                <a:t> </a:t>
              </a:r>
              <a:r>
                <a:rPr sz="2400" spc="-50" dirty="0">
                  <a:latin typeface="Garamond" panose="02020404030301010803" pitchFamily="18" charset="0"/>
                  <a:cs typeface="Times New Roman"/>
                </a:rPr>
                <a:t>Risks:</a:t>
              </a:r>
              <a:r>
                <a:rPr sz="2400" spc="10" dirty="0">
                  <a:latin typeface="Garamond" panose="02020404030301010803" pitchFamily="18" charset="0"/>
                  <a:cs typeface="Times New Roman"/>
                </a:rPr>
                <a:t> </a:t>
              </a:r>
              <a:r>
                <a:rPr sz="2400" spc="-20" dirty="0">
                  <a:latin typeface="Garamond" panose="02020404030301010803" pitchFamily="18" charset="0"/>
                  <a:cs typeface="Times New Roman"/>
                </a:rPr>
                <a:t>Vendors,</a:t>
              </a:r>
              <a:r>
                <a:rPr sz="2400" spc="10" dirty="0">
                  <a:latin typeface="Garamond" panose="02020404030301010803" pitchFamily="18" charset="0"/>
                  <a:cs typeface="Times New Roman"/>
                </a:rPr>
                <a:t> </a:t>
              </a:r>
              <a:r>
                <a:rPr sz="2400" spc="-15" dirty="0">
                  <a:latin typeface="Garamond" panose="02020404030301010803" pitchFamily="18" charset="0"/>
                  <a:cs typeface="Times New Roman"/>
                </a:rPr>
                <a:t>Partners</a:t>
              </a:r>
              <a:r>
                <a:rPr sz="2400" spc="15" dirty="0">
                  <a:latin typeface="Garamond" panose="02020404030301010803" pitchFamily="18" charset="0"/>
                  <a:cs typeface="Times New Roman"/>
                </a:rPr>
                <a:t> </a:t>
              </a:r>
              <a:r>
                <a:rPr sz="2400" spc="-15" dirty="0">
                  <a:latin typeface="Garamond" panose="02020404030301010803" pitchFamily="18" charset="0"/>
                  <a:cs typeface="Times New Roman"/>
                </a:rPr>
                <a:t>and</a:t>
              </a:r>
              <a:r>
                <a:rPr sz="2400" spc="-5" dirty="0">
                  <a:latin typeface="Garamond" panose="02020404030301010803" pitchFamily="18" charset="0"/>
                  <a:cs typeface="Times New Roman"/>
                </a:rPr>
                <a:t> </a:t>
              </a:r>
              <a:r>
                <a:rPr sz="2400" spc="-25" dirty="0">
                  <a:latin typeface="Garamond" panose="02020404030301010803" pitchFamily="18" charset="0"/>
                  <a:cs typeface="Times New Roman"/>
                </a:rPr>
                <a:t>Collaborations.</a:t>
              </a:r>
              <a:endParaRPr sz="2400" dirty="0">
                <a:latin typeface="Garamond" panose="02020404030301010803" pitchFamily="18" charset="0"/>
                <a:cs typeface="Times New Roman"/>
              </a:endParaRPr>
            </a:p>
          </p:txBody>
        </p:sp>
        <p:sp>
          <p:nvSpPr>
            <p:cNvPr id="31" name="object 31"/>
            <p:cNvSpPr txBox="1"/>
            <p:nvPr/>
          </p:nvSpPr>
          <p:spPr>
            <a:xfrm>
              <a:off x="1610027" y="4816475"/>
              <a:ext cx="12291869" cy="936154"/>
            </a:xfrm>
            <a:prstGeom prst="rect">
              <a:avLst/>
            </a:prstGeom>
          </p:spPr>
          <p:txBody>
            <a:bodyPr vert="horz" wrap="square" lIns="0" tIns="12700" rIns="0" bIns="0" rtlCol="0">
              <a:spAutoFit/>
            </a:bodyPr>
            <a:lstStyle/>
            <a:p>
              <a:pPr marL="330835">
                <a:lnSpc>
                  <a:spcPct val="150000"/>
                </a:lnSpc>
                <a:spcBef>
                  <a:spcPts val="100"/>
                </a:spcBef>
              </a:pPr>
              <a:r>
                <a:rPr lang="en-GB" sz="2400" b="1" spc="-5" dirty="0">
                  <a:latin typeface="Garamond" panose="02020404030301010803" pitchFamily="18" charset="0"/>
                  <a:cs typeface="Times New Roman"/>
                </a:rPr>
                <a:t>   </a:t>
              </a:r>
              <a:r>
                <a:rPr sz="2400" b="1" spc="-5" dirty="0">
                  <a:latin typeface="Garamond" panose="02020404030301010803" pitchFamily="18" charset="0"/>
                  <a:cs typeface="Times New Roman"/>
                </a:rPr>
                <a:t>Section</a:t>
              </a:r>
              <a:r>
                <a:rPr sz="2400" b="1" spc="-10" dirty="0">
                  <a:latin typeface="Garamond" panose="02020404030301010803" pitchFamily="18" charset="0"/>
                  <a:cs typeface="Times New Roman"/>
                </a:rPr>
                <a:t> </a:t>
              </a:r>
              <a:r>
                <a:rPr lang="en-US" sz="2400" b="1" spc="-65" dirty="0">
                  <a:latin typeface="Garamond" panose="02020404030301010803" pitchFamily="18" charset="0"/>
                  <a:cs typeface="Times New Roman"/>
                </a:rPr>
                <a:t>6</a:t>
              </a:r>
              <a:r>
                <a:rPr sz="2400" b="1" spc="-65" dirty="0">
                  <a:latin typeface="Garamond" panose="02020404030301010803" pitchFamily="18" charset="0"/>
                  <a:cs typeface="Times New Roman"/>
                </a:rPr>
                <a:t>:</a:t>
              </a:r>
              <a:r>
                <a:rPr sz="2400" b="1" spc="5" dirty="0">
                  <a:latin typeface="Garamond" panose="02020404030301010803" pitchFamily="18" charset="0"/>
                  <a:cs typeface="Times New Roman"/>
                </a:rPr>
                <a:t> </a:t>
              </a:r>
              <a:r>
                <a:rPr sz="2400" b="1" dirty="0">
                  <a:latin typeface="Garamond" panose="02020404030301010803" pitchFamily="18" charset="0"/>
                  <a:cs typeface="Times New Roman"/>
                </a:rPr>
                <a:t>Technicalities</a:t>
              </a:r>
              <a:r>
                <a:rPr sz="2400" b="1" spc="5" dirty="0">
                  <a:latin typeface="Garamond" panose="02020404030301010803" pitchFamily="18" charset="0"/>
                  <a:cs typeface="Times New Roman"/>
                </a:rPr>
                <a:t> </a:t>
              </a:r>
              <a:r>
                <a:rPr sz="2400" b="1" spc="-10" dirty="0">
                  <a:latin typeface="Garamond" panose="02020404030301010803" pitchFamily="18" charset="0"/>
                  <a:cs typeface="Times New Roman"/>
                </a:rPr>
                <a:t>of</a:t>
              </a:r>
              <a:r>
                <a:rPr sz="2400" b="1" spc="5" dirty="0">
                  <a:latin typeface="Garamond" panose="02020404030301010803" pitchFamily="18" charset="0"/>
                  <a:cs typeface="Times New Roman"/>
                </a:rPr>
                <a:t> </a:t>
              </a:r>
              <a:r>
                <a:rPr sz="2400" b="1" spc="-5" dirty="0">
                  <a:latin typeface="Garamond" panose="02020404030301010803" pitchFamily="18" charset="0"/>
                  <a:cs typeface="Times New Roman"/>
                </a:rPr>
                <a:t>Data</a:t>
              </a:r>
              <a:r>
                <a:rPr sz="2400" b="1" spc="5" dirty="0">
                  <a:latin typeface="Garamond" panose="02020404030301010803" pitchFamily="18" charset="0"/>
                  <a:cs typeface="Times New Roman"/>
                </a:rPr>
                <a:t> </a:t>
              </a:r>
              <a:r>
                <a:rPr sz="2400" b="1" spc="-10" dirty="0">
                  <a:latin typeface="Garamond" panose="02020404030301010803" pitchFamily="18" charset="0"/>
                  <a:cs typeface="Times New Roman"/>
                </a:rPr>
                <a:t>Protection</a:t>
              </a:r>
              <a:endParaRPr sz="2400" dirty="0">
                <a:latin typeface="Garamond" panose="02020404030301010803" pitchFamily="18" charset="0"/>
                <a:cs typeface="Times New Roman"/>
              </a:endParaRPr>
            </a:p>
            <a:p>
              <a:pPr marL="12700">
                <a:tabLst>
                  <a:tab pos="840105" algn="l"/>
                </a:tabLst>
              </a:pPr>
              <a:r>
                <a:rPr sz="2400" b="1" spc="15" dirty="0">
                  <a:latin typeface="Garamond" panose="02020404030301010803" pitchFamily="18" charset="0"/>
                  <a:cs typeface="Times New Roman"/>
                </a:rPr>
                <a:t>Topic</a:t>
              </a:r>
              <a:r>
                <a:rPr sz="2400" b="1" dirty="0">
                  <a:latin typeface="Garamond" panose="02020404030301010803" pitchFamily="18" charset="0"/>
                  <a:cs typeface="Times New Roman"/>
                </a:rPr>
                <a:t> </a:t>
              </a:r>
              <a:r>
                <a:rPr sz="2400" b="1" spc="-110" dirty="0">
                  <a:latin typeface="Garamond" panose="02020404030301010803" pitchFamily="18" charset="0"/>
                  <a:cs typeface="Times New Roman"/>
                </a:rPr>
                <a:t>1:</a:t>
              </a:r>
              <a:r>
                <a:rPr lang="en-US" sz="2400" b="1" spc="-110" dirty="0">
                  <a:latin typeface="Garamond" panose="02020404030301010803" pitchFamily="18" charset="0"/>
                  <a:cs typeface="Times New Roman"/>
                </a:rPr>
                <a:t>  </a:t>
              </a:r>
              <a:r>
                <a:rPr sz="3600" spc="-67" baseline="4629" dirty="0">
                  <a:latin typeface="Garamond" panose="02020404030301010803" pitchFamily="18" charset="0"/>
                  <a:cs typeface="Times New Roman"/>
                </a:rPr>
                <a:t>Privacy</a:t>
              </a:r>
              <a:r>
                <a:rPr sz="3600" spc="7" baseline="4629" dirty="0">
                  <a:latin typeface="Garamond" panose="02020404030301010803" pitchFamily="18" charset="0"/>
                  <a:cs typeface="Times New Roman"/>
                </a:rPr>
                <a:t> </a:t>
              </a:r>
              <a:r>
                <a:rPr sz="3600" spc="-60" baseline="4629" dirty="0">
                  <a:latin typeface="Garamond" panose="02020404030301010803" pitchFamily="18" charset="0"/>
                  <a:cs typeface="Times New Roman"/>
                </a:rPr>
                <a:t>Policy,</a:t>
              </a:r>
              <a:r>
                <a:rPr sz="3600" spc="-7" baseline="4629" dirty="0">
                  <a:latin typeface="Garamond" panose="02020404030301010803" pitchFamily="18" charset="0"/>
                  <a:cs typeface="Times New Roman"/>
                </a:rPr>
                <a:t> </a:t>
              </a:r>
              <a:r>
                <a:rPr sz="3600" spc="-44" baseline="4629" dirty="0">
                  <a:latin typeface="Garamond" panose="02020404030301010803" pitchFamily="18" charset="0"/>
                  <a:cs typeface="Times New Roman"/>
                </a:rPr>
                <a:t>Cookie</a:t>
              </a:r>
              <a:r>
                <a:rPr sz="3600" spc="7" baseline="4629" dirty="0">
                  <a:latin typeface="Garamond" panose="02020404030301010803" pitchFamily="18" charset="0"/>
                  <a:cs typeface="Times New Roman"/>
                </a:rPr>
                <a:t> </a:t>
              </a:r>
              <a:r>
                <a:rPr sz="3600" spc="-67" baseline="4629" dirty="0">
                  <a:latin typeface="Garamond" panose="02020404030301010803" pitchFamily="18" charset="0"/>
                  <a:cs typeface="Times New Roman"/>
                </a:rPr>
                <a:t>Policy</a:t>
              </a:r>
              <a:r>
                <a:rPr sz="3600" spc="7" baseline="4629" dirty="0">
                  <a:latin typeface="Garamond" panose="02020404030301010803" pitchFamily="18" charset="0"/>
                  <a:cs typeface="Times New Roman"/>
                </a:rPr>
                <a:t> </a:t>
              </a:r>
              <a:r>
                <a:rPr sz="3600" spc="-22" baseline="4629" dirty="0">
                  <a:latin typeface="Garamond" panose="02020404030301010803" pitchFamily="18" charset="0"/>
                  <a:cs typeface="Times New Roman"/>
                </a:rPr>
                <a:t>and</a:t>
              </a:r>
              <a:r>
                <a:rPr sz="3600" spc="-15" baseline="4629" dirty="0">
                  <a:latin typeface="Garamond" panose="02020404030301010803" pitchFamily="18" charset="0"/>
                  <a:cs typeface="Times New Roman"/>
                </a:rPr>
                <a:t> </a:t>
              </a:r>
              <a:r>
                <a:rPr sz="3600" spc="-44" baseline="4629" dirty="0">
                  <a:latin typeface="Garamond" panose="02020404030301010803" pitchFamily="18" charset="0"/>
                  <a:cs typeface="Times New Roman"/>
                </a:rPr>
                <a:t>Cookie</a:t>
              </a:r>
              <a:r>
                <a:rPr sz="3600" spc="7" baseline="4629" dirty="0">
                  <a:latin typeface="Garamond" panose="02020404030301010803" pitchFamily="18" charset="0"/>
                  <a:cs typeface="Times New Roman"/>
                </a:rPr>
                <a:t> </a:t>
              </a:r>
              <a:r>
                <a:rPr sz="3600" spc="-44" baseline="4629" dirty="0">
                  <a:latin typeface="Garamond" panose="02020404030301010803" pitchFamily="18" charset="0"/>
                  <a:cs typeface="Times New Roman"/>
                </a:rPr>
                <a:t>Management</a:t>
              </a:r>
              <a:endParaRPr sz="3600" baseline="4629" dirty="0">
                <a:latin typeface="Garamond" panose="02020404030301010803" pitchFamily="18" charset="0"/>
                <a:cs typeface="Times New Roman"/>
              </a:endParaRPr>
            </a:p>
          </p:txBody>
        </p:sp>
        <p:sp>
          <p:nvSpPr>
            <p:cNvPr id="36" name="object 36"/>
            <p:cNvSpPr/>
            <p:nvPr/>
          </p:nvSpPr>
          <p:spPr>
            <a:xfrm>
              <a:off x="1429536" y="5302763"/>
              <a:ext cx="7947262" cy="0"/>
            </a:xfrm>
            <a:custGeom>
              <a:avLst/>
              <a:gdLst/>
              <a:ahLst/>
              <a:cxnLst/>
              <a:rect l="l" t="t" r="r" b="b"/>
              <a:pathLst>
                <a:path w="4796790">
                  <a:moveTo>
                    <a:pt x="0" y="0"/>
                  </a:moveTo>
                  <a:lnTo>
                    <a:pt x="4796358" y="0"/>
                  </a:lnTo>
                </a:path>
              </a:pathLst>
            </a:custGeom>
            <a:ln w="28575">
              <a:solidFill>
                <a:srgbClr val="054C2C"/>
              </a:solidFill>
            </a:ln>
          </p:spPr>
          <p:txBody>
            <a:bodyPr wrap="square" lIns="0" tIns="0" rIns="0" bIns="0" rtlCol="0"/>
            <a:lstStyle/>
            <a:p>
              <a:endParaRPr sz="3600" dirty="0">
                <a:latin typeface="Garamond" panose="02020404030301010803" pitchFamily="18" charset="0"/>
              </a:endParaRPr>
            </a:p>
          </p:txBody>
        </p:sp>
        <p:pic>
          <p:nvPicPr>
            <p:cNvPr id="52" name="object 52"/>
            <p:cNvPicPr/>
            <p:nvPr/>
          </p:nvPicPr>
          <p:blipFill>
            <a:blip r:embed="rId12" cstate="print"/>
            <a:stretch>
              <a:fillRect/>
            </a:stretch>
          </p:blipFill>
          <p:spPr>
            <a:xfrm>
              <a:off x="15717523" y="3259867"/>
              <a:ext cx="1909840" cy="489808"/>
            </a:xfrm>
            <a:prstGeom prst="rect">
              <a:avLst/>
            </a:prstGeom>
          </p:spPr>
        </p:pic>
        <p:pic>
          <p:nvPicPr>
            <p:cNvPr id="54" name="object 54"/>
            <p:cNvPicPr/>
            <p:nvPr/>
          </p:nvPicPr>
          <p:blipFill>
            <a:blip r:embed="rId12" cstate="print"/>
            <a:stretch>
              <a:fillRect/>
            </a:stretch>
          </p:blipFill>
          <p:spPr>
            <a:xfrm>
              <a:off x="15697581" y="4021867"/>
              <a:ext cx="1909840" cy="489808"/>
            </a:xfrm>
            <a:prstGeom prst="rect">
              <a:avLst/>
            </a:prstGeom>
          </p:spPr>
        </p:pic>
        <p:pic>
          <p:nvPicPr>
            <p:cNvPr id="56" name="object 56"/>
            <p:cNvPicPr/>
            <p:nvPr/>
          </p:nvPicPr>
          <p:blipFill>
            <a:blip r:embed="rId12" cstate="print"/>
            <a:stretch>
              <a:fillRect/>
            </a:stretch>
          </p:blipFill>
          <p:spPr>
            <a:xfrm>
              <a:off x="15717523" y="5102865"/>
              <a:ext cx="1909840" cy="489808"/>
            </a:xfrm>
            <a:prstGeom prst="rect">
              <a:avLst/>
            </a:prstGeom>
          </p:spPr>
        </p:pic>
        <p:pic>
          <p:nvPicPr>
            <p:cNvPr id="58" name="object 58"/>
            <p:cNvPicPr/>
            <p:nvPr/>
          </p:nvPicPr>
          <p:blipFill>
            <a:blip r:embed="rId13" cstate="print"/>
            <a:stretch>
              <a:fillRect/>
            </a:stretch>
          </p:blipFill>
          <p:spPr>
            <a:xfrm>
              <a:off x="15714349" y="5926422"/>
              <a:ext cx="1909514" cy="490253"/>
            </a:xfrm>
            <a:prstGeom prst="rect">
              <a:avLst/>
            </a:prstGeom>
          </p:spPr>
        </p:pic>
        <p:pic>
          <p:nvPicPr>
            <p:cNvPr id="60" name="object 60"/>
            <p:cNvPicPr/>
            <p:nvPr/>
          </p:nvPicPr>
          <p:blipFill>
            <a:blip r:embed="rId12" cstate="print"/>
            <a:stretch>
              <a:fillRect/>
            </a:stretch>
          </p:blipFill>
          <p:spPr>
            <a:xfrm>
              <a:off x="15682912" y="7254875"/>
              <a:ext cx="1909840" cy="489808"/>
            </a:xfrm>
            <a:prstGeom prst="rect">
              <a:avLst/>
            </a:prstGeom>
          </p:spPr>
        </p:pic>
        <p:pic>
          <p:nvPicPr>
            <p:cNvPr id="62" name="object 62"/>
            <p:cNvPicPr/>
            <p:nvPr/>
          </p:nvPicPr>
          <p:blipFill>
            <a:blip r:embed="rId14" cstate="print"/>
            <a:stretch>
              <a:fillRect/>
            </a:stretch>
          </p:blipFill>
          <p:spPr>
            <a:xfrm>
              <a:off x="15710875" y="8397875"/>
              <a:ext cx="1909840" cy="490253"/>
            </a:xfrm>
            <a:prstGeom prst="rect">
              <a:avLst/>
            </a:prstGeom>
          </p:spPr>
        </p:pic>
        <p:pic>
          <p:nvPicPr>
            <p:cNvPr id="64" name="object 64"/>
            <p:cNvPicPr/>
            <p:nvPr/>
          </p:nvPicPr>
          <p:blipFill>
            <a:blip r:embed="rId13" cstate="print"/>
            <a:stretch>
              <a:fillRect/>
            </a:stretch>
          </p:blipFill>
          <p:spPr>
            <a:xfrm>
              <a:off x="15714349" y="9002018"/>
              <a:ext cx="1909514" cy="490253"/>
            </a:xfrm>
            <a:prstGeom prst="rect">
              <a:avLst/>
            </a:prstGeom>
          </p:spPr>
        </p:pic>
      </p:grpSp>
      <p:grpSp>
        <p:nvGrpSpPr>
          <p:cNvPr id="48" name="Group 47">
            <a:extLst>
              <a:ext uri="{FF2B5EF4-FFF2-40B4-BE49-F238E27FC236}">
                <a16:creationId xmlns:a16="http://schemas.microsoft.com/office/drawing/2014/main" id="{B159B490-A838-9D41-45C4-8D5B70B90A9A}"/>
              </a:ext>
            </a:extLst>
          </p:cNvPr>
          <p:cNvGrpSpPr/>
          <p:nvPr/>
        </p:nvGrpSpPr>
        <p:grpSpPr>
          <a:xfrm>
            <a:off x="1359732" y="3811852"/>
            <a:ext cx="643197" cy="623744"/>
            <a:chOff x="2869489" y="2748228"/>
            <a:chExt cx="798284" cy="807890"/>
          </a:xfrm>
        </p:grpSpPr>
        <p:sp>
          <p:nvSpPr>
            <p:cNvPr id="49" name="Rectangle: Rounded Corners 48">
              <a:extLst>
                <a:ext uri="{FF2B5EF4-FFF2-40B4-BE49-F238E27FC236}">
                  <a16:creationId xmlns:a16="http://schemas.microsoft.com/office/drawing/2014/main" id="{C885EEF7-94D5-14C3-14DD-EC3C86147499}"/>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660078B-B301-B59C-6A6A-A0C8454990E6}"/>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B32058AB-7586-0146-F494-8A9D016655B4}"/>
              </a:ext>
            </a:extLst>
          </p:cNvPr>
          <p:cNvGrpSpPr/>
          <p:nvPr/>
        </p:nvGrpSpPr>
        <p:grpSpPr>
          <a:xfrm>
            <a:off x="1328062" y="1723111"/>
            <a:ext cx="643197" cy="623744"/>
            <a:chOff x="2869489" y="2748228"/>
            <a:chExt cx="798284" cy="807890"/>
          </a:xfrm>
        </p:grpSpPr>
        <p:sp>
          <p:nvSpPr>
            <p:cNvPr id="68" name="Rectangle: Rounded Corners 67">
              <a:extLst>
                <a:ext uri="{FF2B5EF4-FFF2-40B4-BE49-F238E27FC236}">
                  <a16:creationId xmlns:a16="http://schemas.microsoft.com/office/drawing/2014/main" id="{BD8831A1-610E-9839-B7E0-E9978F24DE0B}"/>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043444D2-D5F2-A3E1-D8CB-ED144F9898F6}"/>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411EBFB3-27B7-D3CA-E954-2B8BDF645D33}"/>
              </a:ext>
            </a:extLst>
          </p:cNvPr>
          <p:cNvGrpSpPr/>
          <p:nvPr/>
        </p:nvGrpSpPr>
        <p:grpSpPr>
          <a:xfrm>
            <a:off x="1359732" y="5640780"/>
            <a:ext cx="643197" cy="623744"/>
            <a:chOff x="2869489" y="2748228"/>
            <a:chExt cx="798284" cy="807890"/>
          </a:xfrm>
        </p:grpSpPr>
        <p:sp>
          <p:nvSpPr>
            <p:cNvPr id="71" name="Rectangle: Rounded Corners 70">
              <a:extLst>
                <a:ext uri="{FF2B5EF4-FFF2-40B4-BE49-F238E27FC236}">
                  <a16:creationId xmlns:a16="http://schemas.microsoft.com/office/drawing/2014/main" id="{C7AA3BBE-09B6-FD0E-C6AF-A803AC165F12}"/>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E141D9C0-98BA-C0F5-D616-BE7B8F8B3041}"/>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14416D01-C749-95FC-AE45-7C80BF3D04D0}"/>
              </a:ext>
            </a:extLst>
          </p:cNvPr>
          <p:cNvGrpSpPr/>
          <p:nvPr/>
        </p:nvGrpSpPr>
        <p:grpSpPr>
          <a:xfrm>
            <a:off x="1394893" y="7092424"/>
            <a:ext cx="643197" cy="623744"/>
            <a:chOff x="2869489" y="2748228"/>
            <a:chExt cx="798284" cy="807890"/>
          </a:xfrm>
        </p:grpSpPr>
        <p:sp>
          <p:nvSpPr>
            <p:cNvPr id="74" name="Rectangle: Rounded Corners 73">
              <a:extLst>
                <a:ext uri="{FF2B5EF4-FFF2-40B4-BE49-F238E27FC236}">
                  <a16:creationId xmlns:a16="http://schemas.microsoft.com/office/drawing/2014/main" id="{D3B8DD52-BEEA-2084-89E6-B3B602339CC5}"/>
                </a:ext>
              </a:extLst>
            </p:cNvPr>
            <p:cNvSpPr/>
            <p:nvPr/>
          </p:nvSpPr>
          <p:spPr>
            <a:xfrm>
              <a:off x="2869489" y="2748228"/>
              <a:ext cx="798284" cy="807890"/>
            </a:xfrm>
            <a:prstGeom prst="roundRect">
              <a:avLst>
                <a:gd name="adj" fmla="val 23741"/>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26F4D722-9FC4-E0AA-B403-7426370BBCDC}"/>
                </a:ext>
              </a:extLst>
            </p:cNvPr>
            <p:cNvSpPr/>
            <p:nvPr/>
          </p:nvSpPr>
          <p:spPr>
            <a:xfrm>
              <a:off x="3110534" y="2991645"/>
              <a:ext cx="347041" cy="350338"/>
            </a:xfrm>
            <a:prstGeom prst="ellipse">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a:extLst>
              <a:ext uri="{FF2B5EF4-FFF2-40B4-BE49-F238E27FC236}">
                <a16:creationId xmlns:a16="http://schemas.microsoft.com/office/drawing/2014/main" id="{582C1B8F-8232-3918-FE6E-3F0F19E2DC0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2708156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449"/>
        <p:cNvGrpSpPr/>
        <p:nvPr/>
      </p:nvGrpSpPr>
      <p:grpSpPr>
        <a:xfrm>
          <a:off x="0" y="0"/>
          <a:ext cx="0" cy="0"/>
          <a:chOff x="0" y="0"/>
          <a:chExt cx="0" cy="0"/>
        </a:xfrm>
      </p:grpSpPr>
      <p:grpSp>
        <p:nvGrpSpPr>
          <p:cNvPr id="450" name="Google Shape;450;p4"/>
          <p:cNvGrpSpPr/>
          <p:nvPr/>
        </p:nvGrpSpPr>
        <p:grpSpPr>
          <a:xfrm>
            <a:off x="981146" y="432738"/>
            <a:ext cx="16759166" cy="8803338"/>
            <a:chOff x="1709234" y="473075"/>
            <a:chExt cx="15497678" cy="9430387"/>
          </a:xfrm>
          <a:noFill/>
        </p:grpSpPr>
        <p:sp>
          <p:nvSpPr>
            <p:cNvPr id="451" name="Google Shape;451;p4"/>
            <p:cNvSpPr/>
            <p:nvPr/>
          </p:nvSpPr>
          <p:spPr>
            <a:xfrm>
              <a:off x="1709234" y="473075"/>
              <a:ext cx="15497678" cy="9430387"/>
            </a:xfrm>
            <a:prstGeom prst="rect">
              <a:avLst/>
            </a:prstGeom>
            <a:grpFill/>
            <a:ln w="57150" cap="flat" cmpd="sng">
              <a:solidFill>
                <a:srgbClr val="054C2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sp>
          <p:nvSpPr>
            <p:cNvPr id="452" name="Google Shape;452;p4"/>
            <p:cNvSpPr txBox="1"/>
            <p:nvPr/>
          </p:nvSpPr>
          <p:spPr>
            <a:xfrm>
              <a:off x="2050710" y="589613"/>
              <a:ext cx="15129722" cy="765160"/>
            </a:xfrm>
            <a:prstGeom prst="rect">
              <a:avLst/>
            </a:prstGeom>
            <a:grpFill/>
            <a:ln>
              <a:noFill/>
            </a:ln>
          </p:spPr>
          <p:txBody>
            <a:bodyPr spcFirstLastPara="1" wrap="square" lIns="0" tIns="97775" rIns="0" bIns="0" anchor="t" anchorCtr="0">
              <a:spAutoFit/>
            </a:bodyPr>
            <a:lstStyle/>
            <a:p>
              <a:pPr marL="250190" marR="0" lvl="0" indent="0" algn="l" rtl="0">
                <a:spcBef>
                  <a:spcPts val="0"/>
                </a:spcBef>
                <a:spcAft>
                  <a:spcPts val="0"/>
                </a:spcAft>
                <a:buNone/>
              </a:pPr>
              <a:r>
                <a:rPr lang="en-US" sz="4000" b="1" dirty="0">
                  <a:solidFill>
                    <a:srgbClr val="054C2C"/>
                  </a:solidFill>
                  <a:latin typeface="Garamond"/>
                  <a:ea typeface="Garamond"/>
                  <a:cs typeface="Garamond"/>
                  <a:sym typeface="Garamond"/>
                </a:rPr>
                <a:t>References</a:t>
              </a:r>
              <a:endParaRPr sz="4000" b="1" dirty="0">
                <a:solidFill>
                  <a:srgbClr val="054C2C"/>
                </a:solidFill>
                <a:latin typeface="Garamond"/>
                <a:ea typeface="Garamond"/>
                <a:cs typeface="Garamond"/>
                <a:sym typeface="Garamond"/>
              </a:endParaRPr>
            </a:p>
          </p:txBody>
        </p:sp>
        <p:cxnSp>
          <p:nvCxnSpPr>
            <p:cNvPr id="453" name="Google Shape;453;p4"/>
            <p:cNvCxnSpPr/>
            <p:nvPr/>
          </p:nvCxnSpPr>
          <p:spPr>
            <a:xfrm>
              <a:off x="1709234" y="1311275"/>
              <a:ext cx="15497678" cy="0"/>
            </a:xfrm>
            <a:prstGeom prst="straightConnector1">
              <a:avLst/>
            </a:prstGeom>
            <a:grpFill/>
            <a:ln w="57150" cap="flat" cmpd="sng">
              <a:solidFill>
                <a:srgbClr val="054C2C"/>
              </a:solidFill>
              <a:prstDash val="solid"/>
              <a:round/>
              <a:headEnd type="none" w="sm" len="sm"/>
              <a:tailEnd type="none" w="sm" len="sm"/>
            </a:ln>
          </p:spPr>
        </p:cxnSp>
      </p:grpSp>
      <p:sp>
        <p:nvSpPr>
          <p:cNvPr id="454" name="Google Shape;454;p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a:t>
            </a:fld>
            <a:endParaRPr/>
          </a:p>
        </p:txBody>
      </p:sp>
      <p:sp>
        <p:nvSpPr>
          <p:cNvPr id="456" name="Google Shape;456;p4"/>
          <p:cNvSpPr txBox="1"/>
          <p:nvPr/>
        </p:nvSpPr>
        <p:spPr>
          <a:xfrm>
            <a:off x="1585912" y="1719660"/>
            <a:ext cx="15316200" cy="5799000"/>
          </a:xfrm>
          <a:prstGeom prst="rect">
            <a:avLst/>
          </a:prstGeom>
          <a:noFill/>
          <a:ln>
            <a:noFill/>
          </a:ln>
        </p:spPr>
        <p:txBody>
          <a:bodyPr spcFirstLastPara="1" wrap="square" lIns="0" tIns="86975" rIns="0" bIns="0" anchor="t" anchorCtr="0">
            <a:spAutoFit/>
          </a:bodyPr>
          <a:lstStyle/>
          <a:p>
            <a:pPr marL="240665" marR="0" lvl="0" indent="-228600" algn="l" rtl="0">
              <a:lnSpc>
                <a:spcPct val="200000"/>
              </a:lnSpc>
              <a:spcBef>
                <a:spcPts val="0"/>
              </a:spcBef>
              <a:spcAft>
                <a:spcPts val="0"/>
              </a:spcAft>
              <a:buClr>
                <a:schemeClr val="dk1"/>
              </a:buClr>
              <a:buSzPts val="2400"/>
              <a:buFont typeface="Noto Sans Symbols"/>
              <a:buChar char="∙"/>
            </a:pPr>
            <a:r>
              <a:rPr lang="en-US" sz="2400" b="1" dirty="0">
                <a:solidFill>
                  <a:schemeClr val="dk1"/>
                </a:solidFill>
                <a:latin typeface="Garamond"/>
                <a:ea typeface="Garamond"/>
                <a:cs typeface="Garamond"/>
                <a:sym typeface="Garamond"/>
              </a:rPr>
              <a:t>The Nigeria Data Protection Act</a:t>
            </a:r>
            <a:endParaRPr sz="2400" dirty="0">
              <a:solidFill>
                <a:schemeClr val="dk1"/>
              </a:solidFill>
              <a:latin typeface="Garamond"/>
              <a:ea typeface="Garamond"/>
              <a:cs typeface="Garamond"/>
              <a:sym typeface="Garamond"/>
            </a:endParaRPr>
          </a:p>
          <a:p>
            <a:pPr marL="240665" marR="17145" lvl="0" indent="0" algn="l" rtl="0">
              <a:lnSpc>
                <a:spcPct val="200000"/>
              </a:lnSpc>
              <a:spcBef>
                <a:spcPts val="0"/>
              </a:spcBef>
              <a:spcAft>
                <a:spcPts val="0"/>
              </a:spcAft>
              <a:buNone/>
            </a:pPr>
            <a:r>
              <a:rPr lang="en-US" sz="2400" b="1" u="sng" dirty="0">
                <a:solidFill>
                  <a:schemeClr val="hlink"/>
                </a:solidFill>
                <a:latin typeface="Garamond"/>
                <a:ea typeface="Garamond"/>
                <a:cs typeface="Garamond"/>
                <a:sym typeface="Garamond"/>
                <a:hlinkClick r:id="rId3"/>
              </a:rPr>
              <a:t>https://ndpc.gov.ng/Files/Nigeria_Data_Protection_Act_2023.pdf</a:t>
            </a:r>
            <a:endParaRPr sz="2400" b="1" dirty="0">
              <a:solidFill>
                <a:schemeClr val="dk1"/>
              </a:solidFill>
              <a:latin typeface="Garamond"/>
              <a:ea typeface="Garamond"/>
              <a:cs typeface="Garamond"/>
              <a:sym typeface="Garamond"/>
            </a:endParaRPr>
          </a:p>
          <a:p>
            <a:pPr marL="240665" marR="17145" lvl="0" indent="0" algn="l" rtl="0">
              <a:lnSpc>
                <a:spcPct val="200000"/>
              </a:lnSpc>
              <a:spcBef>
                <a:spcPts val="0"/>
              </a:spcBef>
              <a:spcAft>
                <a:spcPts val="0"/>
              </a:spcAft>
              <a:buNone/>
            </a:pPr>
            <a:endParaRPr sz="2400" b="1" dirty="0">
              <a:solidFill>
                <a:schemeClr val="dk1"/>
              </a:solidFill>
              <a:latin typeface="Garamond"/>
              <a:ea typeface="Garamond"/>
              <a:cs typeface="Garamond"/>
              <a:sym typeface="Garamond"/>
            </a:endParaRPr>
          </a:p>
          <a:p>
            <a:pPr marL="240665" marR="53339" lvl="0" indent="-228600" algn="l" rtl="0">
              <a:lnSpc>
                <a:spcPct val="200000"/>
              </a:lnSpc>
              <a:spcBef>
                <a:spcPts val="160"/>
              </a:spcBef>
              <a:spcAft>
                <a:spcPts val="0"/>
              </a:spcAft>
              <a:buClr>
                <a:schemeClr val="dk1"/>
              </a:buClr>
              <a:buSzPts val="2400"/>
              <a:buFont typeface="Noto Sans Symbols"/>
              <a:buChar char="∙"/>
            </a:pPr>
            <a:r>
              <a:rPr lang="en-US" sz="2400" b="1" dirty="0">
                <a:solidFill>
                  <a:schemeClr val="dk1"/>
                </a:solidFill>
                <a:latin typeface="Garamond"/>
                <a:ea typeface="Garamond"/>
                <a:cs typeface="Garamond"/>
                <a:sym typeface="Garamond"/>
              </a:rPr>
              <a:t>Nigeria Data Protection Act: What Individuals, Businesses and Organizations  Should Know</a:t>
            </a:r>
            <a:endParaRPr sz="2400" dirty="0">
              <a:solidFill>
                <a:schemeClr val="dk1"/>
              </a:solidFill>
              <a:latin typeface="Garamond"/>
              <a:ea typeface="Garamond"/>
              <a:cs typeface="Garamond"/>
              <a:sym typeface="Garamond"/>
            </a:endParaRPr>
          </a:p>
          <a:p>
            <a:pPr marL="240665" marR="120650" lvl="0" indent="0" algn="l" rtl="0">
              <a:lnSpc>
                <a:spcPct val="200000"/>
              </a:lnSpc>
              <a:spcBef>
                <a:spcPts val="0"/>
              </a:spcBef>
              <a:spcAft>
                <a:spcPts val="0"/>
              </a:spcAft>
              <a:buNone/>
            </a:pPr>
            <a:r>
              <a:rPr lang="en-US" sz="2400" b="1" u="sng" dirty="0">
                <a:solidFill>
                  <a:srgbClr val="0462C1"/>
                </a:solidFill>
                <a:latin typeface="Garamond"/>
                <a:ea typeface="Garamond"/>
                <a:cs typeface="Garamond"/>
                <a:sym typeface="Garamond"/>
                <a:hlinkClick r:id="rId4">
                  <a:extLst>
                    <a:ext uri="{A12FA001-AC4F-418D-AE19-62706E023703}">
                      <ahyp:hlinkClr xmlns:ahyp="http://schemas.microsoft.com/office/drawing/2018/hyperlinkcolor" val="tx"/>
                    </a:ext>
                  </a:extLst>
                </a:hlinkClick>
              </a:rPr>
              <a:t>https://www.banwo-ighodalo.com/grey-matter/nigeria-data-protection-act- </a:t>
            </a:r>
            <a:r>
              <a:rPr lang="en-US" sz="2400" b="1" dirty="0">
                <a:solidFill>
                  <a:srgbClr val="0462C1"/>
                </a:solidFill>
                <a:latin typeface="Garamond"/>
                <a:ea typeface="Garamond"/>
                <a:cs typeface="Garamond"/>
                <a:sym typeface="Garamond"/>
              </a:rPr>
              <a:t> </a:t>
            </a:r>
            <a:r>
              <a:rPr lang="en-US" sz="2400" b="1" u="sng" dirty="0">
                <a:solidFill>
                  <a:srgbClr val="0462C1"/>
                </a:solidFill>
                <a:latin typeface="Garamond"/>
                <a:ea typeface="Garamond"/>
                <a:cs typeface="Garamond"/>
                <a:sym typeface="Garamond"/>
                <a:hlinkClick r:id="rId4">
                  <a:extLst>
                    <a:ext uri="{A12FA001-AC4F-418D-AE19-62706E023703}">
                      <ahyp:hlinkClr xmlns:ahyp="http://schemas.microsoft.com/office/drawing/2018/hyperlinkcolor" val="tx"/>
                    </a:ext>
                  </a:extLst>
                </a:hlinkClick>
              </a:rPr>
              <a:t>what-individuals-businesses-and-organizations-should-know</a:t>
            </a:r>
            <a:endParaRPr sz="2400" dirty="0">
              <a:solidFill>
                <a:schemeClr val="dk1"/>
              </a:solidFill>
              <a:latin typeface="Garamond"/>
              <a:ea typeface="Garamond"/>
              <a:cs typeface="Garamond"/>
              <a:sym typeface="Garamond"/>
            </a:endParaRPr>
          </a:p>
          <a:p>
            <a:pPr marL="240665" marR="0" lvl="0" indent="-228600" algn="l" rtl="0">
              <a:lnSpc>
                <a:spcPct val="200000"/>
              </a:lnSpc>
              <a:spcBef>
                <a:spcPts val="585"/>
              </a:spcBef>
              <a:spcAft>
                <a:spcPts val="0"/>
              </a:spcAft>
              <a:buClr>
                <a:schemeClr val="dk1"/>
              </a:buClr>
              <a:buSzPts val="2000"/>
              <a:buFont typeface="Noto Sans Symbols"/>
              <a:buChar char="∙"/>
            </a:pPr>
            <a:r>
              <a:rPr lang="en-US" sz="2400" b="1" dirty="0" err="1">
                <a:solidFill>
                  <a:schemeClr val="dk1"/>
                </a:solidFill>
                <a:latin typeface="Garamond"/>
                <a:ea typeface="Garamond"/>
                <a:cs typeface="Garamond"/>
                <a:sym typeface="Garamond"/>
              </a:rPr>
              <a:t>ICLG</a:t>
            </a:r>
            <a:r>
              <a:rPr lang="en-US" sz="2400" b="1" dirty="0">
                <a:solidFill>
                  <a:schemeClr val="dk1"/>
                </a:solidFill>
                <a:latin typeface="Garamond"/>
                <a:ea typeface="Garamond"/>
                <a:cs typeface="Garamond"/>
                <a:sym typeface="Garamond"/>
              </a:rPr>
              <a:t> - Data Protection Laws and Regulation</a:t>
            </a:r>
            <a:endParaRPr sz="2400" dirty="0">
              <a:solidFill>
                <a:schemeClr val="dk1"/>
              </a:solidFill>
              <a:latin typeface="Garamond"/>
              <a:ea typeface="Garamond"/>
              <a:cs typeface="Garamond"/>
              <a:sym typeface="Garamond"/>
            </a:endParaRPr>
          </a:p>
          <a:p>
            <a:pPr marL="240665" marR="0" lvl="0" indent="0" algn="l" rtl="0">
              <a:lnSpc>
                <a:spcPct val="200000"/>
              </a:lnSpc>
              <a:spcBef>
                <a:spcPts val="580"/>
              </a:spcBef>
              <a:spcAft>
                <a:spcPts val="0"/>
              </a:spcAft>
              <a:buNone/>
            </a:pPr>
            <a:r>
              <a:rPr lang="en-US" sz="2400" b="1" u="sng" dirty="0">
                <a:solidFill>
                  <a:srgbClr val="0462C1"/>
                </a:solidFill>
                <a:latin typeface="Garamond"/>
                <a:ea typeface="Garamond"/>
                <a:cs typeface="Garamond"/>
                <a:sym typeface="Garamond"/>
                <a:hlinkClick r:id="rId5">
                  <a:extLst>
                    <a:ext uri="{A12FA001-AC4F-418D-AE19-62706E023703}">
                      <ahyp:hlinkClr xmlns:ahyp="http://schemas.microsoft.com/office/drawing/2018/hyperlinkcolor" val="tx"/>
                    </a:ext>
                  </a:extLst>
                </a:hlinkClick>
              </a:rPr>
              <a:t>https://iclg.com/practice-areas/data-protection-laws-and-regulations/nigeria</a:t>
            </a:r>
            <a:endParaRPr sz="2400" dirty="0">
              <a:solidFill>
                <a:schemeClr val="dk1"/>
              </a:solidFill>
              <a:latin typeface="Garamond"/>
              <a:ea typeface="Garamond"/>
              <a:cs typeface="Garamond"/>
              <a:sym typeface="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460"/>
        <p:cNvGrpSpPr/>
        <p:nvPr/>
      </p:nvGrpSpPr>
      <p:grpSpPr>
        <a:xfrm>
          <a:off x="0" y="0"/>
          <a:ext cx="0" cy="0"/>
          <a:chOff x="0" y="0"/>
          <a:chExt cx="0" cy="0"/>
        </a:xfrm>
      </p:grpSpPr>
      <p:grpSp>
        <p:nvGrpSpPr>
          <p:cNvPr id="461" name="Google Shape;461;p5"/>
          <p:cNvGrpSpPr/>
          <p:nvPr/>
        </p:nvGrpSpPr>
        <p:grpSpPr>
          <a:xfrm>
            <a:off x="981146" y="432738"/>
            <a:ext cx="16759166" cy="8803338"/>
            <a:chOff x="1709234" y="473075"/>
            <a:chExt cx="15497678" cy="9430387"/>
          </a:xfrm>
        </p:grpSpPr>
        <p:sp>
          <p:nvSpPr>
            <p:cNvPr id="462" name="Google Shape;462;p5"/>
            <p:cNvSpPr/>
            <p:nvPr/>
          </p:nvSpPr>
          <p:spPr>
            <a:xfrm>
              <a:off x="1709234" y="473075"/>
              <a:ext cx="15497678" cy="9430387"/>
            </a:xfrm>
            <a:prstGeom prst="rect">
              <a:avLst/>
            </a:prstGeom>
            <a:solidFill>
              <a:srgbClr val="054C2C">
                <a:alpha val="2000"/>
              </a:srgbClr>
            </a:solidFill>
            <a:ln w="57150" cap="flat" cmpd="sng">
              <a:solidFill>
                <a:srgbClr val="054C2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sp>
          <p:nvSpPr>
            <p:cNvPr id="463" name="Google Shape;463;p5"/>
            <p:cNvSpPr txBox="1"/>
            <p:nvPr/>
          </p:nvSpPr>
          <p:spPr>
            <a:xfrm>
              <a:off x="2050710" y="589613"/>
              <a:ext cx="15129722" cy="765176"/>
            </a:xfrm>
            <a:prstGeom prst="rect">
              <a:avLst/>
            </a:prstGeom>
            <a:noFill/>
            <a:ln>
              <a:noFill/>
            </a:ln>
          </p:spPr>
          <p:txBody>
            <a:bodyPr spcFirstLastPara="1" wrap="square" lIns="0" tIns="97775" rIns="0" bIns="0" anchor="t" anchorCtr="0">
              <a:spAutoFit/>
            </a:bodyPr>
            <a:lstStyle/>
            <a:p>
              <a:pPr marL="250190" marR="0" lvl="0" indent="0" algn="l" rtl="0">
                <a:spcBef>
                  <a:spcPts val="0"/>
                </a:spcBef>
                <a:spcAft>
                  <a:spcPts val="0"/>
                </a:spcAft>
                <a:buNone/>
              </a:pPr>
              <a:r>
                <a:rPr lang="en-US" sz="4000" b="1" dirty="0">
                  <a:solidFill>
                    <a:srgbClr val="054C2C"/>
                  </a:solidFill>
                  <a:latin typeface="Garamond"/>
                  <a:ea typeface="Garamond"/>
                  <a:cs typeface="Garamond"/>
                  <a:sym typeface="Garamond"/>
                </a:rPr>
                <a:t>Acronyms and Abbreviations</a:t>
              </a:r>
              <a:endParaRPr sz="4000" b="1" dirty="0">
                <a:solidFill>
                  <a:srgbClr val="054C2C"/>
                </a:solidFill>
                <a:latin typeface="Garamond"/>
                <a:ea typeface="Garamond"/>
                <a:cs typeface="Garamond"/>
                <a:sym typeface="Garamond"/>
              </a:endParaRPr>
            </a:p>
          </p:txBody>
        </p:sp>
        <p:cxnSp>
          <p:nvCxnSpPr>
            <p:cNvPr id="464" name="Google Shape;464;p5"/>
            <p:cNvCxnSpPr/>
            <p:nvPr/>
          </p:nvCxnSpPr>
          <p:spPr>
            <a:xfrm>
              <a:off x="1709234" y="1311275"/>
              <a:ext cx="15497678" cy="0"/>
            </a:xfrm>
            <a:prstGeom prst="straightConnector1">
              <a:avLst/>
            </a:prstGeom>
            <a:noFill/>
            <a:ln w="57150" cap="flat" cmpd="sng">
              <a:solidFill>
                <a:srgbClr val="054C2C"/>
              </a:solidFill>
              <a:prstDash val="solid"/>
              <a:round/>
              <a:headEnd type="none" w="sm" len="sm"/>
              <a:tailEnd type="none" w="sm" len="sm"/>
            </a:ln>
          </p:spPr>
        </p:cxnSp>
      </p:grpSp>
      <p:sp>
        <p:nvSpPr>
          <p:cNvPr id="465" name="Google Shape;465;p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a:t>
            </a:fld>
            <a:endParaRPr/>
          </a:p>
        </p:txBody>
      </p:sp>
      <p:sp>
        <p:nvSpPr>
          <p:cNvPr id="467" name="Google Shape;467;p5"/>
          <p:cNvSpPr txBox="1"/>
          <p:nvPr/>
        </p:nvSpPr>
        <p:spPr>
          <a:xfrm>
            <a:off x="1814512" y="1692275"/>
            <a:ext cx="10515599" cy="6686574"/>
          </a:xfrm>
          <a:prstGeom prst="rect">
            <a:avLst/>
          </a:prstGeom>
          <a:noFill/>
          <a:ln>
            <a:noFill/>
          </a:ln>
        </p:spPr>
        <p:txBody>
          <a:bodyPr spcFirstLastPara="1" wrap="square" lIns="0" tIns="108575" rIns="0" bIns="0" anchor="t" anchorCtr="0">
            <a:spAutoFit/>
          </a:bodyPr>
          <a:lstStyle/>
          <a:p>
            <a:pPr marL="240665" marR="0" lvl="0" indent="-228600" algn="l" rtl="0">
              <a:lnSpc>
                <a:spcPct val="150000"/>
              </a:lnSpc>
              <a:spcBef>
                <a:spcPts val="0"/>
              </a:spcBef>
              <a:spcAft>
                <a:spcPts val="0"/>
              </a:spcAft>
              <a:buClr>
                <a:srgbClr val="000000"/>
              </a:buClr>
              <a:buSzPts val="2800"/>
              <a:buFont typeface="Noto Sans Symbols"/>
              <a:buChar char="∙"/>
            </a:pPr>
            <a:r>
              <a:rPr lang="en-US" sz="2800" b="1" dirty="0" err="1">
                <a:solidFill>
                  <a:srgbClr val="054C2C"/>
                </a:solidFill>
                <a:latin typeface="Garamond"/>
                <a:ea typeface="Garamond"/>
                <a:cs typeface="Garamond"/>
                <a:sym typeface="Garamond"/>
              </a:rPr>
              <a:t>NDPA</a:t>
            </a:r>
            <a:r>
              <a:rPr lang="en-US" sz="2800" dirty="0">
                <a:solidFill>
                  <a:srgbClr val="054C2C"/>
                </a:solidFill>
                <a:latin typeface="Garamond"/>
                <a:ea typeface="Garamond"/>
                <a:cs typeface="Garamond"/>
                <a:sym typeface="Garamond"/>
              </a:rPr>
              <a:t>:</a:t>
            </a:r>
            <a:r>
              <a:rPr lang="en-US" sz="2800" dirty="0">
                <a:solidFill>
                  <a:schemeClr val="dk1"/>
                </a:solidFill>
                <a:latin typeface="Garamond"/>
                <a:ea typeface="Garamond"/>
                <a:cs typeface="Garamond"/>
                <a:sym typeface="Garamond"/>
              </a:rPr>
              <a:t> Nigeria Data Protection Act.</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rgbClr val="000000"/>
              </a:buClr>
              <a:buSzPts val="2800"/>
              <a:buFont typeface="Noto Sans Symbols"/>
              <a:buChar char="∙"/>
            </a:pPr>
            <a:r>
              <a:rPr lang="en-US" sz="2800" b="1" dirty="0" err="1">
                <a:solidFill>
                  <a:srgbClr val="054C2C"/>
                </a:solidFill>
                <a:latin typeface="Garamond"/>
                <a:ea typeface="Garamond"/>
                <a:cs typeface="Garamond"/>
                <a:sym typeface="Garamond"/>
              </a:rPr>
              <a:t>NDPB</a:t>
            </a:r>
            <a:r>
              <a:rPr lang="en-US" sz="2800" b="1" dirty="0">
                <a:solidFill>
                  <a:srgbClr val="054C2C"/>
                </a:solidFill>
                <a:latin typeface="Garamond"/>
                <a:ea typeface="Garamond"/>
                <a:cs typeface="Garamond"/>
                <a:sym typeface="Garamond"/>
              </a:rPr>
              <a:t>:</a:t>
            </a:r>
            <a:r>
              <a:rPr lang="en-US" sz="2800" b="1" dirty="0">
                <a:solidFill>
                  <a:schemeClr val="dk1"/>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Nigeria Data Protection Bureau.</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DPA:</a:t>
            </a:r>
            <a:r>
              <a:rPr lang="en-US" sz="2800" b="1" dirty="0">
                <a:solidFill>
                  <a:srgbClr val="C00000"/>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Data Protection Act.</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60"/>
              </a:spcBef>
              <a:spcAft>
                <a:spcPts val="0"/>
              </a:spcAft>
              <a:buClr>
                <a:srgbClr val="000000"/>
              </a:buClr>
              <a:buSzPts val="2800"/>
              <a:buFont typeface="Noto Sans Symbols"/>
              <a:buChar char="∙"/>
            </a:pPr>
            <a:r>
              <a:rPr lang="en-US" sz="2800" b="1" dirty="0" err="1">
                <a:solidFill>
                  <a:srgbClr val="054C2C"/>
                </a:solidFill>
                <a:latin typeface="Garamond"/>
                <a:ea typeface="Garamond"/>
                <a:cs typeface="Garamond"/>
                <a:sym typeface="Garamond"/>
              </a:rPr>
              <a:t>DPIA</a:t>
            </a:r>
            <a:r>
              <a:rPr lang="en-US" sz="2800" dirty="0">
                <a:solidFill>
                  <a:srgbClr val="054C2C"/>
                </a:solidFill>
                <a:latin typeface="Garamond"/>
                <a:ea typeface="Garamond"/>
                <a:cs typeface="Garamond"/>
                <a:sym typeface="Garamond"/>
              </a:rPr>
              <a:t>:</a:t>
            </a:r>
            <a:r>
              <a:rPr lang="en-US" sz="2800" dirty="0">
                <a:solidFill>
                  <a:schemeClr val="dk1"/>
                </a:solidFill>
                <a:latin typeface="Garamond"/>
                <a:ea typeface="Garamond"/>
                <a:cs typeface="Garamond"/>
                <a:sym typeface="Garamond"/>
              </a:rPr>
              <a:t> Data Privacy Impact Assessment</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rgbClr val="000000"/>
              </a:buClr>
              <a:buSzPts val="2800"/>
              <a:buFont typeface="Noto Sans Symbols"/>
              <a:buChar char="∙"/>
            </a:pPr>
            <a:r>
              <a:rPr lang="en-US" sz="2800" b="1" dirty="0" err="1">
                <a:solidFill>
                  <a:srgbClr val="054C2C"/>
                </a:solidFill>
                <a:latin typeface="Garamond"/>
                <a:ea typeface="Garamond"/>
                <a:cs typeface="Garamond"/>
                <a:sym typeface="Garamond"/>
              </a:rPr>
              <a:t>ROPA</a:t>
            </a:r>
            <a:r>
              <a:rPr lang="en-US" sz="2800" b="1" dirty="0">
                <a:solidFill>
                  <a:srgbClr val="054C2C"/>
                </a:solidFill>
                <a:latin typeface="Garamond"/>
                <a:ea typeface="Garamond"/>
                <a:cs typeface="Garamond"/>
                <a:sym typeface="Garamond"/>
              </a:rPr>
              <a:t>:</a:t>
            </a:r>
            <a:r>
              <a:rPr lang="en-US" sz="2800" b="1" dirty="0">
                <a:solidFill>
                  <a:srgbClr val="C00000"/>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Records of Processing Activities</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SCC:</a:t>
            </a:r>
            <a:r>
              <a:rPr lang="en-US" sz="2800" b="1" dirty="0">
                <a:solidFill>
                  <a:srgbClr val="C00000"/>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Standard Contractual Clauses</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rgbClr val="000000"/>
              </a:buClr>
              <a:buSzPts val="2800"/>
              <a:buFont typeface="Noto Sans Symbols"/>
              <a:buChar char="∙"/>
            </a:pPr>
            <a:r>
              <a:rPr lang="en-US" sz="2800" b="1" dirty="0" err="1">
                <a:solidFill>
                  <a:srgbClr val="054C2C"/>
                </a:solidFill>
                <a:latin typeface="Garamond"/>
                <a:ea typeface="Garamond"/>
                <a:cs typeface="Garamond"/>
                <a:sym typeface="Garamond"/>
              </a:rPr>
              <a:t>BCR</a:t>
            </a:r>
            <a:r>
              <a:rPr lang="en-US" sz="2800" dirty="0">
                <a:solidFill>
                  <a:srgbClr val="054C2C"/>
                </a:solidFill>
                <a:latin typeface="Garamond"/>
                <a:ea typeface="Garamond"/>
                <a:cs typeface="Garamond"/>
                <a:sym typeface="Garamond"/>
              </a:rPr>
              <a:t>:</a:t>
            </a:r>
            <a:r>
              <a:rPr lang="en-US" sz="2800" dirty="0">
                <a:solidFill>
                  <a:schemeClr val="dk1"/>
                </a:solidFill>
                <a:latin typeface="Garamond"/>
                <a:ea typeface="Garamond"/>
                <a:cs typeface="Garamond"/>
                <a:sym typeface="Garamond"/>
              </a:rPr>
              <a:t> Binding Corporate Rules</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(SAR): </a:t>
            </a:r>
            <a:r>
              <a:rPr lang="en-US" sz="2800" dirty="0">
                <a:solidFill>
                  <a:schemeClr val="dk1"/>
                </a:solidFill>
                <a:latin typeface="Garamond"/>
                <a:ea typeface="Garamond"/>
                <a:cs typeface="Garamond"/>
                <a:sym typeface="Garamond"/>
              </a:rPr>
              <a:t>Subject Access Request</a:t>
            </a:r>
            <a:endParaRPr sz="2800" dirty="0">
              <a:solidFill>
                <a:schemeClr val="dk1"/>
              </a:solidFill>
              <a:latin typeface="Garamond"/>
              <a:ea typeface="Garamond"/>
              <a:cs typeface="Garamond"/>
              <a:sym typeface="Garamond"/>
            </a:endParaRPr>
          </a:p>
          <a:p>
            <a:pPr marL="240665" marR="0" lvl="0" indent="-228600" algn="l" rtl="0">
              <a:lnSpc>
                <a:spcPct val="150000"/>
              </a:lnSpc>
              <a:spcBef>
                <a:spcPts val="77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a:t>
            </a:r>
            <a:r>
              <a:rPr lang="en-US" sz="2800" b="1" dirty="0" err="1">
                <a:solidFill>
                  <a:srgbClr val="054C2C"/>
                </a:solidFill>
                <a:latin typeface="Garamond"/>
                <a:ea typeface="Garamond"/>
                <a:cs typeface="Garamond"/>
                <a:sym typeface="Garamond"/>
              </a:rPr>
              <a:t>NDPC</a:t>
            </a:r>
            <a:r>
              <a:rPr lang="en-US" sz="2800" b="1"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Nigerian Data Protection Commission</a:t>
            </a:r>
            <a:endParaRPr sz="2800" dirty="0">
              <a:solidFill>
                <a:schemeClr val="dk1"/>
              </a:solidFill>
              <a:latin typeface="Garamond"/>
              <a:ea typeface="Garamond"/>
              <a:cs typeface="Garamond"/>
              <a:sym typeface="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471"/>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C8CCBC8-1668-DE23-881E-9E90B0F55D13}"/>
              </a:ext>
            </a:extLst>
          </p:cNvPr>
          <p:cNvSpPr/>
          <p:nvPr/>
        </p:nvSpPr>
        <p:spPr>
          <a:xfrm>
            <a:off x="1662113" y="1122941"/>
            <a:ext cx="10608546" cy="725174"/>
          </a:xfrm>
          <a:prstGeom prst="roundRect">
            <a:avLst>
              <a:gd name="adj" fmla="val 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Google Shape;472;p6"/>
          <p:cNvSpPr txBox="1"/>
          <p:nvPr/>
        </p:nvSpPr>
        <p:spPr>
          <a:xfrm>
            <a:off x="1946544" y="2123147"/>
            <a:ext cx="13202968" cy="5911042"/>
          </a:xfrm>
          <a:prstGeom prst="rect">
            <a:avLst/>
          </a:prstGeom>
          <a:noFill/>
          <a:ln>
            <a:noFill/>
          </a:ln>
        </p:spPr>
        <p:txBody>
          <a:bodyPr spcFirstLastPara="1" wrap="square" lIns="0" tIns="12700" rIns="0" bIns="0" anchor="t" anchorCtr="0">
            <a:spAutoFit/>
          </a:bodyPr>
          <a:lstStyle/>
          <a:p>
            <a:pPr marL="12700" marR="0" lvl="0" indent="0" algn="l" rtl="0">
              <a:lnSpc>
                <a:spcPct val="150000"/>
              </a:lnSpc>
              <a:spcBef>
                <a:spcPts val="0"/>
              </a:spcBef>
              <a:spcAft>
                <a:spcPts val="0"/>
              </a:spcAft>
              <a:buNone/>
            </a:pPr>
            <a:r>
              <a:rPr lang="en-US" sz="2400" dirty="0">
                <a:solidFill>
                  <a:schemeClr val="dk1"/>
                </a:solidFill>
                <a:latin typeface="Garamond"/>
                <a:ea typeface="Garamond"/>
                <a:cs typeface="Garamond"/>
                <a:sym typeface="Garamond"/>
              </a:rPr>
              <a:t>To ensure the training workshop proceeds smoothly, the following activities are scheduled:</a:t>
            </a:r>
            <a:endParaRPr dirty="0"/>
          </a:p>
          <a:p>
            <a:pPr marL="469265" marR="0" lvl="0" indent="-228600" algn="l" rtl="0">
              <a:lnSpc>
                <a:spcPct val="150000"/>
              </a:lnSpc>
              <a:spcBef>
                <a:spcPts val="1160"/>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Participant introductions</a:t>
            </a:r>
            <a:endParaRPr dirty="0"/>
          </a:p>
          <a:p>
            <a:pPr marL="469265" marR="0" lvl="0" indent="-228600" algn="l" rtl="0">
              <a:lnSpc>
                <a:spcPct val="150000"/>
              </a:lnSpc>
              <a:spcBef>
                <a:spcPts val="620"/>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Discussions regarding participants' expectations for the training</a:t>
            </a:r>
            <a:endParaRPr dirty="0"/>
          </a:p>
          <a:p>
            <a:pPr marL="469265" marR="173990" lvl="0" indent="-228600" algn="l" rtl="0">
              <a:lnSpc>
                <a:spcPct val="150000"/>
              </a:lnSpc>
              <a:spcBef>
                <a:spcPts val="50"/>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Implementation of various facilitation techniques, including role plays, quizzes, case  studies, group discussions, etc.</a:t>
            </a:r>
            <a:endParaRPr dirty="0"/>
          </a:p>
          <a:p>
            <a:pPr marL="469265" marR="0" lvl="0" indent="-228600" algn="l" rtl="0">
              <a:lnSpc>
                <a:spcPct val="150000"/>
              </a:lnSpc>
              <a:spcBef>
                <a:spcPts val="625"/>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Evaluation of participants' expectations for each training topic</a:t>
            </a:r>
            <a:endParaRPr dirty="0"/>
          </a:p>
          <a:p>
            <a:pPr marL="469265" marR="725170" lvl="0" indent="-228600" algn="l" rtl="0">
              <a:lnSpc>
                <a:spcPct val="150000"/>
              </a:lnSpc>
              <a:spcBef>
                <a:spcPts val="50"/>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Utilization of practical assignments to gauge participants' engagement and  comprehension of the training content</a:t>
            </a:r>
            <a:endParaRPr dirty="0"/>
          </a:p>
          <a:p>
            <a:pPr marL="469265" marR="5080" lvl="0" indent="-228600" algn="l" rtl="0">
              <a:lnSpc>
                <a:spcPct val="150000"/>
              </a:lnSpc>
              <a:spcBef>
                <a:spcPts val="35"/>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Fun and informative trivia quizzes to test and improve participants' knowledge of data  protection.</a:t>
            </a:r>
            <a:endParaRPr dirty="0"/>
          </a:p>
          <a:p>
            <a:pPr marL="469265" marR="0" lvl="0" indent="-228600" algn="l" rtl="0">
              <a:lnSpc>
                <a:spcPct val="150000"/>
              </a:lnSpc>
              <a:spcBef>
                <a:spcPts val="625"/>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Closing remarks at the conclusion of each day's training</a:t>
            </a:r>
            <a:endParaRPr dirty="0"/>
          </a:p>
        </p:txBody>
      </p:sp>
      <p:sp>
        <p:nvSpPr>
          <p:cNvPr id="473" name="Google Shape;473;p6"/>
          <p:cNvSpPr txBox="1"/>
          <p:nvPr/>
        </p:nvSpPr>
        <p:spPr>
          <a:xfrm>
            <a:off x="2227695" y="8927389"/>
            <a:ext cx="3181045" cy="382156"/>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400" b="1" dirty="0">
                <a:solidFill>
                  <a:srgbClr val="054C2C"/>
                </a:solidFill>
                <a:latin typeface="Garamond"/>
                <a:ea typeface="Garamond"/>
                <a:cs typeface="Garamond"/>
                <a:sym typeface="Garamond"/>
              </a:rPr>
              <a:t>Time Allocated: 15 mins</a:t>
            </a:r>
            <a:endParaRPr sz="2400" dirty="0">
              <a:solidFill>
                <a:srgbClr val="054C2C"/>
              </a:solidFill>
              <a:latin typeface="Garamond"/>
              <a:ea typeface="Garamond"/>
              <a:cs typeface="Garamond"/>
              <a:sym typeface="Garamond"/>
            </a:endParaRPr>
          </a:p>
        </p:txBody>
      </p:sp>
      <p:sp>
        <p:nvSpPr>
          <p:cNvPr id="477" name="Google Shape;477;p6"/>
          <p:cNvSpPr txBox="1"/>
          <p:nvPr/>
        </p:nvSpPr>
        <p:spPr>
          <a:xfrm>
            <a:off x="2227695" y="1185417"/>
            <a:ext cx="9666298"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dirty="0">
                <a:solidFill>
                  <a:srgbClr val="FFFFFF"/>
                </a:solidFill>
                <a:latin typeface="Garamond"/>
                <a:ea typeface="Garamond"/>
                <a:cs typeface="Garamond"/>
                <a:sym typeface="Garamond"/>
              </a:rPr>
              <a:t>Participants Introductions and Key Expectations</a:t>
            </a:r>
            <a:endParaRPr sz="3200" dirty="0">
              <a:solidFill>
                <a:schemeClr val="dk1"/>
              </a:solidFill>
              <a:latin typeface="Garamond"/>
              <a:ea typeface="Garamond"/>
              <a:cs typeface="Garamond"/>
              <a:sym typeface="Garamond"/>
            </a:endParaRPr>
          </a:p>
        </p:txBody>
      </p:sp>
      <p:sp>
        <p:nvSpPr>
          <p:cNvPr id="478" name="Google Shape;478;p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483"/>
        <p:cNvGrpSpPr/>
        <p:nvPr/>
      </p:nvGrpSpPr>
      <p:grpSpPr>
        <a:xfrm>
          <a:off x="0" y="0"/>
          <a:ext cx="0" cy="0"/>
          <a:chOff x="0" y="0"/>
          <a:chExt cx="0" cy="0"/>
        </a:xfrm>
      </p:grpSpPr>
      <p:grpSp>
        <p:nvGrpSpPr>
          <p:cNvPr id="484" name="Google Shape;484;p7"/>
          <p:cNvGrpSpPr/>
          <p:nvPr/>
        </p:nvGrpSpPr>
        <p:grpSpPr>
          <a:xfrm>
            <a:off x="1186836" y="320676"/>
            <a:ext cx="15410475" cy="9863538"/>
            <a:chOff x="6594792" y="1357629"/>
            <a:chExt cx="6254115" cy="3317875"/>
          </a:xfrm>
        </p:grpSpPr>
        <p:grpSp>
          <p:nvGrpSpPr>
            <p:cNvPr id="485" name="Google Shape;485;p7"/>
            <p:cNvGrpSpPr/>
            <p:nvPr/>
          </p:nvGrpSpPr>
          <p:grpSpPr>
            <a:xfrm>
              <a:off x="6594792" y="1357629"/>
              <a:ext cx="6254115" cy="3317875"/>
              <a:chOff x="862330" y="1357629"/>
              <a:chExt cx="6254115" cy="3317875"/>
            </a:xfrm>
          </p:grpSpPr>
          <p:sp>
            <p:nvSpPr>
              <p:cNvPr id="486" name="Google Shape;486;p7"/>
              <p:cNvSpPr/>
              <p:nvPr/>
            </p:nvSpPr>
            <p:spPr>
              <a:xfrm>
                <a:off x="862330" y="1357629"/>
                <a:ext cx="6254115" cy="3317875"/>
              </a:xfrm>
              <a:custGeom>
                <a:avLst/>
                <a:gdLst/>
                <a:ahLst/>
                <a:cxnLst/>
                <a:rect l="l" t="t" r="r" b="b"/>
                <a:pathLst>
                  <a:path w="6254115" h="3317875" extrusionOk="0">
                    <a:moveTo>
                      <a:pt x="0" y="3317875"/>
                    </a:moveTo>
                    <a:lnTo>
                      <a:pt x="6254115" y="3317875"/>
                    </a:lnTo>
                    <a:lnTo>
                      <a:pt x="6254115" y="0"/>
                    </a:lnTo>
                    <a:lnTo>
                      <a:pt x="0" y="0"/>
                    </a:lnTo>
                    <a:lnTo>
                      <a:pt x="0" y="3317875"/>
                    </a:lnTo>
                    <a:close/>
                  </a:path>
                </a:pathLst>
              </a:custGeom>
              <a:noFill/>
              <a:ln w="222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487" name="Google Shape;487;p7"/>
              <p:cNvPicPr preferRelativeResize="0"/>
              <p:nvPr/>
            </p:nvPicPr>
            <p:blipFill rotWithShape="1">
              <a:blip r:embed="rId3">
                <a:alphaModFix/>
              </a:blip>
              <a:srcRect/>
              <a:stretch/>
            </p:blipFill>
            <p:spPr>
              <a:xfrm>
                <a:off x="1282192" y="1606803"/>
                <a:ext cx="1648365" cy="1197279"/>
              </a:xfrm>
              <a:prstGeom prst="rect">
                <a:avLst/>
              </a:prstGeom>
              <a:noFill/>
              <a:ln>
                <a:noFill/>
              </a:ln>
            </p:spPr>
          </p:pic>
        </p:grpSp>
        <p:sp>
          <p:nvSpPr>
            <p:cNvPr id="488" name="Google Shape;488;p7"/>
            <p:cNvSpPr txBox="1"/>
            <p:nvPr/>
          </p:nvSpPr>
          <p:spPr>
            <a:xfrm>
              <a:off x="7281373" y="2897039"/>
              <a:ext cx="934085" cy="152301"/>
            </a:xfrm>
            <a:prstGeom prst="rect">
              <a:avLst/>
            </a:prstGeom>
            <a:noFill/>
            <a:ln>
              <a:noFill/>
            </a:ln>
          </p:spPr>
          <p:txBody>
            <a:bodyPr spcFirstLastPara="1" wrap="square" lIns="0" tIns="13325" rIns="0" bIns="0" anchor="t" anchorCtr="0">
              <a:spAutoFit/>
            </a:bodyPr>
            <a:lstStyle/>
            <a:p>
              <a:pPr marL="0" marR="0" lvl="0" indent="0" algn="l" rtl="0">
                <a:spcBef>
                  <a:spcPts val="0"/>
                </a:spcBef>
                <a:spcAft>
                  <a:spcPts val="0"/>
                </a:spcAft>
                <a:buNone/>
              </a:pPr>
              <a:r>
                <a:rPr lang="en-US" sz="2400">
                  <a:solidFill>
                    <a:schemeClr val="dk1"/>
                  </a:solidFill>
                  <a:latin typeface="Garamond"/>
                  <a:ea typeface="Garamond"/>
                  <a:cs typeface="Garamond"/>
                  <a:sym typeface="Garamond"/>
                </a:rPr>
                <a:t>Free discussions</a:t>
              </a:r>
              <a:endParaRPr sz="2400">
                <a:solidFill>
                  <a:schemeClr val="dk1"/>
                </a:solidFill>
                <a:latin typeface="Garamond"/>
                <a:ea typeface="Garamond"/>
                <a:cs typeface="Garamond"/>
                <a:sym typeface="Garamond"/>
              </a:endParaRPr>
            </a:p>
          </p:txBody>
        </p:sp>
        <p:pic>
          <p:nvPicPr>
            <p:cNvPr id="489" name="Google Shape;489;p7"/>
            <p:cNvPicPr preferRelativeResize="0"/>
            <p:nvPr/>
          </p:nvPicPr>
          <p:blipFill rotWithShape="1">
            <a:blip r:embed="rId4">
              <a:alphaModFix/>
            </a:blip>
            <a:srcRect/>
            <a:stretch/>
          </p:blipFill>
          <p:spPr>
            <a:xfrm>
              <a:off x="9967785" y="1606550"/>
              <a:ext cx="1797146" cy="1197279"/>
            </a:xfrm>
            <a:prstGeom prst="rect">
              <a:avLst/>
            </a:prstGeom>
            <a:noFill/>
            <a:ln>
              <a:noFill/>
            </a:ln>
          </p:spPr>
        </p:pic>
        <p:sp>
          <p:nvSpPr>
            <p:cNvPr id="490" name="Google Shape;490;p7"/>
            <p:cNvSpPr txBox="1"/>
            <p:nvPr/>
          </p:nvSpPr>
          <p:spPr>
            <a:xfrm>
              <a:off x="10301209" y="2865002"/>
              <a:ext cx="796290" cy="152046"/>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400">
                  <a:solidFill>
                    <a:schemeClr val="dk1"/>
                  </a:solidFill>
                  <a:latin typeface="Garamond"/>
                  <a:ea typeface="Garamond"/>
                  <a:cs typeface="Garamond"/>
                  <a:sym typeface="Garamond"/>
                </a:rPr>
                <a:t>Ask questions</a:t>
              </a:r>
              <a:endParaRPr/>
            </a:p>
          </p:txBody>
        </p:sp>
        <p:grpSp>
          <p:nvGrpSpPr>
            <p:cNvPr id="491" name="Google Shape;491;p7"/>
            <p:cNvGrpSpPr/>
            <p:nvPr/>
          </p:nvGrpSpPr>
          <p:grpSpPr>
            <a:xfrm>
              <a:off x="6911364" y="3126232"/>
              <a:ext cx="4886640" cy="1197279"/>
              <a:chOff x="1178902" y="3126231"/>
              <a:chExt cx="4886640" cy="1197279"/>
            </a:xfrm>
          </p:grpSpPr>
          <p:pic>
            <p:nvPicPr>
              <p:cNvPr id="492" name="Google Shape;492;p7"/>
              <p:cNvPicPr preferRelativeResize="0"/>
              <p:nvPr/>
            </p:nvPicPr>
            <p:blipFill rotWithShape="1">
              <a:blip r:embed="rId5">
                <a:alphaModFix/>
              </a:blip>
              <a:srcRect/>
              <a:stretch/>
            </p:blipFill>
            <p:spPr>
              <a:xfrm>
                <a:off x="4242550" y="3126231"/>
                <a:ext cx="1822992" cy="1197279"/>
              </a:xfrm>
              <a:prstGeom prst="rect">
                <a:avLst/>
              </a:prstGeom>
              <a:noFill/>
              <a:ln>
                <a:noFill/>
              </a:ln>
            </p:spPr>
          </p:pic>
          <p:pic>
            <p:nvPicPr>
              <p:cNvPr id="493" name="Google Shape;493;p7"/>
              <p:cNvPicPr preferRelativeResize="0"/>
              <p:nvPr/>
            </p:nvPicPr>
            <p:blipFill rotWithShape="1">
              <a:blip r:embed="rId6">
                <a:alphaModFix/>
              </a:blip>
              <a:srcRect/>
              <a:stretch/>
            </p:blipFill>
            <p:spPr>
              <a:xfrm>
                <a:off x="1178902" y="3126231"/>
                <a:ext cx="1797191" cy="1197279"/>
              </a:xfrm>
              <a:prstGeom prst="rect">
                <a:avLst/>
              </a:prstGeom>
              <a:solidFill>
                <a:srgbClr val="054C2C"/>
              </a:solidFill>
              <a:ln>
                <a:solidFill>
                  <a:srgbClr val="054C2C"/>
                </a:solidFill>
              </a:ln>
            </p:spPr>
          </p:pic>
        </p:grpSp>
        <p:sp>
          <p:nvSpPr>
            <p:cNvPr id="494" name="Google Shape;494;p7"/>
            <p:cNvSpPr txBox="1"/>
            <p:nvPr/>
          </p:nvSpPr>
          <p:spPr>
            <a:xfrm>
              <a:off x="9736188" y="4277444"/>
              <a:ext cx="2398510" cy="196483"/>
            </a:xfrm>
            <a:prstGeom prst="rect">
              <a:avLst/>
            </a:prstGeom>
            <a:noFill/>
            <a:ln>
              <a:noFill/>
            </a:ln>
          </p:spPr>
          <p:txBody>
            <a:bodyPr spcFirstLastPara="1" wrap="square" lIns="0" tIns="29825" rIns="0" bIns="0" anchor="t" anchorCtr="0">
              <a:spAutoFit/>
            </a:bodyPr>
            <a:lstStyle/>
            <a:p>
              <a:pPr marL="0" marR="5080" lvl="0" indent="2540" algn="l" rtl="0">
                <a:lnSpc>
                  <a:spcPct val="150000"/>
                </a:lnSpc>
                <a:spcBef>
                  <a:spcPts val="0"/>
                </a:spcBef>
                <a:spcAft>
                  <a:spcPts val="0"/>
                </a:spcAft>
                <a:buNone/>
              </a:pPr>
              <a:r>
                <a:rPr lang="en-US" sz="2400" dirty="0">
                  <a:solidFill>
                    <a:schemeClr val="dk1"/>
                  </a:solidFill>
                  <a:latin typeface="Garamond"/>
                  <a:ea typeface="Garamond"/>
                  <a:cs typeface="Garamond"/>
                  <a:sym typeface="Garamond"/>
                </a:rPr>
                <a:t>Avoid distractions e.g.  use of mobile devices</a:t>
              </a:r>
              <a:endParaRPr dirty="0"/>
            </a:p>
          </p:txBody>
        </p:sp>
        <p:sp>
          <p:nvSpPr>
            <p:cNvPr id="495" name="Google Shape;495;p7"/>
            <p:cNvSpPr txBox="1"/>
            <p:nvPr/>
          </p:nvSpPr>
          <p:spPr>
            <a:xfrm>
              <a:off x="6975028" y="4398364"/>
              <a:ext cx="1772811" cy="92274"/>
            </a:xfrm>
            <a:prstGeom prst="rect">
              <a:avLst/>
            </a:prstGeom>
            <a:noFill/>
            <a:ln>
              <a:noFill/>
            </a:ln>
          </p:spPr>
          <p:txBody>
            <a:bodyPr spcFirstLastPara="1" wrap="square" lIns="0" tIns="29825" rIns="0" bIns="0" anchor="t" anchorCtr="0">
              <a:spAutoFit/>
            </a:bodyPr>
            <a:lstStyle/>
            <a:p>
              <a:pPr marL="152400" marR="5080" lvl="0" indent="-152400" algn="l" rtl="0">
                <a:lnSpc>
                  <a:spcPct val="50416"/>
                </a:lnSpc>
                <a:spcBef>
                  <a:spcPts val="0"/>
                </a:spcBef>
                <a:spcAft>
                  <a:spcPts val="0"/>
                </a:spcAft>
                <a:buNone/>
              </a:pPr>
              <a:r>
                <a:rPr lang="en-US" sz="2400">
                  <a:solidFill>
                    <a:schemeClr val="dk1"/>
                  </a:solidFill>
                  <a:latin typeface="Garamond"/>
                  <a:ea typeface="Garamond"/>
                  <a:cs typeface="Garamond"/>
                  <a:sym typeface="Garamond"/>
                </a:rPr>
                <a:t>Participate in tasks  and exercises</a:t>
              </a:r>
              <a:endParaRPr/>
            </a:p>
          </p:txBody>
        </p:sp>
        <p:sp>
          <p:nvSpPr>
            <p:cNvPr id="496" name="Google Shape;496;p7"/>
            <p:cNvSpPr txBox="1"/>
            <p:nvPr/>
          </p:nvSpPr>
          <p:spPr>
            <a:xfrm>
              <a:off x="7406169" y="1368427"/>
              <a:ext cx="4988560" cy="169740"/>
            </a:xfrm>
            <a:prstGeom prst="rect">
              <a:avLst/>
            </a:prstGeom>
            <a:noFill/>
            <a:ln>
              <a:noFill/>
            </a:ln>
          </p:spPr>
          <p:txBody>
            <a:bodyPr spcFirstLastPara="1" wrap="square" lIns="0" tIns="12050" rIns="0" bIns="0" anchor="t" anchorCtr="0">
              <a:spAutoFit/>
            </a:bodyPr>
            <a:lstStyle/>
            <a:p>
              <a:pPr marL="0" marR="0" lvl="0" indent="0" algn="l" rtl="0">
                <a:spcBef>
                  <a:spcPts val="0"/>
                </a:spcBef>
                <a:spcAft>
                  <a:spcPts val="0"/>
                </a:spcAft>
                <a:buNone/>
              </a:pPr>
              <a:r>
                <a:rPr lang="en-US" sz="3200" b="1" dirty="0">
                  <a:solidFill>
                    <a:srgbClr val="054C2C"/>
                  </a:solidFill>
                  <a:latin typeface="Garamond"/>
                  <a:ea typeface="Garamond"/>
                  <a:cs typeface="Garamond"/>
                  <a:sym typeface="Garamond"/>
                </a:rPr>
                <a:t>General Information to Enhance Workshop Effectiveness.</a:t>
              </a:r>
              <a:endParaRPr sz="3200" dirty="0">
                <a:solidFill>
                  <a:srgbClr val="054C2C"/>
                </a:solidFill>
                <a:latin typeface="Garamond"/>
                <a:ea typeface="Garamond"/>
                <a:cs typeface="Garamond"/>
                <a:sym typeface="Garamond"/>
              </a:endParaRPr>
            </a:p>
          </p:txBody>
        </p:sp>
      </p:grpSp>
      <p:sp>
        <p:nvSpPr>
          <p:cNvPr id="497" name="Google Shape;497;p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502"/>
        <p:cNvGrpSpPr/>
        <p:nvPr/>
      </p:nvGrpSpPr>
      <p:grpSpPr>
        <a:xfrm>
          <a:off x="0" y="0"/>
          <a:ext cx="0" cy="0"/>
          <a:chOff x="0" y="0"/>
          <a:chExt cx="0" cy="0"/>
        </a:xfrm>
      </p:grpSpPr>
      <p:sp>
        <p:nvSpPr>
          <p:cNvPr id="503" name="Google Shape;503;p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a:t>
            </a:fld>
            <a:endParaRPr/>
          </a:p>
        </p:txBody>
      </p:sp>
      <p:sp>
        <p:nvSpPr>
          <p:cNvPr id="505" name="Google Shape;505;p8"/>
          <p:cNvSpPr txBox="1"/>
          <p:nvPr/>
        </p:nvSpPr>
        <p:spPr>
          <a:xfrm>
            <a:off x="462386" y="2301875"/>
            <a:ext cx="18096652" cy="4775666"/>
          </a:xfrm>
          <a:prstGeom prst="rect">
            <a:avLst/>
          </a:prstGeom>
          <a:noFill/>
          <a:ln>
            <a:noFill/>
          </a:ln>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rgbClr val="054C2C"/>
                </a:solidFill>
                <a:latin typeface="Garamond"/>
                <a:ea typeface="Garamond"/>
                <a:cs typeface="Garamond"/>
                <a:sym typeface="Garamond"/>
              </a:rPr>
              <a:t>"I pledge to safeguard the privacy and integrity of data,</a:t>
            </a:r>
            <a:endParaRPr dirty="0">
              <a:solidFill>
                <a:srgbClr val="054C2C"/>
              </a:solidFill>
            </a:endParaRPr>
          </a:p>
          <a:p>
            <a:pPr marL="12700" marR="5080" lvl="0" indent="1270" algn="ctr" rtl="0">
              <a:spcBef>
                <a:spcPts val="4695"/>
              </a:spcBef>
              <a:spcAft>
                <a:spcPts val="0"/>
              </a:spcAft>
              <a:buNone/>
            </a:pPr>
            <a:r>
              <a:rPr lang="en-US" sz="4800" b="1" dirty="0">
                <a:solidFill>
                  <a:srgbClr val="054C2C"/>
                </a:solidFill>
                <a:latin typeface="Garamond"/>
                <a:ea typeface="Garamond"/>
                <a:cs typeface="Garamond"/>
                <a:sym typeface="Garamond"/>
              </a:rPr>
              <a:t>To uphold the principles of confidentiality and security,</a:t>
            </a:r>
            <a:endParaRPr dirty="0">
              <a:solidFill>
                <a:srgbClr val="054C2C"/>
              </a:solidFill>
            </a:endParaRPr>
          </a:p>
          <a:p>
            <a:pPr marL="12700" marR="5080" lvl="0" indent="1270" algn="ctr" rtl="0">
              <a:spcBef>
                <a:spcPts val="4695"/>
              </a:spcBef>
              <a:spcAft>
                <a:spcPts val="0"/>
              </a:spcAft>
              <a:buNone/>
            </a:pPr>
            <a:r>
              <a:rPr lang="en-US" sz="4800" b="1" dirty="0">
                <a:solidFill>
                  <a:srgbClr val="054C2C"/>
                </a:solidFill>
                <a:latin typeface="Garamond"/>
                <a:ea typeface="Garamond"/>
                <a:cs typeface="Garamond"/>
                <a:sym typeface="Garamond"/>
              </a:rPr>
              <a:t>I will champion compliance and data protection laws,</a:t>
            </a:r>
            <a:endParaRPr dirty="0">
              <a:solidFill>
                <a:srgbClr val="054C2C"/>
              </a:solidFill>
            </a:endParaRPr>
          </a:p>
          <a:p>
            <a:pPr marL="12700" marR="5080" lvl="0" indent="1270" algn="ctr" rtl="0">
              <a:spcBef>
                <a:spcPts val="4695"/>
              </a:spcBef>
              <a:spcAft>
                <a:spcPts val="0"/>
              </a:spcAft>
              <a:buNone/>
            </a:pPr>
            <a:r>
              <a:rPr lang="en-US" sz="4800" b="1" dirty="0">
                <a:solidFill>
                  <a:srgbClr val="054C2C"/>
                </a:solidFill>
                <a:latin typeface="Garamond"/>
                <a:ea typeface="Garamond"/>
                <a:cs typeface="Garamond"/>
                <a:sym typeface="Garamond"/>
              </a:rPr>
              <a:t>And strive to build a culture that respects privacy for all."</a:t>
            </a:r>
            <a:endParaRPr sz="4800" dirty="0">
              <a:solidFill>
                <a:srgbClr val="054C2C"/>
              </a:solidFill>
              <a:latin typeface="Garamond"/>
              <a:ea typeface="Garamond"/>
              <a:cs typeface="Garamond"/>
              <a:sym typeface="Garamond"/>
            </a:endParaRPr>
          </a:p>
        </p:txBody>
      </p:sp>
      <p:sp>
        <p:nvSpPr>
          <p:cNvPr id="506" name="Google Shape;506;p8"/>
          <p:cNvSpPr/>
          <p:nvPr/>
        </p:nvSpPr>
        <p:spPr>
          <a:xfrm>
            <a:off x="3414712" y="930275"/>
            <a:ext cx="9855015" cy="831433"/>
          </a:xfrm>
          <a:prstGeom prst="roundRect">
            <a:avLst>
              <a:gd name="adj" fmla="val 16667"/>
            </a:avLst>
          </a:prstGeom>
          <a:solidFill>
            <a:srgbClr val="054C2C"/>
          </a:solidFill>
          <a:ln>
            <a:noFill/>
          </a:ln>
          <a:effectLst>
            <a:outerShdw blurRad="44450" dist="27940" dir="5400000" algn="ctr">
              <a:srgbClr val="000000">
                <a:alpha val="31764"/>
              </a:srgbClr>
            </a:outerShdw>
          </a:effectLst>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Data Protection Officer’s Creed</a:t>
            </a:r>
            <a:endParaRPr sz="4800" dirty="0">
              <a:solidFill>
                <a:schemeClr val="lt1"/>
              </a:solidFill>
              <a:latin typeface="Garamond"/>
              <a:ea typeface="Garamond"/>
              <a:cs typeface="Garamond"/>
              <a:sym typeface="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510"/>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FC70C27-E539-5663-9465-DC8C54094C92}"/>
              </a:ext>
            </a:extLst>
          </p:cNvPr>
          <p:cNvSpPr/>
          <p:nvPr/>
        </p:nvSpPr>
        <p:spPr>
          <a:xfrm>
            <a:off x="2383765" y="2149475"/>
            <a:ext cx="13235160"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Google Shape;514;p9"/>
          <p:cNvSpPr txBox="1"/>
          <p:nvPr/>
        </p:nvSpPr>
        <p:spPr>
          <a:xfrm>
            <a:off x="2543845" y="2149475"/>
            <a:ext cx="13235160" cy="5786199"/>
          </a:xfrm>
          <a:prstGeom prst="rect">
            <a:avLst/>
          </a:prstGeom>
          <a:noFill/>
          <a:ln>
            <a:noFill/>
          </a:ln>
        </p:spPr>
        <p:txBody>
          <a:bodyPr spcFirstLastPara="1" wrap="square" lIns="0" tIns="12700" rIns="0" bIns="0" anchor="t" anchorCtr="0">
            <a:spAutoFit/>
          </a:bodyPr>
          <a:lstStyle/>
          <a:p>
            <a:pPr marL="580390" marR="0" lvl="0" indent="0" algn="ctr" rtl="0">
              <a:lnSpc>
                <a:spcPct val="150000"/>
              </a:lnSpc>
              <a:spcBef>
                <a:spcPts val="0"/>
              </a:spcBef>
              <a:spcAft>
                <a:spcPts val="0"/>
              </a:spcAft>
              <a:buNone/>
            </a:pPr>
            <a:r>
              <a:rPr lang="en-US" sz="9600" b="1" dirty="0">
                <a:solidFill>
                  <a:srgbClr val="FFFFFF"/>
                </a:solidFill>
                <a:latin typeface="Garamond"/>
                <a:ea typeface="Garamond"/>
                <a:cs typeface="Garamond"/>
                <a:sym typeface="Garamond"/>
              </a:rPr>
              <a:t>SECTION 1</a:t>
            </a:r>
            <a:endParaRPr sz="9600" dirty="0">
              <a:solidFill>
                <a:schemeClr val="dk1"/>
              </a:solidFill>
              <a:latin typeface="Garamond"/>
              <a:ea typeface="Garamond"/>
              <a:cs typeface="Garamond"/>
              <a:sym typeface="Garamond"/>
            </a:endParaRPr>
          </a:p>
          <a:p>
            <a:pPr marL="12700" marR="5080" lvl="0" indent="1270" algn="ctr" rtl="0">
              <a:spcBef>
                <a:spcPts val="4695"/>
              </a:spcBef>
              <a:spcAft>
                <a:spcPts val="0"/>
              </a:spcAft>
              <a:buNone/>
            </a:pPr>
            <a:r>
              <a:rPr lang="en-US" sz="9600" b="1" dirty="0">
                <a:solidFill>
                  <a:srgbClr val="054C2C"/>
                </a:solidFill>
                <a:latin typeface="Garamond"/>
                <a:ea typeface="Garamond"/>
                <a:cs typeface="Garamond"/>
                <a:sym typeface="Garamond"/>
              </a:rPr>
              <a:t>Fundamental  Principles of Data  Protection</a:t>
            </a:r>
            <a:endParaRPr sz="9600" dirty="0">
              <a:solidFill>
                <a:srgbClr val="054C2C"/>
              </a:solidFill>
              <a:latin typeface="Garamond"/>
              <a:ea typeface="Garamond"/>
              <a:cs typeface="Garamond"/>
              <a:sym typeface="Garamond"/>
            </a:endParaRPr>
          </a:p>
        </p:txBody>
      </p:sp>
      <p:sp>
        <p:nvSpPr>
          <p:cNvPr id="515" name="Google Shape;515;p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a:t>
            </a:fld>
            <a:endParaRPr/>
          </a:p>
        </p:txBody>
      </p:sp>
      <p:pic>
        <p:nvPicPr>
          <p:cNvPr id="3" name="Google Shape;513;p9"/>
          <p:cNvPicPr preferRelativeResize="0"/>
          <p:nvPr/>
        </p:nvPicPr>
        <p:blipFill rotWithShape="1">
          <a:blip r:embed="rId3">
            <a:alphaModFix/>
          </a:blip>
          <a:srcRect/>
          <a:stretch/>
        </p:blipFill>
        <p:spPr>
          <a:xfrm>
            <a:off x="2837795" y="2462882"/>
            <a:ext cx="1835129" cy="183134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520"/>
        <p:cNvGrpSpPr/>
        <p:nvPr/>
      </p:nvGrpSpPr>
      <p:grpSpPr>
        <a:xfrm>
          <a:off x="0" y="0"/>
          <a:ext cx="0" cy="0"/>
          <a:chOff x="0" y="0"/>
          <a:chExt cx="0" cy="0"/>
        </a:xfrm>
      </p:grpSpPr>
      <p:sp>
        <p:nvSpPr>
          <p:cNvPr id="521" name="Google Shape;521;p10"/>
          <p:cNvSpPr txBox="1"/>
          <p:nvPr/>
        </p:nvSpPr>
        <p:spPr>
          <a:xfrm>
            <a:off x="1357312" y="1158875"/>
            <a:ext cx="15713171" cy="7787516"/>
          </a:xfrm>
          <a:prstGeom prst="rect">
            <a:avLst/>
          </a:prstGeom>
          <a:noFill/>
          <a:ln>
            <a:noFill/>
          </a:ln>
        </p:spPr>
        <p:txBody>
          <a:bodyPr spcFirstLastPara="1" wrap="square" lIns="0" tIns="91425" rIns="0" bIns="0" anchor="t" anchorCtr="0">
            <a:spAutoFit/>
          </a:bodyPr>
          <a:lstStyle/>
          <a:p>
            <a:pPr marL="12700" marR="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This training session is intended to accomplish the following goals:</a:t>
            </a:r>
            <a:endParaRPr sz="2800" dirty="0">
              <a:solidFill>
                <a:srgbClr val="054C2C"/>
              </a:solidFill>
              <a:latin typeface="Garamond"/>
              <a:ea typeface="Garamond"/>
              <a:cs typeface="Garamond"/>
              <a:sym typeface="Garamond"/>
            </a:endParaRPr>
          </a:p>
          <a:p>
            <a:pPr marL="469265" marR="5715" lvl="0" indent="-228600" algn="just" rtl="0">
              <a:lnSpc>
                <a:spcPct val="150000"/>
              </a:lnSpc>
              <a:spcBef>
                <a:spcPts val="3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Participants will be introduced to the core principles of data protection, such as data  minimization, purpose limitation, and data accuracy.</a:t>
            </a:r>
            <a:endParaRPr sz="2800" dirty="0">
              <a:solidFill>
                <a:schemeClr val="dk1"/>
              </a:solidFill>
              <a:latin typeface="Garamond"/>
              <a:ea typeface="Garamond"/>
              <a:cs typeface="Garamond"/>
              <a:sym typeface="Garamond"/>
            </a:endParaRPr>
          </a:p>
          <a:p>
            <a:pPr marL="469265" marR="5080" lvl="0" indent="-228600" algn="just" rtl="0">
              <a:lnSpc>
                <a:spcPct val="150000"/>
              </a:lnSpc>
              <a:spcBef>
                <a:spcPts val="4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To define the role of the Data Protection Officer (DPO) in an Organization, including the  DPO's responsibilities and duties, as well as their critical role in maintaining data protection  compliance.</a:t>
            </a:r>
            <a:endParaRPr sz="2800" dirty="0">
              <a:solidFill>
                <a:schemeClr val="dk1"/>
              </a:solidFill>
              <a:latin typeface="Garamond"/>
              <a:ea typeface="Garamond"/>
              <a:cs typeface="Garamond"/>
              <a:sym typeface="Garamond"/>
            </a:endParaRPr>
          </a:p>
          <a:p>
            <a:pPr marL="469265" marR="5080" lvl="0" indent="-228600" algn="just" rtl="0">
              <a:lnSpc>
                <a:spcPct val="150000"/>
              </a:lnSpc>
              <a:spcBef>
                <a:spcPts val="3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To identify the roles and responsibilities of data processors and controllers in data  protection, when subcontracting or sub-processing data, and to provide real-life examples  of data processing scenarios for practical understanding.</a:t>
            </a:r>
            <a:endParaRPr sz="2800" dirty="0">
              <a:solidFill>
                <a:schemeClr val="dk1"/>
              </a:solidFill>
              <a:latin typeface="Garamond"/>
              <a:ea typeface="Garamond"/>
              <a:cs typeface="Garamond"/>
              <a:sym typeface="Garamond"/>
            </a:endParaRPr>
          </a:p>
          <a:p>
            <a:pPr marL="469265" marR="6350" lvl="0" indent="-228600" algn="just" rtl="0">
              <a:lnSpc>
                <a:spcPct val="150000"/>
              </a:lnSpc>
              <a:spcBef>
                <a:spcPts val="3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To equip participants with the adequate knowledge on how to respond to data security  incidents, provide guidance on developing an incident response plan, and </a:t>
            </a:r>
            <a:r>
              <a:rPr lang="en-US" sz="2800" dirty="0" err="1">
                <a:solidFill>
                  <a:schemeClr val="dk1"/>
                </a:solidFill>
                <a:latin typeface="Garamond"/>
                <a:ea typeface="Garamond"/>
                <a:cs typeface="Garamond"/>
                <a:sym typeface="Garamond"/>
              </a:rPr>
              <a:t>emphasise</a:t>
            </a:r>
            <a:r>
              <a:rPr lang="en-US" sz="2800" dirty="0">
                <a:solidFill>
                  <a:schemeClr val="dk1"/>
                </a:solidFill>
                <a:latin typeface="Garamond"/>
                <a:ea typeface="Garamond"/>
                <a:cs typeface="Garamond"/>
                <a:sym typeface="Garamond"/>
              </a:rPr>
              <a:t> the  importance of timely and transparent communication in the event of a data breach.</a:t>
            </a:r>
            <a:endParaRPr sz="2800" dirty="0">
              <a:solidFill>
                <a:schemeClr val="dk1"/>
              </a:solidFill>
              <a:latin typeface="Garamond"/>
              <a:ea typeface="Garamond"/>
              <a:cs typeface="Garamond"/>
              <a:sym typeface="Garamond"/>
            </a:endParaRPr>
          </a:p>
          <a:p>
            <a:pPr marL="0" marR="0" lvl="0" indent="0" algn="l" rtl="0">
              <a:lnSpc>
                <a:spcPct val="150000"/>
              </a:lnSpc>
              <a:spcBef>
                <a:spcPts val="0"/>
              </a:spcBef>
              <a:spcAft>
                <a:spcPts val="0"/>
              </a:spcAft>
              <a:buClr>
                <a:schemeClr val="dk1"/>
              </a:buClr>
              <a:buSzPts val="2800"/>
              <a:buFont typeface="Calibri"/>
              <a:buNone/>
            </a:pPr>
            <a:endParaRPr sz="2800" dirty="0">
              <a:solidFill>
                <a:schemeClr val="dk1"/>
              </a:solidFill>
              <a:latin typeface="Garamond"/>
              <a:ea typeface="Garamond"/>
              <a:cs typeface="Garamond"/>
              <a:sym typeface="Garamond"/>
            </a:endParaRPr>
          </a:p>
        </p:txBody>
      </p:sp>
      <p:sp>
        <p:nvSpPr>
          <p:cNvPr id="522" name="Google Shape;522;p1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28"/>
        <p:cNvGrpSpPr/>
        <p:nvPr/>
      </p:nvGrpSpPr>
      <p:grpSpPr>
        <a:xfrm>
          <a:off x="0" y="0"/>
          <a:ext cx="0" cy="0"/>
          <a:chOff x="0" y="0"/>
          <a:chExt cx="0" cy="0"/>
        </a:xfrm>
      </p:grpSpPr>
      <p:sp>
        <p:nvSpPr>
          <p:cNvPr id="529" name="Google Shape;529;p11"/>
          <p:cNvSpPr txBox="1"/>
          <p:nvPr/>
        </p:nvSpPr>
        <p:spPr>
          <a:xfrm>
            <a:off x="960342" y="326475"/>
            <a:ext cx="17392084" cy="5858783"/>
          </a:xfrm>
          <a:prstGeom prst="rect">
            <a:avLst/>
          </a:prstGeom>
          <a:noFill/>
          <a:ln>
            <a:noFill/>
          </a:ln>
        </p:spPr>
        <p:txBody>
          <a:bodyPr spcFirstLastPara="1" wrap="square" lIns="0" tIns="12700" rIns="0" bIns="0" anchor="t" anchorCtr="0">
            <a:spAutoFit/>
          </a:bodyPr>
          <a:lstStyle/>
          <a:p>
            <a:pPr marL="0" marR="0" lvl="0" indent="0" algn="l" rtl="0">
              <a:lnSpc>
                <a:spcPct val="150000"/>
              </a:lnSpc>
              <a:spcBef>
                <a:spcPts val="0"/>
              </a:spcBef>
              <a:spcAft>
                <a:spcPts val="0"/>
              </a:spcAft>
              <a:buClr>
                <a:schemeClr val="dk1"/>
              </a:buClr>
              <a:buSzPts val="2800"/>
              <a:buFont typeface="Calibri"/>
              <a:buNone/>
            </a:pPr>
            <a:endParaRPr sz="2800">
              <a:solidFill>
                <a:schemeClr val="dk1"/>
              </a:solidFill>
              <a:latin typeface="Garamond"/>
              <a:ea typeface="Garamond"/>
              <a:cs typeface="Garamond"/>
              <a:sym typeface="Garamond"/>
            </a:endParaRPr>
          </a:p>
          <a:p>
            <a:pPr marL="12700" marR="9525" lvl="0" indent="0" algn="l" rtl="0">
              <a:lnSpc>
                <a:spcPct val="150000"/>
              </a:lnSpc>
              <a:spcBef>
                <a:spcPts val="0"/>
              </a:spcBef>
              <a:spcAft>
                <a:spcPts val="0"/>
              </a:spcAft>
              <a:buNone/>
            </a:pPr>
            <a:r>
              <a:rPr lang="en-US" sz="2800">
                <a:solidFill>
                  <a:schemeClr val="dk1"/>
                </a:solidFill>
                <a:latin typeface="Garamond"/>
                <a:ea typeface="Garamond"/>
                <a:cs typeface="Garamond"/>
                <a:sym typeface="Garamond"/>
              </a:rPr>
              <a:t>Participants will benefit greatly from this training session because it will provide them with the  knowledge and skills needed to:</a:t>
            </a:r>
            <a:endParaRPr sz="2800">
              <a:solidFill>
                <a:schemeClr val="dk1"/>
              </a:solidFill>
              <a:latin typeface="Garamond"/>
              <a:ea typeface="Garamond"/>
              <a:cs typeface="Garamond"/>
              <a:sym typeface="Garamond"/>
            </a:endParaRPr>
          </a:p>
          <a:p>
            <a:pPr marL="469265" marR="0" lvl="0" indent="-228600" algn="l" rtl="0">
              <a:lnSpc>
                <a:spcPct val="150000"/>
              </a:lnSpc>
              <a:spcBef>
                <a:spcPts val="63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Ensure ethical data handling and responsible personal information management.</a:t>
            </a:r>
            <a:endParaRPr sz="2800">
              <a:solidFill>
                <a:schemeClr val="dk1"/>
              </a:solidFill>
              <a:latin typeface="Garamond"/>
              <a:ea typeface="Garamond"/>
              <a:cs typeface="Garamond"/>
              <a:sym typeface="Garamond"/>
            </a:endParaRPr>
          </a:p>
          <a:p>
            <a:pPr marL="469265" marR="6350" lvl="0" indent="-228600" algn="l" rtl="0">
              <a:lnSpc>
                <a:spcPct val="150000"/>
              </a:lnSpc>
              <a:spcBef>
                <a:spcPts val="3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Understand the critical role of a DPO in ensuring legal compliance, data security, and stakeholder  trust.</a:t>
            </a:r>
            <a:endParaRPr sz="2800">
              <a:solidFill>
                <a:schemeClr val="dk1"/>
              </a:solidFill>
              <a:latin typeface="Garamond"/>
              <a:ea typeface="Garamond"/>
              <a:cs typeface="Garamond"/>
              <a:sym typeface="Garamond"/>
            </a:endParaRPr>
          </a:p>
          <a:p>
            <a:pPr marL="469265" marR="5715" lvl="0" indent="-228600" algn="l" rtl="0">
              <a:lnSpc>
                <a:spcPct val="150000"/>
              </a:lnSpc>
              <a:spcBef>
                <a:spcPts val="4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Understand the distinct roles and responsibilities of data processors and controllers in order to  handle data in a secure and compliant manner.</a:t>
            </a:r>
            <a:endParaRPr sz="2800">
              <a:solidFill>
                <a:schemeClr val="dk1"/>
              </a:solidFill>
              <a:latin typeface="Garamond"/>
              <a:ea typeface="Garamond"/>
              <a:cs typeface="Garamond"/>
              <a:sym typeface="Garamond"/>
            </a:endParaRPr>
          </a:p>
          <a:p>
            <a:pPr marL="469265" marR="9525" lvl="0" indent="-228600" algn="l" rtl="0">
              <a:lnSpc>
                <a:spcPct val="150000"/>
              </a:lnSpc>
              <a:spcBef>
                <a:spcPts val="10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Manage data security incidents and breaches effectively to protect your reputation, ensure legal  compliance, and maintain customer trust.</a:t>
            </a:r>
            <a:endParaRPr sz="2800">
              <a:solidFill>
                <a:schemeClr val="dk1"/>
              </a:solidFill>
              <a:latin typeface="Garamond"/>
              <a:ea typeface="Garamond"/>
              <a:cs typeface="Garamond"/>
              <a:sym typeface="Garamond"/>
            </a:endParaRPr>
          </a:p>
          <a:p>
            <a:pPr marL="0" marR="0" lvl="0" indent="0" algn="l" rtl="0">
              <a:lnSpc>
                <a:spcPct val="150000"/>
              </a:lnSpc>
              <a:spcBef>
                <a:spcPts val="5"/>
              </a:spcBef>
              <a:spcAft>
                <a:spcPts val="0"/>
              </a:spcAft>
              <a:buNone/>
            </a:pPr>
            <a:endParaRPr sz="2800">
              <a:solidFill>
                <a:schemeClr val="dk1"/>
              </a:solidFill>
              <a:latin typeface="Garamond"/>
              <a:ea typeface="Garamond"/>
              <a:cs typeface="Garamond"/>
              <a:sym typeface="Garamond"/>
            </a:endParaRPr>
          </a:p>
        </p:txBody>
      </p:sp>
      <p:sp>
        <p:nvSpPr>
          <p:cNvPr id="530" name="Google Shape;530;p1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535"/>
        <p:cNvGrpSpPr/>
        <p:nvPr/>
      </p:nvGrpSpPr>
      <p:grpSpPr>
        <a:xfrm>
          <a:off x="0" y="0"/>
          <a:ext cx="0" cy="0"/>
          <a:chOff x="0" y="0"/>
          <a:chExt cx="0" cy="0"/>
        </a:xfrm>
      </p:grpSpPr>
      <p:sp>
        <p:nvSpPr>
          <p:cNvPr id="5" name="Google Shape;506;p8">
            <a:extLst>
              <a:ext uri="{FF2B5EF4-FFF2-40B4-BE49-F238E27FC236}">
                <a16:creationId xmlns:a16="http://schemas.microsoft.com/office/drawing/2014/main" id="{C91069BD-4AC6-4F1E-68D1-F2E04820841F}"/>
              </a:ext>
            </a:extLst>
          </p:cNvPr>
          <p:cNvSpPr/>
          <p:nvPr/>
        </p:nvSpPr>
        <p:spPr>
          <a:xfrm>
            <a:off x="912284" y="1506710"/>
            <a:ext cx="3172376"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sp>
        <p:nvSpPr>
          <p:cNvPr id="536" name="Google Shape;536;p12"/>
          <p:cNvSpPr txBox="1"/>
          <p:nvPr/>
        </p:nvSpPr>
        <p:spPr>
          <a:xfrm>
            <a:off x="1580622" y="7834369"/>
            <a:ext cx="16169100" cy="2231700"/>
          </a:xfrm>
          <a:prstGeom prst="rect">
            <a:avLst/>
          </a:prstGeom>
          <a:noFill/>
          <a:ln>
            <a:noFill/>
          </a:ln>
        </p:spPr>
        <p:txBody>
          <a:bodyPr spcFirstLastPara="1" wrap="square" lIns="0" tIns="12700" rIns="0" bIns="0" anchor="t" anchorCtr="0">
            <a:spAutoFit/>
          </a:bodyPr>
          <a:lstStyle/>
          <a:p>
            <a:pPr marL="12700" marR="5080" lvl="0" indent="0" algn="just" rtl="0">
              <a:lnSpc>
                <a:spcPct val="140900"/>
              </a:lnSpc>
              <a:spcBef>
                <a:spcPts val="0"/>
              </a:spcBef>
              <a:spcAft>
                <a:spcPts val="0"/>
              </a:spcAft>
              <a:buNone/>
            </a:pPr>
            <a:r>
              <a:rPr lang="en-US" sz="2800" dirty="0">
                <a:solidFill>
                  <a:schemeClr val="dk1"/>
                </a:solidFill>
                <a:latin typeface="Garamond"/>
                <a:ea typeface="Garamond"/>
                <a:cs typeface="Garamond"/>
                <a:sym typeface="Garamond"/>
              </a:rPr>
              <a:t>Within this section, we will explore the Nigerian Data Protection Act 2023, dissecting its  fundamental goals, essential provisions, and the substantial consequences it carries for data  protection procedures in Nigeria.</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2800" dirty="0">
              <a:solidFill>
                <a:schemeClr val="dk1"/>
              </a:solidFill>
              <a:latin typeface="Garamond"/>
              <a:ea typeface="Garamond"/>
              <a:cs typeface="Garamond"/>
              <a:sym typeface="Garamond"/>
            </a:endParaRPr>
          </a:p>
          <a:p>
            <a:pPr marL="12700" marR="0" lvl="0" indent="0" algn="just" rtl="0">
              <a:spcBef>
                <a:spcPts val="1110"/>
              </a:spcBef>
              <a:spcAft>
                <a:spcPts val="0"/>
              </a:spcAft>
              <a:buNone/>
            </a:pPr>
            <a:r>
              <a:rPr lang="en-US" sz="2800" b="1" dirty="0">
                <a:solidFill>
                  <a:srgbClr val="054C2C"/>
                </a:solidFill>
                <a:latin typeface="Garamond"/>
                <a:ea typeface="Garamond"/>
                <a:cs typeface="Garamond"/>
                <a:sym typeface="Garamond"/>
              </a:rPr>
              <a:t>Time Allocated: 20 mins</a:t>
            </a:r>
            <a:endParaRPr sz="2800" dirty="0">
              <a:solidFill>
                <a:srgbClr val="054C2C"/>
              </a:solidFill>
              <a:latin typeface="Garamond"/>
              <a:ea typeface="Garamond"/>
              <a:cs typeface="Garamond"/>
              <a:sym typeface="Garamond"/>
            </a:endParaRPr>
          </a:p>
        </p:txBody>
      </p:sp>
      <p:sp>
        <p:nvSpPr>
          <p:cNvPr id="537" name="Google Shape;537;p12"/>
          <p:cNvSpPr/>
          <p:nvPr/>
        </p:nvSpPr>
        <p:spPr>
          <a:xfrm>
            <a:off x="828566" y="3150613"/>
            <a:ext cx="13675992" cy="921963"/>
          </a:xfrm>
          <a:custGeom>
            <a:avLst/>
            <a:gdLst/>
            <a:ahLst/>
            <a:cxnLst/>
            <a:rect l="l" t="t" r="r" b="b"/>
            <a:pathLst>
              <a:path w="5996940" h="469264" extrusionOk="0">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47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538" name="Google Shape;538;p12"/>
          <p:cNvSpPr/>
          <p:nvPr/>
        </p:nvSpPr>
        <p:spPr>
          <a:xfrm rot="10800000" flipH="1">
            <a:off x="912284" y="2391761"/>
            <a:ext cx="17196856" cy="188882"/>
          </a:xfrm>
          <a:custGeom>
            <a:avLst/>
            <a:gdLst/>
            <a:ahLst/>
            <a:cxnLst/>
            <a:rect l="l" t="t" r="r" b="b"/>
            <a:pathLst>
              <a:path w="5872480" h="120000" extrusionOk="0">
                <a:moveTo>
                  <a:pt x="0" y="0"/>
                </a:moveTo>
                <a:lnTo>
                  <a:pt x="5872480" y="0"/>
                </a:lnTo>
              </a:path>
            </a:pathLst>
          </a:custGeom>
          <a:noFill/>
          <a:ln w="5715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540" name="Google Shape;540;p12"/>
          <p:cNvSpPr txBox="1"/>
          <p:nvPr/>
        </p:nvSpPr>
        <p:spPr>
          <a:xfrm>
            <a:off x="1704437" y="2953606"/>
            <a:ext cx="16698520" cy="4453783"/>
          </a:xfrm>
          <a:prstGeom prst="rect">
            <a:avLst/>
          </a:prstGeom>
          <a:noFill/>
          <a:ln>
            <a:noFill/>
          </a:ln>
        </p:spPr>
        <p:txBody>
          <a:bodyPr spcFirstLastPara="1" wrap="square" lIns="0" tIns="21575" rIns="0" bIns="0" anchor="t" anchorCtr="0">
            <a:spAutoFit/>
          </a:bodyPr>
          <a:lstStyle/>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Under this topic, the following key areas shall be discussed:</a:t>
            </a:r>
            <a:endParaRPr sz="32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3200" dirty="0">
              <a:solidFill>
                <a:schemeClr val="dk1"/>
              </a:solidFill>
              <a:latin typeface="Garamond"/>
              <a:ea typeface="Garamond"/>
              <a:cs typeface="Garamond"/>
              <a:sym typeface="Garamond"/>
            </a:endParaRPr>
          </a:p>
          <a:p>
            <a:pPr marL="682625" marR="0" lvl="2" algn="l" rtl="0">
              <a:spcBef>
                <a:spcPts val="0"/>
              </a:spcBef>
              <a:spcAft>
                <a:spcPts val="0"/>
              </a:spcAft>
              <a:buClr>
                <a:srgbClr val="252525"/>
              </a:buClr>
              <a:buSzPts val="3200"/>
            </a:pPr>
            <a:r>
              <a:rPr lang="en-US" sz="3200" b="1" i="0" u="none" strike="noStrike" cap="none" dirty="0">
                <a:solidFill>
                  <a:srgbClr val="252525"/>
                </a:solidFill>
                <a:latin typeface="Garamond"/>
                <a:ea typeface="Garamond"/>
                <a:cs typeface="Garamond"/>
                <a:sym typeface="Garamond"/>
              </a:rPr>
              <a:t>Learning Expectations</a:t>
            </a:r>
            <a:endParaRPr sz="3200" b="0" i="0" u="none" strike="noStrike" cap="none" dirty="0">
              <a:solidFill>
                <a:schemeClr val="dk1"/>
              </a:solidFill>
              <a:latin typeface="Garamond"/>
              <a:ea typeface="Garamond"/>
              <a:cs typeface="Garamond"/>
              <a:sym typeface="Garamond"/>
            </a:endParaRPr>
          </a:p>
          <a:p>
            <a:pPr marL="914400" marR="0" lvl="2" indent="0" algn="l" rtl="0">
              <a:spcBef>
                <a:spcPts val="5"/>
              </a:spcBef>
              <a:spcAft>
                <a:spcPts val="0"/>
              </a:spcAft>
              <a:buClr>
                <a:schemeClr val="dk1"/>
              </a:buClr>
              <a:buSzPts val="3200"/>
              <a:buFont typeface="Calibri"/>
              <a:buNone/>
            </a:pPr>
            <a:endParaRPr sz="3200" b="0" i="0" u="none" strike="noStrike" cap="none" dirty="0">
              <a:solidFill>
                <a:schemeClr val="dk1"/>
              </a:solidFill>
              <a:latin typeface="Garamond"/>
              <a:ea typeface="Garamond"/>
              <a:cs typeface="Garamond"/>
              <a:sym typeface="Garamond"/>
            </a:endParaRPr>
          </a:p>
          <a:p>
            <a:pPr marL="668019" marR="0" lvl="2" algn="l" rtl="0">
              <a:spcBef>
                <a:spcPts val="0"/>
              </a:spcBef>
              <a:spcAft>
                <a:spcPts val="0"/>
              </a:spcAft>
              <a:buClr>
                <a:srgbClr val="252525"/>
              </a:buClr>
              <a:buSzPts val="3200"/>
            </a:pPr>
            <a:r>
              <a:rPr lang="en-US" sz="3200" b="1" i="0" u="none" strike="noStrike" cap="none" dirty="0">
                <a:solidFill>
                  <a:srgbClr val="252525"/>
                </a:solidFill>
                <a:latin typeface="Garamond"/>
                <a:ea typeface="Garamond"/>
                <a:cs typeface="Garamond"/>
                <a:sym typeface="Garamond"/>
              </a:rPr>
              <a:t>Importance of Data Protection and Data</a:t>
            </a:r>
            <a:endParaRPr sz="3200" b="0" i="0" u="none" strike="noStrike" cap="none" dirty="0">
              <a:solidFill>
                <a:schemeClr val="dk1"/>
              </a:solidFill>
              <a:latin typeface="Garamond"/>
              <a:ea typeface="Garamond"/>
              <a:cs typeface="Garamond"/>
              <a:sym typeface="Garamond"/>
            </a:endParaRPr>
          </a:p>
          <a:p>
            <a:pPr marL="914400" marR="0" lvl="2" indent="0" algn="l" rtl="0">
              <a:spcBef>
                <a:spcPts val="20"/>
              </a:spcBef>
              <a:spcAft>
                <a:spcPts val="0"/>
              </a:spcAft>
              <a:buClr>
                <a:schemeClr val="dk1"/>
              </a:buClr>
              <a:buSzPts val="3200"/>
              <a:buFont typeface="Calibri"/>
              <a:buNone/>
            </a:pPr>
            <a:endParaRPr sz="3200" b="0" i="0" u="none" strike="noStrike" cap="none" dirty="0">
              <a:solidFill>
                <a:schemeClr val="dk1"/>
              </a:solidFill>
              <a:latin typeface="Garamond"/>
              <a:ea typeface="Garamond"/>
              <a:cs typeface="Garamond"/>
              <a:sym typeface="Garamond"/>
            </a:endParaRPr>
          </a:p>
          <a:p>
            <a:pPr marL="675639" marR="0" lvl="2" algn="l" rtl="0">
              <a:spcBef>
                <a:spcPts val="0"/>
              </a:spcBef>
              <a:spcAft>
                <a:spcPts val="0"/>
              </a:spcAft>
              <a:buClr>
                <a:schemeClr val="dk1"/>
              </a:buClr>
              <a:buSzPts val="3200"/>
            </a:pPr>
            <a:r>
              <a:rPr lang="en-US" sz="3200" b="1" i="0" u="none" strike="noStrike" cap="none" dirty="0">
                <a:solidFill>
                  <a:schemeClr val="dk1"/>
                </a:solidFill>
                <a:latin typeface="Garamond"/>
                <a:ea typeface="Garamond"/>
                <a:cs typeface="Garamond"/>
                <a:sym typeface="Garamond"/>
              </a:rPr>
              <a:t>Defining Data Protection and Data Privacy</a:t>
            </a:r>
            <a:endParaRPr sz="3200" b="0" i="0" u="none" strike="noStrike" cap="none" dirty="0">
              <a:solidFill>
                <a:schemeClr val="dk1"/>
              </a:solidFill>
              <a:latin typeface="Garamond"/>
              <a:ea typeface="Garamond"/>
              <a:cs typeface="Garamond"/>
              <a:sym typeface="Garamond"/>
            </a:endParaRPr>
          </a:p>
          <a:p>
            <a:pPr marL="914400" marR="0" lvl="2" indent="0" algn="l" rtl="0">
              <a:spcBef>
                <a:spcPts val="25"/>
              </a:spcBef>
              <a:spcAft>
                <a:spcPts val="0"/>
              </a:spcAft>
              <a:buClr>
                <a:schemeClr val="dk1"/>
              </a:buClr>
              <a:buSzPts val="3200"/>
              <a:buFont typeface="Calibri"/>
              <a:buNone/>
            </a:pPr>
            <a:endParaRPr sz="3200" b="0" i="0" u="none" strike="noStrike" cap="none" dirty="0">
              <a:solidFill>
                <a:schemeClr val="dk1"/>
              </a:solidFill>
              <a:latin typeface="Garamond"/>
              <a:ea typeface="Garamond"/>
              <a:cs typeface="Garamond"/>
              <a:sym typeface="Garamond"/>
            </a:endParaRPr>
          </a:p>
          <a:p>
            <a:pPr marL="687070" marR="0" lvl="2" algn="l" rtl="0">
              <a:spcBef>
                <a:spcPts val="0"/>
              </a:spcBef>
              <a:spcAft>
                <a:spcPts val="0"/>
              </a:spcAft>
              <a:buClr>
                <a:schemeClr val="dk1"/>
              </a:buClr>
              <a:buSzPts val="3200"/>
            </a:pPr>
            <a:r>
              <a:rPr lang="en-US" sz="3200" b="1" i="0" u="none" strike="noStrike" cap="none" dirty="0">
                <a:solidFill>
                  <a:schemeClr val="dk1"/>
                </a:solidFill>
                <a:latin typeface="Garamond"/>
                <a:ea typeface="Garamond"/>
                <a:cs typeface="Garamond"/>
                <a:sym typeface="Garamond"/>
              </a:rPr>
              <a:t>Key Principles of the Nigeria Data Protection Act</a:t>
            </a:r>
            <a:endParaRPr sz="3200" b="0" i="0" u="none" strike="noStrike" cap="none" dirty="0">
              <a:solidFill>
                <a:schemeClr val="dk1"/>
              </a:solidFill>
              <a:latin typeface="Garamond"/>
              <a:ea typeface="Garamond"/>
              <a:cs typeface="Garamond"/>
              <a:sym typeface="Garamond"/>
            </a:endParaRPr>
          </a:p>
        </p:txBody>
      </p:sp>
      <p:grpSp>
        <p:nvGrpSpPr>
          <p:cNvPr id="541" name="Google Shape;541;p12"/>
          <p:cNvGrpSpPr/>
          <p:nvPr/>
        </p:nvGrpSpPr>
        <p:grpSpPr>
          <a:xfrm>
            <a:off x="1363411" y="4155534"/>
            <a:ext cx="9698923" cy="726829"/>
            <a:chOff x="1148916" y="2441253"/>
            <a:chExt cx="4252990" cy="369945"/>
          </a:xfrm>
        </p:grpSpPr>
        <p:pic>
          <p:nvPicPr>
            <p:cNvPr id="542" name="Google Shape;542;p12"/>
            <p:cNvPicPr preferRelativeResize="0"/>
            <p:nvPr/>
          </p:nvPicPr>
          <p:blipFill rotWithShape="1">
            <a:blip r:embed="rId3">
              <a:alphaModFix/>
            </a:blip>
            <a:srcRect/>
            <a:stretch/>
          </p:blipFill>
          <p:spPr>
            <a:xfrm>
              <a:off x="1148916" y="2441253"/>
              <a:ext cx="379025" cy="369945"/>
            </a:xfrm>
            <a:prstGeom prst="rect">
              <a:avLst/>
            </a:prstGeom>
            <a:noFill/>
            <a:ln>
              <a:noFill/>
            </a:ln>
          </p:spPr>
        </p:pic>
        <p:sp>
          <p:nvSpPr>
            <p:cNvPr id="543" name="Google Shape;543;p12"/>
            <p:cNvSpPr/>
            <p:nvPr/>
          </p:nvSpPr>
          <p:spPr>
            <a:xfrm>
              <a:off x="1229321" y="2739770"/>
              <a:ext cx="4172585" cy="0"/>
            </a:xfrm>
            <a:custGeom>
              <a:avLst/>
              <a:gdLst/>
              <a:ahLst/>
              <a:cxnLst/>
              <a:rect l="l" t="t" r="r" b="b"/>
              <a:pathLst>
                <a:path w="4172585" h="120000" extrusionOk="0">
                  <a:moveTo>
                    <a:pt x="0" y="0"/>
                  </a:moveTo>
                  <a:lnTo>
                    <a:pt x="41721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544" name="Google Shape;544;p12"/>
            <p:cNvPicPr preferRelativeResize="0"/>
            <p:nvPr/>
          </p:nvPicPr>
          <p:blipFill rotWithShape="1">
            <a:blip r:embed="rId4">
              <a:alphaModFix/>
            </a:blip>
            <a:srcRect/>
            <a:stretch/>
          </p:blipFill>
          <p:spPr>
            <a:xfrm>
              <a:off x="1191767" y="2479535"/>
              <a:ext cx="311696" cy="284238"/>
            </a:xfrm>
            <a:prstGeom prst="rect">
              <a:avLst/>
            </a:prstGeom>
            <a:noFill/>
            <a:ln>
              <a:noFill/>
            </a:ln>
          </p:spPr>
        </p:pic>
      </p:grpSp>
      <p:grpSp>
        <p:nvGrpSpPr>
          <p:cNvPr id="545" name="Google Shape;545;p12"/>
          <p:cNvGrpSpPr/>
          <p:nvPr/>
        </p:nvGrpSpPr>
        <p:grpSpPr>
          <a:xfrm>
            <a:off x="1363411" y="5041690"/>
            <a:ext cx="9788678" cy="724063"/>
            <a:chOff x="1148916" y="2892293"/>
            <a:chExt cx="4292348" cy="368537"/>
          </a:xfrm>
        </p:grpSpPr>
        <p:pic>
          <p:nvPicPr>
            <p:cNvPr id="546" name="Google Shape;546;p12"/>
            <p:cNvPicPr preferRelativeResize="0"/>
            <p:nvPr/>
          </p:nvPicPr>
          <p:blipFill rotWithShape="1">
            <a:blip r:embed="rId5">
              <a:alphaModFix/>
            </a:blip>
            <a:srcRect/>
            <a:stretch/>
          </p:blipFill>
          <p:spPr>
            <a:xfrm>
              <a:off x="1148916" y="2892293"/>
              <a:ext cx="379025" cy="368537"/>
            </a:xfrm>
            <a:prstGeom prst="rect">
              <a:avLst/>
            </a:prstGeom>
            <a:noFill/>
            <a:ln>
              <a:noFill/>
            </a:ln>
          </p:spPr>
        </p:pic>
        <p:sp>
          <p:nvSpPr>
            <p:cNvPr id="547" name="Google Shape;547;p12"/>
            <p:cNvSpPr/>
            <p:nvPr/>
          </p:nvSpPr>
          <p:spPr>
            <a:xfrm>
              <a:off x="1229309" y="3189350"/>
              <a:ext cx="4211955" cy="0"/>
            </a:xfrm>
            <a:custGeom>
              <a:avLst/>
              <a:gdLst/>
              <a:ahLst/>
              <a:cxnLst/>
              <a:rect l="l" t="t" r="r" b="b"/>
              <a:pathLst>
                <a:path w="4211955" h="120000" extrusionOk="0">
                  <a:moveTo>
                    <a:pt x="0" y="0"/>
                  </a:moveTo>
                  <a:lnTo>
                    <a:pt x="4211497"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grpSp>
      <p:grpSp>
        <p:nvGrpSpPr>
          <p:cNvPr id="549" name="Google Shape;549;p12"/>
          <p:cNvGrpSpPr/>
          <p:nvPr/>
        </p:nvGrpSpPr>
        <p:grpSpPr>
          <a:xfrm>
            <a:off x="1363411" y="5856111"/>
            <a:ext cx="9816220" cy="724063"/>
            <a:chOff x="1148916" y="3306821"/>
            <a:chExt cx="4304425" cy="368537"/>
          </a:xfrm>
        </p:grpSpPr>
        <p:pic>
          <p:nvPicPr>
            <p:cNvPr id="550" name="Google Shape;550;p12"/>
            <p:cNvPicPr preferRelativeResize="0"/>
            <p:nvPr/>
          </p:nvPicPr>
          <p:blipFill rotWithShape="1">
            <a:blip r:embed="rId3">
              <a:alphaModFix/>
            </a:blip>
            <a:srcRect/>
            <a:stretch/>
          </p:blipFill>
          <p:spPr>
            <a:xfrm>
              <a:off x="1148916" y="3306821"/>
              <a:ext cx="379025" cy="368537"/>
            </a:xfrm>
            <a:prstGeom prst="rect">
              <a:avLst/>
            </a:prstGeom>
            <a:noFill/>
            <a:ln>
              <a:noFill/>
            </a:ln>
          </p:spPr>
        </p:pic>
        <p:sp>
          <p:nvSpPr>
            <p:cNvPr id="551" name="Google Shape;551;p12"/>
            <p:cNvSpPr/>
            <p:nvPr/>
          </p:nvSpPr>
          <p:spPr>
            <a:xfrm>
              <a:off x="1229321" y="3604640"/>
              <a:ext cx="4224020" cy="0"/>
            </a:xfrm>
            <a:custGeom>
              <a:avLst/>
              <a:gdLst/>
              <a:ahLst/>
              <a:cxnLst/>
              <a:rect l="l" t="t" r="r" b="b"/>
              <a:pathLst>
                <a:path w="4224020" h="120000" extrusionOk="0">
                  <a:moveTo>
                    <a:pt x="0" y="0"/>
                  </a:moveTo>
                  <a:lnTo>
                    <a:pt x="4223804"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552" name="Google Shape;552;p12"/>
            <p:cNvPicPr preferRelativeResize="0"/>
            <p:nvPr/>
          </p:nvPicPr>
          <p:blipFill rotWithShape="1">
            <a:blip r:embed="rId6">
              <a:alphaModFix/>
            </a:blip>
            <a:srcRect/>
            <a:stretch/>
          </p:blipFill>
          <p:spPr>
            <a:xfrm>
              <a:off x="1191767" y="3343617"/>
              <a:ext cx="311696" cy="285788"/>
            </a:xfrm>
            <a:prstGeom prst="rect">
              <a:avLst/>
            </a:prstGeom>
            <a:noFill/>
            <a:ln>
              <a:noFill/>
            </a:ln>
          </p:spPr>
        </p:pic>
      </p:grpSp>
      <p:grpSp>
        <p:nvGrpSpPr>
          <p:cNvPr id="553" name="Google Shape;553;p12"/>
          <p:cNvGrpSpPr/>
          <p:nvPr/>
        </p:nvGrpSpPr>
        <p:grpSpPr>
          <a:xfrm>
            <a:off x="1363411" y="6739399"/>
            <a:ext cx="9843734" cy="724063"/>
            <a:chOff x="1148916" y="3756401"/>
            <a:chExt cx="4316490" cy="368537"/>
          </a:xfrm>
        </p:grpSpPr>
        <p:pic>
          <p:nvPicPr>
            <p:cNvPr id="554" name="Google Shape;554;p12"/>
            <p:cNvPicPr preferRelativeResize="0"/>
            <p:nvPr/>
          </p:nvPicPr>
          <p:blipFill rotWithShape="1">
            <a:blip r:embed="rId7">
              <a:alphaModFix/>
            </a:blip>
            <a:srcRect/>
            <a:stretch/>
          </p:blipFill>
          <p:spPr>
            <a:xfrm>
              <a:off x="1148916" y="3756401"/>
              <a:ext cx="379025" cy="368537"/>
            </a:xfrm>
            <a:prstGeom prst="rect">
              <a:avLst/>
            </a:prstGeom>
            <a:noFill/>
            <a:ln>
              <a:noFill/>
            </a:ln>
          </p:spPr>
        </p:pic>
        <p:sp>
          <p:nvSpPr>
            <p:cNvPr id="555" name="Google Shape;555;p12"/>
            <p:cNvSpPr/>
            <p:nvPr/>
          </p:nvSpPr>
          <p:spPr>
            <a:xfrm>
              <a:off x="1229321" y="4054220"/>
              <a:ext cx="4236085"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dirty="0">
                <a:solidFill>
                  <a:schemeClr val="dk1"/>
                </a:solidFill>
                <a:latin typeface="Garamond"/>
                <a:ea typeface="Garamond"/>
                <a:cs typeface="Garamond"/>
                <a:sym typeface="Garamond"/>
              </a:endParaRPr>
            </a:p>
          </p:txBody>
        </p:sp>
        <p:pic>
          <p:nvPicPr>
            <p:cNvPr id="556" name="Google Shape;556;p12"/>
            <p:cNvPicPr preferRelativeResize="0"/>
            <p:nvPr/>
          </p:nvPicPr>
          <p:blipFill rotWithShape="1">
            <a:blip r:embed="rId8">
              <a:alphaModFix/>
            </a:blip>
            <a:srcRect/>
            <a:stretch/>
          </p:blipFill>
          <p:spPr>
            <a:xfrm>
              <a:off x="1191767" y="3794746"/>
              <a:ext cx="311696" cy="284238"/>
            </a:xfrm>
            <a:prstGeom prst="rect">
              <a:avLst/>
            </a:prstGeom>
            <a:noFill/>
            <a:ln>
              <a:noFill/>
            </a:ln>
          </p:spPr>
        </p:pic>
      </p:grpSp>
      <p:sp>
        <p:nvSpPr>
          <p:cNvPr id="557" name="Google Shape;557;p1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a:t>
            </a:fld>
            <a:endParaRPr/>
          </a:p>
        </p:txBody>
      </p:sp>
      <p:sp>
        <p:nvSpPr>
          <p:cNvPr id="559" name="Google Shape;559;p12"/>
          <p:cNvSpPr txBox="1"/>
          <p:nvPr/>
        </p:nvSpPr>
        <p:spPr>
          <a:xfrm>
            <a:off x="3433817" y="709177"/>
            <a:ext cx="12462713" cy="1779934"/>
          </a:xfrm>
          <a:prstGeom prst="rect">
            <a:avLst/>
          </a:prstGeom>
          <a:noFill/>
          <a:ln>
            <a:noFill/>
          </a:ln>
        </p:spPr>
        <p:txBody>
          <a:bodyPr spcFirstLastPara="1" wrap="square" lIns="91425" tIns="45700" rIns="91425" bIns="45700" anchor="t" anchorCtr="0">
            <a:spAutoFit/>
          </a:bodyPr>
          <a:lstStyle/>
          <a:p>
            <a:pPr marL="195580" marR="374015" lvl="0" indent="885189" algn="l" rtl="0">
              <a:lnSpc>
                <a:spcPct val="1500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a:t>
            </a:r>
            <a:endParaRPr dirty="0">
              <a:solidFill>
                <a:srgbClr val="054C2C"/>
              </a:solidFill>
            </a:endParaRPr>
          </a:p>
          <a:p>
            <a:pPr marL="195580" marR="374015" lvl="0" indent="885189" algn="l" rtl="0">
              <a:lnSpc>
                <a:spcPct val="150000"/>
              </a:lnSpc>
              <a:spcBef>
                <a:spcPts val="170"/>
              </a:spcBef>
              <a:spcAft>
                <a:spcPts val="0"/>
              </a:spcAft>
              <a:buNone/>
            </a:pPr>
            <a:r>
              <a:rPr lang="en-US" sz="3600" b="1" dirty="0">
                <a:solidFill>
                  <a:srgbClr val="054C2C"/>
                </a:solidFill>
                <a:latin typeface="Garamond"/>
                <a:ea typeface="Garamond"/>
                <a:cs typeface="Garamond"/>
                <a:sym typeface="Garamond"/>
              </a:rPr>
              <a:t>and Data Privacy Principles including its principles.</a:t>
            </a:r>
            <a:endParaRPr sz="3600" dirty="0">
              <a:solidFill>
                <a:srgbClr val="054C2C"/>
              </a:solidFill>
              <a:latin typeface="Garamond"/>
              <a:ea typeface="Garamond"/>
              <a:cs typeface="Garamond"/>
              <a:sym typeface="Garamond"/>
            </a:endParaRPr>
          </a:p>
        </p:txBody>
      </p:sp>
      <p:sp>
        <p:nvSpPr>
          <p:cNvPr id="560" name="Google Shape;560;p12"/>
          <p:cNvSpPr txBox="1"/>
          <p:nvPr/>
        </p:nvSpPr>
        <p:spPr>
          <a:xfrm>
            <a:off x="1416029" y="1496512"/>
            <a:ext cx="2584913"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dirty="0">
                <a:solidFill>
                  <a:srgbClr val="C00000"/>
                </a:solidFill>
                <a:latin typeface="Garamond"/>
                <a:ea typeface="Garamond"/>
                <a:cs typeface="Garamond"/>
                <a:sym typeface="Garamond"/>
              </a:rPr>
              <a:t> </a:t>
            </a:r>
            <a:r>
              <a:rPr lang="en-US" sz="6600" b="1" baseline="30000" dirty="0">
                <a:solidFill>
                  <a:srgbClr val="FFFFFF"/>
                </a:solidFill>
                <a:latin typeface="Garamond"/>
                <a:ea typeface="Garamond"/>
                <a:cs typeface="Garamond"/>
                <a:sym typeface="Garamond"/>
              </a:rPr>
              <a:t>Topic 1	</a:t>
            </a:r>
            <a:endParaRPr sz="6600" dirty="0">
              <a:solidFill>
                <a:schemeClr val="dk1"/>
              </a:solidFill>
              <a:latin typeface="Calibri"/>
              <a:ea typeface="Calibri"/>
              <a:cs typeface="Calibri"/>
              <a:sym typeface="Calibri"/>
            </a:endParaRPr>
          </a:p>
        </p:txBody>
      </p:sp>
      <p:grpSp>
        <p:nvGrpSpPr>
          <p:cNvPr id="10" name="Group 9">
            <a:extLst>
              <a:ext uri="{FF2B5EF4-FFF2-40B4-BE49-F238E27FC236}">
                <a16:creationId xmlns:a16="http://schemas.microsoft.com/office/drawing/2014/main" id="{BDD4BEB6-DDB6-078A-BA9E-E7CDA96A4B62}"/>
              </a:ext>
            </a:extLst>
          </p:cNvPr>
          <p:cNvGrpSpPr/>
          <p:nvPr/>
        </p:nvGrpSpPr>
        <p:grpSpPr>
          <a:xfrm>
            <a:off x="1384359" y="3927700"/>
            <a:ext cx="864365" cy="831433"/>
            <a:chOff x="1461132" y="3884669"/>
            <a:chExt cx="864365" cy="831433"/>
          </a:xfrm>
        </p:grpSpPr>
        <p:sp>
          <p:nvSpPr>
            <p:cNvPr id="8" name="Google Shape;506;p8">
              <a:extLst>
                <a:ext uri="{FF2B5EF4-FFF2-40B4-BE49-F238E27FC236}">
                  <a16:creationId xmlns:a16="http://schemas.microsoft.com/office/drawing/2014/main" id="{24FE5F48-F2FB-46D9-F72E-ACA48DC54A77}"/>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9" name="Google Shape;548;p12"/>
            <p:cNvPicPr preferRelativeResize="0"/>
            <p:nvPr/>
          </p:nvPicPr>
          <p:blipFill rotWithShape="1">
            <a:blip r:embed="rId9">
              <a:alphaModFix/>
            </a:blip>
            <a:srcRect/>
            <a:stretch/>
          </p:blipFill>
          <p:spPr>
            <a:xfrm>
              <a:off x="1580801" y="4021634"/>
              <a:ext cx="744696" cy="650350"/>
            </a:xfrm>
            <a:prstGeom prst="rect">
              <a:avLst/>
            </a:prstGeom>
            <a:noFill/>
            <a:ln>
              <a:noFill/>
            </a:ln>
          </p:spPr>
        </p:pic>
      </p:grpSp>
      <p:grpSp>
        <p:nvGrpSpPr>
          <p:cNvPr id="11" name="Group 10">
            <a:extLst>
              <a:ext uri="{FF2B5EF4-FFF2-40B4-BE49-F238E27FC236}">
                <a16:creationId xmlns:a16="http://schemas.microsoft.com/office/drawing/2014/main" id="{38E67CDF-2693-64E0-757F-45DFF87AA733}"/>
              </a:ext>
            </a:extLst>
          </p:cNvPr>
          <p:cNvGrpSpPr/>
          <p:nvPr/>
        </p:nvGrpSpPr>
        <p:grpSpPr>
          <a:xfrm>
            <a:off x="1384359" y="4841879"/>
            <a:ext cx="864365" cy="831433"/>
            <a:chOff x="1461132" y="3884669"/>
            <a:chExt cx="864365" cy="831433"/>
          </a:xfrm>
        </p:grpSpPr>
        <p:sp>
          <p:nvSpPr>
            <p:cNvPr id="12" name="Google Shape;506;p8">
              <a:extLst>
                <a:ext uri="{FF2B5EF4-FFF2-40B4-BE49-F238E27FC236}">
                  <a16:creationId xmlns:a16="http://schemas.microsoft.com/office/drawing/2014/main" id="{B3768D1A-74E1-4727-44B1-31C17D26FE6C}"/>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3" name="Google Shape;548;p12">
              <a:extLst>
                <a:ext uri="{FF2B5EF4-FFF2-40B4-BE49-F238E27FC236}">
                  <a16:creationId xmlns:a16="http://schemas.microsoft.com/office/drawing/2014/main" id="{5376B900-6AB2-4256-B2F6-550EEF327604}"/>
                </a:ext>
              </a:extLst>
            </p:cNvPr>
            <p:cNvPicPr preferRelativeResize="0"/>
            <p:nvPr/>
          </p:nvPicPr>
          <p:blipFill rotWithShape="1">
            <a:blip r:embed="rId9">
              <a:alphaModFix/>
            </a:blip>
            <a:srcRect/>
            <a:stretch/>
          </p:blipFill>
          <p:spPr>
            <a:xfrm>
              <a:off x="1580801" y="4021634"/>
              <a:ext cx="744696" cy="650350"/>
            </a:xfrm>
            <a:prstGeom prst="rect">
              <a:avLst/>
            </a:prstGeom>
            <a:noFill/>
            <a:ln>
              <a:noFill/>
            </a:ln>
          </p:spPr>
        </p:pic>
      </p:grpSp>
      <p:grpSp>
        <p:nvGrpSpPr>
          <p:cNvPr id="14" name="Group 13">
            <a:extLst>
              <a:ext uri="{FF2B5EF4-FFF2-40B4-BE49-F238E27FC236}">
                <a16:creationId xmlns:a16="http://schemas.microsoft.com/office/drawing/2014/main" id="{3D0CD218-FFF7-E0C9-FDAD-0ABF5C97E2F4}"/>
              </a:ext>
            </a:extLst>
          </p:cNvPr>
          <p:cNvGrpSpPr/>
          <p:nvPr/>
        </p:nvGrpSpPr>
        <p:grpSpPr>
          <a:xfrm>
            <a:off x="1384359" y="5755946"/>
            <a:ext cx="864365" cy="831433"/>
            <a:chOff x="1461132" y="3884669"/>
            <a:chExt cx="864365" cy="831433"/>
          </a:xfrm>
        </p:grpSpPr>
        <p:sp>
          <p:nvSpPr>
            <p:cNvPr id="15" name="Google Shape;506;p8">
              <a:extLst>
                <a:ext uri="{FF2B5EF4-FFF2-40B4-BE49-F238E27FC236}">
                  <a16:creationId xmlns:a16="http://schemas.microsoft.com/office/drawing/2014/main" id="{0FFA44BC-7089-2CD0-78F9-4CE3689ACF7A}"/>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6" name="Google Shape;548;p12">
              <a:extLst>
                <a:ext uri="{FF2B5EF4-FFF2-40B4-BE49-F238E27FC236}">
                  <a16:creationId xmlns:a16="http://schemas.microsoft.com/office/drawing/2014/main" id="{D332ED66-904A-CB04-37BE-8BD1D13AA9E8}"/>
                </a:ext>
              </a:extLst>
            </p:cNvPr>
            <p:cNvPicPr preferRelativeResize="0"/>
            <p:nvPr/>
          </p:nvPicPr>
          <p:blipFill rotWithShape="1">
            <a:blip r:embed="rId9">
              <a:alphaModFix/>
            </a:blip>
            <a:srcRect/>
            <a:stretch/>
          </p:blipFill>
          <p:spPr>
            <a:xfrm>
              <a:off x="1580801" y="4021634"/>
              <a:ext cx="744696" cy="650350"/>
            </a:xfrm>
            <a:prstGeom prst="rect">
              <a:avLst/>
            </a:prstGeom>
            <a:noFill/>
            <a:ln>
              <a:noFill/>
            </a:ln>
          </p:spPr>
        </p:pic>
      </p:grpSp>
      <p:grpSp>
        <p:nvGrpSpPr>
          <p:cNvPr id="17" name="Group 16">
            <a:extLst>
              <a:ext uri="{FF2B5EF4-FFF2-40B4-BE49-F238E27FC236}">
                <a16:creationId xmlns:a16="http://schemas.microsoft.com/office/drawing/2014/main" id="{09B3A5D3-263D-67BB-5C91-C19911FDE3FD}"/>
              </a:ext>
            </a:extLst>
          </p:cNvPr>
          <p:cNvGrpSpPr/>
          <p:nvPr/>
        </p:nvGrpSpPr>
        <p:grpSpPr>
          <a:xfrm>
            <a:off x="1404075" y="6684493"/>
            <a:ext cx="864365" cy="831433"/>
            <a:chOff x="1461132" y="3884669"/>
            <a:chExt cx="864365" cy="831433"/>
          </a:xfrm>
        </p:grpSpPr>
        <p:sp>
          <p:nvSpPr>
            <p:cNvPr id="18" name="Google Shape;506;p8">
              <a:extLst>
                <a:ext uri="{FF2B5EF4-FFF2-40B4-BE49-F238E27FC236}">
                  <a16:creationId xmlns:a16="http://schemas.microsoft.com/office/drawing/2014/main" id="{B3802545-306E-5940-99DA-DC170F81E7D7}"/>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9" name="Google Shape;548;p12">
              <a:extLst>
                <a:ext uri="{FF2B5EF4-FFF2-40B4-BE49-F238E27FC236}">
                  <a16:creationId xmlns:a16="http://schemas.microsoft.com/office/drawing/2014/main" id="{DE0903F2-66FC-273A-8EEE-F44607376AD6}"/>
                </a:ext>
              </a:extLst>
            </p:cNvPr>
            <p:cNvPicPr preferRelativeResize="0"/>
            <p:nvPr/>
          </p:nvPicPr>
          <p:blipFill rotWithShape="1">
            <a:blip r:embed="rId9">
              <a:alphaModFix/>
            </a:blip>
            <a:srcRect/>
            <a:stretch/>
          </p:blipFill>
          <p:spPr>
            <a:xfrm>
              <a:off x="1580801" y="4021634"/>
              <a:ext cx="744696" cy="650350"/>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564"/>
        <p:cNvGrpSpPr/>
        <p:nvPr/>
      </p:nvGrpSpPr>
      <p:grpSpPr>
        <a:xfrm>
          <a:off x="0" y="0"/>
          <a:ext cx="0" cy="0"/>
          <a:chOff x="0" y="0"/>
          <a:chExt cx="0" cy="0"/>
        </a:xfrm>
      </p:grpSpPr>
      <p:pic>
        <p:nvPicPr>
          <p:cNvPr id="565" name="Google Shape;565;p13"/>
          <p:cNvPicPr preferRelativeResize="0"/>
          <p:nvPr/>
        </p:nvPicPr>
        <p:blipFill rotWithShape="1">
          <a:blip r:embed="rId3">
            <a:alphaModFix/>
          </a:blip>
          <a:srcRect/>
          <a:stretch/>
        </p:blipFill>
        <p:spPr>
          <a:xfrm>
            <a:off x="12634912" y="3103552"/>
            <a:ext cx="5817669" cy="4492646"/>
          </a:xfrm>
          <a:prstGeom prst="rect">
            <a:avLst/>
          </a:prstGeom>
          <a:noFill/>
          <a:ln>
            <a:noFill/>
          </a:ln>
        </p:spPr>
      </p:pic>
      <p:sp>
        <p:nvSpPr>
          <p:cNvPr id="566" name="Google Shape;566;p13"/>
          <p:cNvSpPr txBox="1"/>
          <p:nvPr/>
        </p:nvSpPr>
        <p:spPr>
          <a:xfrm>
            <a:off x="848325" y="1282951"/>
            <a:ext cx="17875798" cy="126380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dirty="0">
                <a:solidFill>
                  <a:schemeClr val="lt1"/>
                </a:solidFill>
                <a:latin typeface="Garamond"/>
                <a:ea typeface="Garamond"/>
                <a:cs typeface="Garamond"/>
                <a:sym typeface="Garamond"/>
              </a:rPr>
              <a:t>Understanding The Fundamentals Of Data Protection And  Data Privacy Principles Including Its Principles.</a:t>
            </a:r>
            <a:endParaRPr sz="4000" dirty="0">
              <a:solidFill>
                <a:schemeClr val="lt1"/>
              </a:solidFill>
              <a:latin typeface="Garamond"/>
              <a:ea typeface="Garamond"/>
              <a:cs typeface="Garamond"/>
              <a:sym typeface="Garamond"/>
            </a:endParaRPr>
          </a:p>
        </p:txBody>
      </p:sp>
      <p:sp>
        <p:nvSpPr>
          <p:cNvPr id="567" name="Google Shape;567;p13"/>
          <p:cNvSpPr txBox="1"/>
          <p:nvPr/>
        </p:nvSpPr>
        <p:spPr>
          <a:xfrm>
            <a:off x="1152317" y="4537722"/>
            <a:ext cx="12573000" cy="3337580"/>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2800">
                <a:solidFill>
                  <a:schemeClr val="dk1"/>
                </a:solidFill>
                <a:latin typeface="Garamond"/>
                <a:ea typeface="Garamond"/>
                <a:cs typeface="Garamond"/>
                <a:sym typeface="Garamond"/>
              </a:rPr>
              <a:t>Upon completion of Topic 1 “Data Protection Fundamentals”,</a:t>
            </a:r>
            <a:endParaRPr sz="2800">
              <a:solidFill>
                <a:schemeClr val="dk1"/>
              </a:solidFill>
              <a:latin typeface="Garamond"/>
              <a:ea typeface="Garamond"/>
              <a:cs typeface="Garamond"/>
              <a:sym typeface="Garamond"/>
            </a:endParaRPr>
          </a:p>
          <a:p>
            <a:pPr marL="168910" marR="0" lvl="0" indent="0" algn="l" rtl="0">
              <a:lnSpc>
                <a:spcPct val="150000"/>
              </a:lnSpc>
              <a:spcBef>
                <a:spcPts val="590"/>
              </a:spcBef>
              <a:spcAft>
                <a:spcPts val="0"/>
              </a:spcAft>
              <a:buNone/>
            </a:pPr>
            <a:r>
              <a:rPr lang="en-US" sz="2800">
                <a:solidFill>
                  <a:schemeClr val="dk1"/>
                </a:solidFill>
                <a:latin typeface="Garamond"/>
                <a:ea typeface="Garamond"/>
                <a:cs typeface="Garamond"/>
                <a:sym typeface="Garamond"/>
              </a:rPr>
              <a:t>participants shall be equipped with the skills to:</a:t>
            </a:r>
            <a:endParaRPr sz="2800">
              <a:solidFill>
                <a:schemeClr val="dk1"/>
              </a:solidFill>
              <a:latin typeface="Garamond"/>
              <a:ea typeface="Garamond"/>
              <a:cs typeface="Garamond"/>
              <a:sym typeface="Garamond"/>
            </a:endParaRPr>
          </a:p>
          <a:p>
            <a:pPr marL="397510" marR="0" lvl="3" indent="-229234" algn="l" rtl="0">
              <a:lnSpc>
                <a:spcPct val="150000"/>
              </a:lnSpc>
              <a:spcBef>
                <a:spcPts val="625"/>
              </a:spcBef>
              <a:spcAft>
                <a:spcPts val="0"/>
              </a:spcAft>
              <a:buClr>
                <a:schemeClr val="dk1"/>
              </a:buClr>
              <a:buSzPts val="2800"/>
              <a:buFont typeface="Noto Sans Symbols"/>
              <a:buChar char="▪"/>
            </a:pPr>
            <a:r>
              <a:rPr lang="en-US" sz="2800" b="0" i="0" u="none" strike="noStrike" cap="none">
                <a:solidFill>
                  <a:schemeClr val="dk1"/>
                </a:solidFill>
                <a:latin typeface="Garamond"/>
                <a:ea typeface="Garamond"/>
                <a:cs typeface="Garamond"/>
                <a:sym typeface="Garamond"/>
              </a:rPr>
              <a:t>Understand the core of Data Protection and Privacy Principles</a:t>
            </a:r>
            <a:endParaRPr sz="2800" b="0" i="0" u="none" strike="noStrike" cap="none">
              <a:solidFill>
                <a:schemeClr val="dk1"/>
              </a:solidFill>
              <a:latin typeface="Garamond"/>
              <a:ea typeface="Garamond"/>
              <a:cs typeface="Garamond"/>
              <a:sym typeface="Garamond"/>
            </a:endParaRPr>
          </a:p>
          <a:p>
            <a:pPr marL="397510" marR="5715" lvl="3" indent="-228600" algn="l" rtl="0">
              <a:lnSpc>
                <a:spcPct val="150000"/>
              </a:lnSpc>
              <a:spcBef>
                <a:spcPts val="20"/>
              </a:spcBef>
              <a:spcAft>
                <a:spcPts val="0"/>
              </a:spcAft>
              <a:buClr>
                <a:schemeClr val="dk1"/>
              </a:buClr>
              <a:buSzPts val="2800"/>
              <a:buFont typeface="Noto Sans Symbols"/>
              <a:buChar char="▪"/>
            </a:pPr>
            <a:r>
              <a:rPr lang="en-US" sz="2800" b="0" i="0" u="none" strike="noStrike" cap="none">
                <a:solidFill>
                  <a:schemeClr val="dk1"/>
                </a:solidFill>
                <a:latin typeface="Garamond"/>
                <a:ea typeface="Garamond"/>
                <a:cs typeface="Garamond"/>
                <a:sym typeface="Garamond"/>
              </a:rPr>
              <a:t>Understand how to balance Data Privacy with Business  Requirements</a:t>
            </a:r>
            <a:endParaRPr sz="2800" b="0" i="0" u="none" strike="noStrike" cap="none">
              <a:solidFill>
                <a:schemeClr val="dk1"/>
              </a:solidFill>
              <a:latin typeface="Garamond"/>
              <a:ea typeface="Garamond"/>
              <a:cs typeface="Garamond"/>
              <a:sym typeface="Garamond"/>
            </a:endParaRPr>
          </a:p>
          <a:p>
            <a:pPr marL="397510" marR="5080" lvl="3" indent="-228600" algn="l" rtl="0">
              <a:lnSpc>
                <a:spcPct val="150000"/>
              </a:lnSpc>
              <a:spcBef>
                <a:spcPts val="10"/>
              </a:spcBef>
              <a:spcAft>
                <a:spcPts val="0"/>
              </a:spcAft>
              <a:buClr>
                <a:schemeClr val="dk1"/>
              </a:buClr>
              <a:buSzPts val="2800"/>
              <a:buFont typeface="Noto Sans Symbols"/>
              <a:buChar char="▪"/>
            </a:pPr>
            <a:r>
              <a:rPr lang="en-US" sz="2800" b="0" i="0" u="none" strike="noStrike" cap="none">
                <a:solidFill>
                  <a:schemeClr val="dk1"/>
                </a:solidFill>
                <a:latin typeface="Garamond"/>
                <a:ea typeface="Garamond"/>
                <a:cs typeface="Garamond"/>
                <a:sym typeface="Garamond"/>
              </a:rPr>
              <a:t>Understand and apply the fundamental data protection  principle. </a:t>
            </a:r>
            <a:endParaRPr sz="2800" b="0" i="0" u="none" strike="noStrike" cap="none">
              <a:solidFill>
                <a:schemeClr val="dk1"/>
              </a:solidFill>
              <a:latin typeface="Garamond"/>
              <a:ea typeface="Garamond"/>
              <a:cs typeface="Garamond"/>
              <a:sym typeface="Garamond"/>
            </a:endParaRPr>
          </a:p>
        </p:txBody>
      </p:sp>
      <p:sp>
        <p:nvSpPr>
          <p:cNvPr id="568" name="Google Shape;568;p1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a:t>
            </a:fld>
            <a:endParaRPr/>
          </a:p>
        </p:txBody>
      </p:sp>
      <p:grpSp>
        <p:nvGrpSpPr>
          <p:cNvPr id="570" name="Google Shape;570;p13"/>
          <p:cNvGrpSpPr/>
          <p:nvPr/>
        </p:nvGrpSpPr>
        <p:grpSpPr>
          <a:xfrm>
            <a:off x="850970" y="3042294"/>
            <a:ext cx="6376387" cy="1485903"/>
            <a:chOff x="848325" y="2530475"/>
            <a:chExt cx="6376387" cy="1485903"/>
          </a:xfrm>
        </p:grpSpPr>
        <p:pic>
          <p:nvPicPr>
            <p:cNvPr id="571" name="Google Shape;571;p13"/>
            <p:cNvPicPr preferRelativeResize="0"/>
            <p:nvPr/>
          </p:nvPicPr>
          <p:blipFill rotWithShape="1">
            <a:blip r:embed="rId4">
              <a:alphaModFix/>
            </a:blip>
            <a:srcRect/>
            <a:stretch/>
          </p:blipFill>
          <p:spPr>
            <a:xfrm>
              <a:off x="848325" y="2530475"/>
              <a:ext cx="6376387" cy="1485903"/>
            </a:xfrm>
            <a:prstGeom prst="rect">
              <a:avLst/>
            </a:prstGeom>
            <a:noFill/>
            <a:ln>
              <a:noFill/>
            </a:ln>
          </p:spPr>
        </p:pic>
        <p:sp>
          <p:nvSpPr>
            <p:cNvPr id="572" name="Google Shape;572;p13"/>
            <p:cNvSpPr txBox="1"/>
            <p:nvPr/>
          </p:nvSpPr>
          <p:spPr>
            <a:xfrm>
              <a:off x="1340118" y="2682875"/>
              <a:ext cx="4589194" cy="76565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3600" b="1">
                  <a:solidFill>
                    <a:srgbClr val="FFFFFF"/>
                  </a:solidFill>
                  <a:latin typeface="Garamond"/>
                  <a:ea typeface="Garamond"/>
                  <a:cs typeface="Garamond"/>
                  <a:sym typeface="Garamond"/>
                </a:rPr>
                <a:t>Learning Objectives</a:t>
              </a:r>
              <a:endParaRPr sz="3600">
                <a:solidFill>
                  <a:schemeClr val="dk1"/>
                </a:solidFill>
                <a:latin typeface="Garamond"/>
                <a:ea typeface="Garamond"/>
                <a:cs typeface="Garamond"/>
                <a:sym typeface="Garamond"/>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576"/>
        <p:cNvGrpSpPr/>
        <p:nvPr/>
      </p:nvGrpSpPr>
      <p:grpSpPr>
        <a:xfrm>
          <a:off x="0" y="0"/>
          <a:ext cx="0" cy="0"/>
          <a:chOff x="0" y="0"/>
          <a:chExt cx="0" cy="0"/>
        </a:xfrm>
      </p:grpSpPr>
      <p:sp>
        <p:nvSpPr>
          <p:cNvPr id="577" name="Google Shape;577;p1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a:t>
            </a:fld>
            <a:endParaRPr/>
          </a:p>
        </p:txBody>
      </p:sp>
      <p:sp>
        <p:nvSpPr>
          <p:cNvPr id="579" name="Google Shape;579;p14"/>
          <p:cNvSpPr txBox="1"/>
          <p:nvPr/>
        </p:nvSpPr>
        <p:spPr>
          <a:xfrm>
            <a:off x="1076402" y="3415946"/>
            <a:ext cx="8945171" cy="3183051"/>
          </a:xfrm>
          <a:prstGeom prst="rect">
            <a:avLst/>
          </a:prstGeom>
          <a:noFill/>
          <a:ln>
            <a:noFill/>
          </a:ln>
        </p:spPr>
        <p:txBody>
          <a:bodyPr spcFirstLastPara="1" wrap="square" lIns="0" tIns="12050" rIns="0" bIns="0" anchor="t" anchorCtr="0">
            <a:spAutoFit/>
          </a:bodyPr>
          <a:lstStyle/>
          <a:p>
            <a:pPr marL="12700" marR="5080" lvl="0" indent="0" algn="just" rtl="0">
              <a:lnSpc>
                <a:spcPct val="150000"/>
              </a:lnSpc>
              <a:spcBef>
                <a:spcPts val="0"/>
              </a:spcBef>
              <a:spcAft>
                <a:spcPts val="0"/>
              </a:spcAft>
              <a:buNone/>
            </a:pPr>
            <a:r>
              <a:rPr lang="en-US" sz="2800">
                <a:solidFill>
                  <a:schemeClr val="dk1"/>
                </a:solidFill>
                <a:latin typeface="Garamond"/>
                <a:ea typeface="Garamond"/>
                <a:cs typeface="Garamond"/>
                <a:sym typeface="Garamond"/>
              </a:rPr>
              <a:t>"Data privacy and protection are paramount in both the digital and physical realms,  encompassing the practise of keeping private information about individuals safe from  unauthorised access or disclosure." They establish the foundation for trust, regulation, and the  protection of people's fundamental privacy rights."</a:t>
            </a:r>
            <a:endParaRPr sz="2800">
              <a:solidFill>
                <a:schemeClr val="dk1"/>
              </a:solidFill>
              <a:latin typeface="Garamond"/>
              <a:ea typeface="Garamond"/>
              <a:cs typeface="Garamond"/>
              <a:sym typeface="Garamond"/>
            </a:endParaRPr>
          </a:p>
        </p:txBody>
      </p:sp>
      <p:grpSp>
        <p:nvGrpSpPr>
          <p:cNvPr id="580" name="Google Shape;580;p14"/>
          <p:cNvGrpSpPr/>
          <p:nvPr/>
        </p:nvGrpSpPr>
        <p:grpSpPr>
          <a:xfrm>
            <a:off x="10725971" y="2711204"/>
            <a:ext cx="7817497" cy="6170693"/>
            <a:chOff x="10723326" y="1525190"/>
            <a:chExt cx="7817497" cy="6170693"/>
          </a:xfrm>
        </p:grpSpPr>
        <p:pic>
          <p:nvPicPr>
            <p:cNvPr id="581" name="Google Shape;581;p14"/>
            <p:cNvPicPr preferRelativeResize="0"/>
            <p:nvPr/>
          </p:nvPicPr>
          <p:blipFill rotWithShape="1">
            <a:blip r:embed="rId3">
              <a:alphaModFix/>
            </a:blip>
            <a:srcRect/>
            <a:stretch/>
          </p:blipFill>
          <p:spPr>
            <a:xfrm>
              <a:off x="10723326" y="1525190"/>
              <a:ext cx="7817497" cy="6170693"/>
            </a:xfrm>
            <a:prstGeom prst="rect">
              <a:avLst/>
            </a:prstGeom>
            <a:noFill/>
            <a:ln>
              <a:noFill/>
            </a:ln>
          </p:spPr>
        </p:pic>
        <p:sp>
          <p:nvSpPr>
            <p:cNvPr id="582" name="Google Shape;582;p14"/>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dirty="0">
                  <a:solidFill>
                    <a:srgbClr val="FFFFFF"/>
                  </a:solidFill>
                  <a:latin typeface="Garamond"/>
                  <a:ea typeface="Garamond"/>
                  <a:cs typeface="Garamond"/>
                  <a:sym typeface="Garamond"/>
                </a:rPr>
                <a:t>Data Protection</a:t>
              </a:r>
              <a:endParaRPr sz="2000" dirty="0">
                <a:solidFill>
                  <a:schemeClr val="dk1"/>
                </a:solidFill>
                <a:latin typeface="Garamond"/>
                <a:ea typeface="Garamond"/>
                <a:cs typeface="Garamond"/>
                <a:sym typeface="Garamond"/>
              </a:endParaRPr>
            </a:p>
          </p:txBody>
        </p:sp>
        <p:sp>
          <p:nvSpPr>
            <p:cNvPr id="583" name="Google Shape;583;p14"/>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584" name="Google Shape;584;p14"/>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dirty="0">
                  <a:solidFill>
                    <a:srgbClr val="FFFFFF"/>
                  </a:solidFill>
                  <a:latin typeface="Garamond"/>
                  <a:ea typeface="Garamond"/>
                  <a:cs typeface="Garamond"/>
                  <a:sym typeface="Garamond"/>
                </a:rPr>
                <a:t>Relationship between  Data Privacy and Data  Protection</a:t>
              </a:r>
              <a:endParaRPr sz="2000" dirty="0">
                <a:solidFill>
                  <a:schemeClr val="dk1"/>
                </a:solidFill>
                <a:latin typeface="Garamond"/>
                <a:ea typeface="Garamond"/>
                <a:cs typeface="Garamond"/>
                <a:sym typeface="Garamond"/>
              </a:endParaRPr>
            </a:p>
          </p:txBody>
        </p:sp>
        <p:sp>
          <p:nvSpPr>
            <p:cNvPr id="585" name="Google Shape;585;p14"/>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586" name="Google Shape;586;p14"/>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dirty="0">
                  <a:solidFill>
                    <a:srgbClr val="FFFFFF"/>
                  </a:solidFill>
                  <a:latin typeface="Garamond"/>
                  <a:ea typeface="Garamond"/>
                  <a:cs typeface="Garamond"/>
                  <a:sym typeface="Garamond"/>
                </a:rPr>
                <a:t>Importance of Data  Protection and Data  Privacy</a:t>
              </a:r>
              <a:endParaRPr sz="2000" dirty="0">
                <a:solidFill>
                  <a:schemeClr val="dk1"/>
                </a:solidFill>
                <a:latin typeface="Garamond"/>
                <a:ea typeface="Garamond"/>
                <a:cs typeface="Garamond"/>
                <a:sym typeface="Garamond"/>
              </a:endParaRPr>
            </a:p>
          </p:txBody>
        </p:sp>
      </p:grpSp>
      <p:pic>
        <p:nvPicPr>
          <p:cNvPr id="587" name="Google Shape;587;p14"/>
          <p:cNvPicPr preferRelativeResize="0"/>
          <p:nvPr/>
        </p:nvPicPr>
        <p:blipFill rotWithShape="1">
          <a:blip r:embed="rId4">
            <a:alphaModFix/>
          </a:blip>
          <a:srcRect/>
          <a:stretch/>
        </p:blipFill>
        <p:spPr>
          <a:xfrm>
            <a:off x="823912" y="1482367"/>
            <a:ext cx="699543" cy="671047"/>
          </a:xfrm>
          <a:prstGeom prst="rect">
            <a:avLst/>
          </a:prstGeom>
          <a:noFill/>
          <a:ln>
            <a:noFill/>
          </a:ln>
        </p:spPr>
      </p:pic>
      <p:sp>
        <p:nvSpPr>
          <p:cNvPr id="588" name="Google Shape;588;p14"/>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589" name="Google Shape;589;p14"/>
          <p:cNvPicPr preferRelativeResize="0"/>
          <p:nvPr/>
        </p:nvPicPr>
        <p:blipFill rotWithShape="1">
          <a:blip r:embed="rId5">
            <a:alphaModFix/>
          </a:blip>
          <a:srcRect/>
          <a:stretch/>
        </p:blipFill>
        <p:spPr>
          <a:xfrm>
            <a:off x="925646" y="2639684"/>
            <a:ext cx="10261466" cy="805188"/>
          </a:xfrm>
          <a:prstGeom prst="rect">
            <a:avLst/>
          </a:prstGeom>
          <a:noFill/>
          <a:ln>
            <a:noFill/>
          </a:ln>
        </p:spPr>
      </p:pic>
      <p:sp>
        <p:nvSpPr>
          <p:cNvPr id="590" name="Google Shape;590;p14"/>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591" name="Google Shape;591;p14"/>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Introduction to Data Protection and Data Privacy</a:t>
            </a:r>
            <a:endParaRPr sz="3200">
              <a:solidFill>
                <a:schemeClr val="dk1"/>
              </a:solidFill>
              <a:latin typeface="Garamond"/>
              <a:ea typeface="Garamond"/>
              <a:cs typeface="Garamond"/>
              <a:sym typeface="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595"/>
        <p:cNvGrpSpPr/>
        <p:nvPr/>
      </p:nvGrpSpPr>
      <p:grpSpPr>
        <a:xfrm>
          <a:off x="0" y="0"/>
          <a:ext cx="0" cy="0"/>
          <a:chOff x="0" y="0"/>
          <a:chExt cx="0" cy="0"/>
        </a:xfrm>
      </p:grpSpPr>
      <p:sp>
        <p:nvSpPr>
          <p:cNvPr id="596" name="Google Shape;596;p1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16</a:t>
            </a:fld>
            <a:endParaRPr/>
          </a:p>
        </p:txBody>
      </p:sp>
      <p:sp>
        <p:nvSpPr>
          <p:cNvPr id="598" name="Google Shape;598;p15"/>
          <p:cNvSpPr txBox="1"/>
          <p:nvPr/>
        </p:nvSpPr>
        <p:spPr>
          <a:xfrm>
            <a:off x="747712" y="930276"/>
            <a:ext cx="15468600" cy="9079088"/>
          </a:xfrm>
          <a:prstGeom prst="rect">
            <a:avLst/>
          </a:prstGeom>
          <a:noFill/>
          <a:ln>
            <a:noFill/>
          </a:ln>
        </p:spPr>
        <p:txBody>
          <a:bodyPr spcFirstLastPara="1" wrap="square" lIns="0" tIns="86975" rIns="0" bIns="0" anchor="t" anchorCtr="0">
            <a:spAutoFit/>
          </a:bodyPr>
          <a:lstStyle/>
          <a:p>
            <a:pPr marL="393065" marR="0" lvl="0" indent="0" algn="just" rtl="0">
              <a:spcBef>
                <a:spcPts val="0"/>
              </a:spcBef>
              <a:spcAft>
                <a:spcPts val="0"/>
              </a:spcAft>
              <a:buNone/>
            </a:pPr>
            <a:r>
              <a:rPr lang="en-US" sz="2800" b="1" dirty="0">
                <a:solidFill>
                  <a:srgbClr val="054C2C"/>
                </a:solidFill>
                <a:latin typeface="Garamond"/>
                <a:ea typeface="Garamond"/>
                <a:cs typeface="Garamond"/>
                <a:sym typeface="Garamond"/>
              </a:rPr>
              <a:t>What you need to know about data protection and data privacy!</a:t>
            </a:r>
            <a:endParaRPr sz="2800" dirty="0">
              <a:solidFill>
                <a:srgbClr val="054C2C"/>
              </a:solidFill>
              <a:latin typeface="Garamond"/>
              <a:ea typeface="Garamond"/>
              <a:cs typeface="Garamond"/>
              <a:sym typeface="Garamond"/>
            </a:endParaRPr>
          </a:p>
          <a:p>
            <a:pPr marL="12700" marR="5080" lvl="0" indent="0" algn="just" rtl="0">
              <a:lnSpc>
                <a:spcPct val="140700"/>
              </a:lnSpc>
              <a:spcBef>
                <a:spcPts val="5"/>
              </a:spcBef>
              <a:spcAft>
                <a:spcPts val="0"/>
              </a:spcAft>
              <a:buNone/>
            </a:pPr>
            <a:r>
              <a:rPr lang="en-US" sz="2800" dirty="0">
                <a:solidFill>
                  <a:schemeClr val="dk1"/>
                </a:solidFill>
                <a:latin typeface="Garamond"/>
                <a:ea typeface="Garamond"/>
                <a:cs typeface="Garamond"/>
                <a:sym typeface="Garamond"/>
              </a:rPr>
              <a:t>Data protection and privacy are the most important things in today's constantly changing digital  world." Data security is more than just the law; it's the moral and legal foundation on which  modern companies build their data management </a:t>
            </a:r>
            <a:r>
              <a:rPr lang="en-US" sz="2800" dirty="0" err="1">
                <a:solidFill>
                  <a:schemeClr val="dk1"/>
                </a:solidFill>
                <a:latin typeface="Garamond"/>
                <a:ea typeface="Garamond"/>
                <a:cs typeface="Garamond"/>
                <a:sym typeface="Garamond"/>
              </a:rPr>
              <a:t>practises</a:t>
            </a:r>
            <a:r>
              <a:rPr lang="en-US" sz="2800" dirty="0">
                <a:solidFill>
                  <a:schemeClr val="dk1"/>
                </a:solidFill>
                <a:latin typeface="Garamond"/>
                <a:ea typeface="Garamond"/>
                <a:cs typeface="Garamond"/>
                <a:sym typeface="Garamond"/>
              </a:rPr>
              <a:t>. It takes a whole-person method to  make sure that all kinds of personal data are handled with the utmost care, responsibility, and  openness. Data security isn't just about following the law; it's what trust, honesty, and following  the law mean in the world of data management.</a:t>
            </a:r>
            <a:endParaRPr sz="2800" dirty="0">
              <a:solidFill>
                <a:schemeClr val="dk1"/>
              </a:solidFill>
              <a:latin typeface="Garamond"/>
              <a:ea typeface="Garamond"/>
              <a:cs typeface="Garamond"/>
              <a:sym typeface="Garamond"/>
            </a:endParaRPr>
          </a:p>
          <a:p>
            <a:pPr marL="0" marR="0" lvl="0" indent="0" algn="l" rtl="0">
              <a:spcBef>
                <a:spcPts val="5"/>
              </a:spcBef>
              <a:spcAft>
                <a:spcPts val="0"/>
              </a:spcAft>
              <a:buNone/>
            </a:pPr>
            <a:endParaRPr sz="2800" dirty="0">
              <a:solidFill>
                <a:schemeClr val="dk1"/>
              </a:solidFill>
              <a:latin typeface="Garamond"/>
              <a:ea typeface="Garamond"/>
              <a:cs typeface="Garamond"/>
              <a:sym typeface="Garamond"/>
            </a:endParaRPr>
          </a:p>
          <a:p>
            <a:pPr marL="12700" marR="7620" lvl="0" indent="0" algn="just" rtl="0">
              <a:lnSpc>
                <a:spcPct val="140800"/>
              </a:lnSpc>
              <a:spcBef>
                <a:spcPts val="0"/>
              </a:spcBef>
              <a:spcAft>
                <a:spcPts val="0"/>
              </a:spcAft>
              <a:buNone/>
            </a:pPr>
            <a:r>
              <a:rPr lang="en-US" sz="2800" dirty="0">
                <a:solidFill>
                  <a:schemeClr val="dk1"/>
                </a:solidFill>
                <a:latin typeface="Garamond"/>
                <a:ea typeface="Garamond"/>
                <a:cs typeface="Garamond"/>
                <a:sym typeface="Garamond"/>
              </a:rPr>
              <a:t>Data security is based on the idea that personal information should be handled safely and  appropriately. It shows how important it is for businesses to protect people's privacy and rights by  gathering, processing, and storing data in a way that respects privacy and autonomy.</a:t>
            </a:r>
            <a:endParaRPr sz="2800" dirty="0">
              <a:solidFill>
                <a:schemeClr val="dk1"/>
              </a:solidFill>
              <a:latin typeface="Garamond"/>
              <a:ea typeface="Garamond"/>
              <a:cs typeface="Garamond"/>
              <a:sym typeface="Garamond"/>
            </a:endParaRPr>
          </a:p>
          <a:p>
            <a:pPr marL="0" marR="0" lvl="0" indent="0" algn="l" rtl="0">
              <a:spcBef>
                <a:spcPts val="5"/>
              </a:spcBef>
              <a:spcAft>
                <a:spcPts val="0"/>
              </a:spcAft>
              <a:buNone/>
            </a:pPr>
            <a:endParaRPr sz="2800" dirty="0">
              <a:solidFill>
                <a:schemeClr val="dk1"/>
              </a:solidFill>
              <a:latin typeface="Garamond"/>
              <a:ea typeface="Garamond"/>
              <a:cs typeface="Garamond"/>
              <a:sym typeface="Garamond"/>
            </a:endParaRPr>
          </a:p>
          <a:p>
            <a:pPr marL="12700" marR="5080" lvl="0" indent="0" algn="just" rtl="0">
              <a:lnSpc>
                <a:spcPct val="140800"/>
              </a:lnSpc>
              <a:spcBef>
                <a:spcPts val="0"/>
              </a:spcBef>
              <a:spcAft>
                <a:spcPts val="0"/>
              </a:spcAft>
              <a:buNone/>
            </a:pPr>
            <a:r>
              <a:rPr lang="en-US" sz="2800" dirty="0">
                <a:solidFill>
                  <a:schemeClr val="dk1"/>
                </a:solidFill>
                <a:latin typeface="Garamond"/>
                <a:ea typeface="Garamond"/>
                <a:cs typeface="Garamond"/>
                <a:sym typeface="Garamond"/>
              </a:rPr>
              <a:t>Currently, when information moves faster than ever, keeping personal information safe has  become very important. Data Privacy and Data Protection are two basic ideas that are very  important in this case. Making sure the purity and safety of personal information is based on these  ideas.</a:t>
            </a:r>
            <a:endParaRPr sz="2800" dirty="0">
              <a:solidFill>
                <a:schemeClr val="dk1"/>
              </a:solidFill>
              <a:latin typeface="Garamond"/>
              <a:ea typeface="Garamond"/>
              <a:cs typeface="Garamond"/>
              <a:sym typeface="Garamond"/>
            </a:endParaRPr>
          </a:p>
          <a:p>
            <a:pPr marL="469265" marR="0" lvl="0" indent="-228600" algn="just" rtl="0">
              <a:spcBef>
                <a:spcPts val="61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Data Protection</a:t>
            </a:r>
            <a:endParaRPr sz="2800" dirty="0">
              <a:solidFill>
                <a:schemeClr val="dk1"/>
              </a:solidFill>
              <a:latin typeface="Garamond"/>
              <a:ea typeface="Garamond"/>
              <a:cs typeface="Garamond"/>
              <a:sym typeface="Garamond"/>
            </a:endParaRPr>
          </a:p>
          <a:p>
            <a:pPr marL="469265" marR="0" lvl="0" indent="-228600" algn="just" rtl="0">
              <a:spcBef>
                <a:spcPts val="63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Data Privacy</a:t>
            </a:r>
            <a:endParaRPr sz="2800" dirty="0">
              <a:solidFill>
                <a:schemeClr val="dk1"/>
              </a:solidFill>
              <a:latin typeface="Garamond"/>
              <a:ea typeface="Garamond"/>
              <a:cs typeface="Garamond"/>
              <a:sym typeface="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602"/>
        <p:cNvGrpSpPr/>
        <p:nvPr/>
      </p:nvGrpSpPr>
      <p:grpSpPr>
        <a:xfrm>
          <a:off x="0" y="0"/>
          <a:ext cx="0" cy="0"/>
          <a:chOff x="0" y="0"/>
          <a:chExt cx="0" cy="0"/>
        </a:xfrm>
      </p:grpSpPr>
      <p:sp>
        <p:nvSpPr>
          <p:cNvPr id="603" name="Google Shape;603;p16"/>
          <p:cNvSpPr txBox="1"/>
          <p:nvPr/>
        </p:nvSpPr>
        <p:spPr>
          <a:xfrm>
            <a:off x="595312" y="1535417"/>
            <a:ext cx="17602200" cy="6415346"/>
          </a:xfrm>
          <a:prstGeom prst="rect">
            <a:avLst/>
          </a:prstGeom>
          <a:noFill/>
          <a:ln>
            <a:noFill/>
          </a:ln>
        </p:spPr>
        <p:txBody>
          <a:bodyPr spcFirstLastPara="1" wrap="square" lIns="0" tIns="12700" rIns="0" bIns="0" anchor="t" anchorCtr="0">
            <a:spAutoFit/>
          </a:bodyPr>
          <a:lstStyle/>
          <a:p>
            <a:pPr marL="0" marR="0" lvl="0" indent="0" algn="l" rtl="0">
              <a:lnSpc>
                <a:spcPct val="150000"/>
              </a:lnSpc>
              <a:spcBef>
                <a:spcPts val="0"/>
              </a:spcBef>
              <a:spcAft>
                <a:spcPts val="0"/>
              </a:spcAft>
              <a:buNone/>
            </a:pPr>
            <a:endParaRPr sz="2800" dirty="0">
              <a:solidFill>
                <a:schemeClr val="dk1"/>
              </a:solidFill>
              <a:latin typeface="Garamond"/>
              <a:ea typeface="Garamond"/>
              <a:cs typeface="Garamond"/>
              <a:sym typeface="Garamond"/>
            </a:endParaRPr>
          </a:p>
          <a:p>
            <a:pPr marL="697865" marR="7620" lvl="0" indent="-457200" algn="just" rtl="0">
              <a:lnSpc>
                <a:spcPct val="15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Preserving Trust: </a:t>
            </a:r>
            <a:r>
              <a:rPr lang="en-US" sz="2800" dirty="0">
                <a:solidFill>
                  <a:schemeClr val="dk1"/>
                </a:solidFill>
                <a:latin typeface="Garamond"/>
                <a:ea typeface="Garamond"/>
                <a:cs typeface="Garamond"/>
                <a:sym typeface="Garamond"/>
              </a:rPr>
              <a:t>Maintaining data privacy is essential for building and preserving trust with customers, clients, and users. When individuals trust that their data will be handled responsibly, they are more likely to engage with organizations.</a:t>
            </a:r>
            <a:endParaRPr sz="2800" dirty="0">
              <a:solidFill>
                <a:schemeClr val="dk1"/>
              </a:solidFill>
              <a:latin typeface="Garamond"/>
              <a:ea typeface="Garamond"/>
              <a:cs typeface="Garamond"/>
              <a:sym typeface="Garamond"/>
            </a:endParaRPr>
          </a:p>
          <a:p>
            <a:pPr marL="240665" marR="7620" lvl="0" indent="0" algn="just" rtl="0">
              <a:lnSpc>
                <a:spcPct val="150000"/>
              </a:lnSpc>
              <a:spcBef>
                <a:spcPts val="0"/>
              </a:spcBef>
              <a:spcAft>
                <a:spcPts val="0"/>
              </a:spcAft>
              <a:buNone/>
            </a:pPr>
            <a:endParaRPr sz="2800" dirty="0">
              <a:solidFill>
                <a:schemeClr val="dk1"/>
              </a:solidFill>
              <a:latin typeface="Garamond"/>
              <a:ea typeface="Garamond"/>
              <a:cs typeface="Garamond"/>
              <a:sym typeface="Garamond"/>
            </a:endParaRPr>
          </a:p>
          <a:p>
            <a:pPr marL="697865" marR="7620" lvl="0" indent="-457200" algn="just" rtl="0">
              <a:lnSpc>
                <a:spcPct val="15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Protecting Sensitive Information: </a:t>
            </a:r>
            <a:r>
              <a:rPr lang="en-US" sz="2800" dirty="0">
                <a:solidFill>
                  <a:schemeClr val="dk1"/>
                </a:solidFill>
                <a:latin typeface="Garamond"/>
                <a:ea typeface="Garamond"/>
                <a:cs typeface="Garamond"/>
                <a:sym typeface="Garamond"/>
              </a:rPr>
              <a:t>Data privacy is crucial because it safeguards sensitive information, such as personal identification, financial data, and health records.  Unauthorized access or misuse of this information can have severe consequences for individuals.</a:t>
            </a:r>
            <a:endParaRPr sz="2800" dirty="0">
              <a:solidFill>
                <a:schemeClr val="dk1"/>
              </a:solidFill>
              <a:latin typeface="Garamond"/>
              <a:ea typeface="Garamond"/>
              <a:cs typeface="Garamond"/>
              <a:sym typeface="Garamond"/>
            </a:endParaRPr>
          </a:p>
          <a:p>
            <a:pPr marL="0" marR="0" lvl="0" indent="0" algn="l" rtl="0">
              <a:lnSpc>
                <a:spcPct val="150000"/>
              </a:lnSpc>
              <a:spcBef>
                <a:spcPts val="0"/>
              </a:spcBef>
              <a:spcAft>
                <a:spcPts val="0"/>
              </a:spcAft>
              <a:buNone/>
            </a:pPr>
            <a:endParaRPr sz="2800" dirty="0">
              <a:solidFill>
                <a:schemeClr val="dk1"/>
              </a:solidFill>
              <a:latin typeface="Garamond"/>
              <a:ea typeface="Garamond"/>
              <a:cs typeface="Garamond"/>
              <a:sym typeface="Garamond"/>
            </a:endParaRPr>
          </a:p>
          <a:p>
            <a:pPr marL="697865" marR="10160" lvl="0" indent="-457200" algn="just" rtl="0">
              <a:lnSpc>
                <a:spcPct val="15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Legal Compliance: </a:t>
            </a:r>
            <a:r>
              <a:rPr lang="en-US" sz="2800" dirty="0">
                <a:solidFill>
                  <a:schemeClr val="dk1"/>
                </a:solidFill>
                <a:latin typeface="Garamond"/>
                <a:ea typeface="Garamond"/>
                <a:cs typeface="Garamond"/>
                <a:sym typeface="Garamond"/>
              </a:rPr>
              <a:t>Many countries and regions have stringent data protection regulations. Failing to comply with these regulations can result in legal repercussions,  including fines and sanctions.</a:t>
            </a:r>
            <a:endParaRPr sz="2800" dirty="0">
              <a:solidFill>
                <a:schemeClr val="dk1"/>
              </a:solidFill>
              <a:latin typeface="Garamond"/>
              <a:ea typeface="Garamond"/>
              <a:cs typeface="Garamond"/>
              <a:sym typeface="Garamond"/>
            </a:endParaRPr>
          </a:p>
        </p:txBody>
      </p:sp>
      <p:pic>
        <p:nvPicPr>
          <p:cNvPr id="604" name="Google Shape;604;p16"/>
          <p:cNvPicPr preferRelativeResize="0"/>
          <p:nvPr/>
        </p:nvPicPr>
        <p:blipFill rotWithShape="1">
          <a:blip r:embed="rId3">
            <a:alphaModFix/>
          </a:blip>
          <a:srcRect/>
          <a:stretch/>
        </p:blipFill>
        <p:spPr>
          <a:xfrm>
            <a:off x="1204912" y="1014203"/>
            <a:ext cx="762000" cy="721269"/>
          </a:xfrm>
          <a:prstGeom prst="rect">
            <a:avLst/>
          </a:prstGeom>
          <a:noFill/>
          <a:ln>
            <a:solidFill>
              <a:srgbClr val="054C2C"/>
            </a:solidFill>
          </a:ln>
        </p:spPr>
      </p:pic>
      <p:sp>
        <p:nvSpPr>
          <p:cNvPr id="605" name="Google Shape;605;p1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17</a:t>
            </a:fld>
            <a:endParaRPr/>
          </a:p>
        </p:txBody>
      </p:sp>
      <p:sp>
        <p:nvSpPr>
          <p:cNvPr id="607" name="Google Shape;607;p16"/>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Importance of Data Privacy and Data Protection:</a:t>
            </a:r>
            <a:endParaRPr sz="3600">
              <a:solidFill>
                <a:schemeClr val="lt1"/>
              </a:solidFill>
              <a:latin typeface="Garamond"/>
              <a:ea typeface="Garamond"/>
              <a:cs typeface="Garamond"/>
              <a:sym typeface="Garamon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11"/>
        <p:cNvGrpSpPr/>
        <p:nvPr/>
      </p:nvGrpSpPr>
      <p:grpSpPr>
        <a:xfrm>
          <a:off x="0" y="0"/>
          <a:ext cx="0" cy="0"/>
          <a:chOff x="0" y="0"/>
          <a:chExt cx="0" cy="0"/>
        </a:xfrm>
      </p:grpSpPr>
      <p:sp>
        <p:nvSpPr>
          <p:cNvPr id="612" name="Google Shape;612;p17"/>
          <p:cNvSpPr txBox="1"/>
          <p:nvPr/>
        </p:nvSpPr>
        <p:spPr>
          <a:xfrm>
            <a:off x="823912" y="2606675"/>
            <a:ext cx="17068800" cy="5842625"/>
          </a:xfrm>
          <a:prstGeom prst="rect">
            <a:avLst/>
          </a:prstGeom>
          <a:noFill/>
          <a:ln>
            <a:noFill/>
          </a:ln>
        </p:spPr>
        <p:txBody>
          <a:bodyPr spcFirstLastPara="1" wrap="square" lIns="0" tIns="12700" rIns="0" bIns="0" anchor="t" anchorCtr="0">
            <a:spAutoFit/>
          </a:bodyPr>
          <a:lstStyle/>
          <a:p>
            <a:pPr marL="469265" marR="5715" lvl="0" indent="-228600" algn="just" rtl="0">
              <a:lnSpc>
                <a:spcPct val="15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Ethical Considerations: </a:t>
            </a:r>
            <a:r>
              <a:rPr lang="en-US" sz="2800" dirty="0">
                <a:solidFill>
                  <a:schemeClr val="dk1"/>
                </a:solidFill>
                <a:latin typeface="Garamond"/>
                <a:ea typeface="Garamond"/>
                <a:cs typeface="Garamond"/>
                <a:sym typeface="Garamond"/>
              </a:rPr>
              <a:t>Respecting data privacy is not just a legal obligation but also an ethical one. Treating personal data with respect and responsibility is a fundamental ethical practice in the digital age.</a:t>
            </a:r>
            <a:endParaRPr sz="2800" dirty="0">
              <a:solidFill>
                <a:schemeClr val="dk1"/>
              </a:solidFill>
              <a:latin typeface="Garamond"/>
              <a:ea typeface="Garamond"/>
              <a:cs typeface="Garamond"/>
              <a:sym typeface="Garamond"/>
            </a:endParaRPr>
          </a:p>
          <a:p>
            <a:pPr marL="0" marR="0" lvl="0" indent="0" algn="l" rtl="0">
              <a:lnSpc>
                <a:spcPct val="150000"/>
              </a:lnSpc>
              <a:spcBef>
                <a:spcPts val="55"/>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469265" marR="7620" lvl="0" indent="-228600" algn="just" rtl="0">
              <a:lnSpc>
                <a:spcPct val="15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Global Data Sharing: </a:t>
            </a:r>
            <a:r>
              <a:rPr lang="en-US" sz="2800" dirty="0">
                <a:solidFill>
                  <a:schemeClr val="dk1"/>
                </a:solidFill>
                <a:latin typeface="Garamond"/>
                <a:ea typeface="Garamond"/>
                <a:cs typeface="Garamond"/>
                <a:sym typeface="Garamond"/>
              </a:rPr>
              <a:t>In an interconnected world, data is often shared across borders.  Effective data protection laws facilitate international data transfers, ensuring Nigerian organizations meet the required standards for cross-border data exchange.</a:t>
            </a:r>
            <a:endParaRPr sz="2800" dirty="0">
              <a:solidFill>
                <a:schemeClr val="dk1"/>
              </a:solidFill>
              <a:latin typeface="Garamond"/>
              <a:ea typeface="Garamond"/>
              <a:cs typeface="Garamond"/>
              <a:sym typeface="Garamond"/>
            </a:endParaRPr>
          </a:p>
          <a:p>
            <a:pPr marL="0" marR="0" lvl="0" indent="0" algn="l" rtl="0">
              <a:lnSpc>
                <a:spcPct val="150000"/>
              </a:lnSpc>
              <a:spcBef>
                <a:spcPts val="1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469265" marR="222250" lvl="0" indent="-228600" algn="l" rtl="0">
              <a:lnSpc>
                <a:spcPct val="15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International Relations: </a:t>
            </a:r>
            <a:r>
              <a:rPr lang="en-US" sz="2800" dirty="0">
                <a:solidFill>
                  <a:schemeClr val="dk1"/>
                </a:solidFill>
                <a:latin typeface="Garamond"/>
                <a:ea typeface="Garamond"/>
                <a:cs typeface="Garamond"/>
                <a:sym typeface="Garamond"/>
              </a:rPr>
              <a:t>Complying with data protection standards can aid Nigeria’s standing in the global community and facilitate cooperation with other countries.</a:t>
            </a:r>
            <a:endParaRPr sz="2800" dirty="0">
              <a:solidFill>
                <a:schemeClr val="dk1"/>
              </a:solidFill>
              <a:latin typeface="Garamond"/>
              <a:ea typeface="Garamond"/>
              <a:cs typeface="Garamond"/>
              <a:sym typeface="Garamond"/>
            </a:endParaRPr>
          </a:p>
        </p:txBody>
      </p:sp>
      <p:pic>
        <p:nvPicPr>
          <p:cNvPr id="613" name="Google Shape;613;p17"/>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614" name="Google Shape;614;p1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18</a:t>
            </a:fld>
            <a:endParaRPr/>
          </a:p>
        </p:txBody>
      </p:sp>
      <p:sp>
        <p:nvSpPr>
          <p:cNvPr id="616" name="Google Shape;616;p17"/>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Importance of Data Privacy and Data Protection:</a:t>
            </a:r>
            <a:endParaRPr sz="3600">
              <a:solidFill>
                <a:schemeClr val="lt1"/>
              </a:solidFill>
              <a:latin typeface="Garamond"/>
              <a:ea typeface="Garamond"/>
              <a:cs typeface="Garamond"/>
              <a:sym typeface="Garamo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620"/>
        <p:cNvGrpSpPr/>
        <p:nvPr/>
      </p:nvGrpSpPr>
      <p:grpSpPr>
        <a:xfrm>
          <a:off x="0" y="0"/>
          <a:ext cx="0" cy="0"/>
          <a:chOff x="0" y="0"/>
          <a:chExt cx="0" cy="0"/>
        </a:xfrm>
      </p:grpSpPr>
      <p:sp>
        <p:nvSpPr>
          <p:cNvPr id="621" name="Google Shape;621;p18"/>
          <p:cNvSpPr txBox="1"/>
          <p:nvPr/>
        </p:nvSpPr>
        <p:spPr>
          <a:xfrm>
            <a:off x="823911" y="2454275"/>
            <a:ext cx="17237171" cy="6684650"/>
          </a:xfrm>
          <a:prstGeom prst="rect">
            <a:avLst/>
          </a:prstGeom>
          <a:noFill/>
          <a:ln>
            <a:noFill/>
          </a:ln>
        </p:spPr>
        <p:txBody>
          <a:bodyPr spcFirstLastPara="1" wrap="square" lIns="0" tIns="12700" rIns="0" bIns="0" anchor="t" anchorCtr="0">
            <a:spAutoFit/>
          </a:bodyPr>
          <a:lstStyle/>
          <a:p>
            <a:pPr marL="243840" marR="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Data Protection: </a:t>
            </a:r>
            <a:r>
              <a:rPr lang="en-US" sz="2800" dirty="0">
                <a:solidFill>
                  <a:schemeClr val="dk1"/>
                </a:solidFill>
                <a:latin typeface="Garamond"/>
                <a:ea typeface="Garamond"/>
                <a:cs typeface="Garamond"/>
                <a:sym typeface="Garamond"/>
              </a:rPr>
              <a:t>on the other hand, data protection is the practical implementation of the policies and procedures established for data privacy. It involves the use of secure tools, technical measures,  and controls to ensure that data is kept safe and secure. This includes encryption, access controls,  authentication mechanisms, firewalls, data backups, and other security measures designed to enforce the policies and protect data from unauthorized access or breaches.</a:t>
            </a:r>
            <a:endParaRPr dirty="0"/>
          </a:p>
          <a:p>
            <a:pPr marL="243840" marR="0" lvl="0" indent="0" algn="just" rtl="0">
              <a:lnSpc>
                <a:spcPct val="150000"/>
              </a:lnSpc>
              <a:spcBef>
                <a:spcPts val="685"/>
              </a:spcBef>
              <a:spcAft>
                <a:spcPts val="0"/>
              </a:spcAft>
              <a:buNone/>
            </a:pPr>
            <a:endParaRPr sz="2800" dirty="0">
              <a:solidFill>
                <a:schemeClr val="dk1"/>
              </a:solidFill>
              <a:latin typeface="Garamond"/>
              <a:ea typeface="Garamond"/>
              <a:cs typeface="Garamond"/>
              <a:sym typeface="Garamond"/>
            </a:endParaRPr>
          </a:p>
          <a:p>
            <a:pPr marL="243840" marR="0" lvl="0" indent="0" algn="just" rtl="0">
              <a:lnSpc>
                <a:spcPct val="150000"/>
              </a:lnSpc>
              <a:spcBef>
                <a:spcPts val="685"/>
              </a:spcBef>
              <a:spcAft>
                <a:spcPts val="0"/>
              </a:spcAft>
              <a:buNone/>
            </a:pPr>
            <a:r>
              <a:rPr lang="en-US" sz="2800" b="1" dirty="0">
                <a:solidFill>
                  <a:srgbClr val="054C2C"/>
                </a:solidFill>
                <a:latin typeface="Garamond"/>
                <a:ea typeface="Garamond"/>
                <a:cs typeface="Garamond"/>
                <a:sym typeface="Garamond"/>
              </a:rPr>
              <a:t>Data Privacy: </a:t>
            </a:r>
            <a:r>
              <a:rPr lang="en-US" sz="2800" dirty="0">
                <a:solidFill>
                  <a:schemeClr val="dk1"/>
                </a:solidFill>
                <a:latin typeface="Garamond"/>
                <a:ea typeface="Garamond"/>
                <a:cs typeface="Garamond"/>
                <a:sym typeface="Garamond"/>
              </a:rPr>
              <a:t>Data privacy is primarily concerned with defining and establishing policies and procedures that govern how data should be handled, who has access to it, and the rules that dictate its usage. It's about setting up the framework to protect the confidentiality, integrity, and availability of data. Data privacy often involves legal and regulatory compliance, as well as defining user roles and access permissions.</a:t>
            </a:r>
            <a:endParaRPr sz="2800" dirty="0">
              <a:solidFill>
                <a:schemeClr val="dk1"/>
              </a:solidFill>
              <a:latin typeface="Garamond"/>
              <a:ea typeface="Garamond"/>
              <a:cs typeface="Garamond"/>
              <a:sym typeface="Garamond"/>
            </a:endParaRPr>
          </a:p>
          <a:p>
            <a:pPr marL="243840" marR="0" lvl="0" indent="0" algn="just" rtl="0">
              <a:lnSpc>
                <a:spcPct val="150000"/>
              </a:lnSpc>
              <a:spcBef>
                <a:spcPts val="685"/>
              </a:spcBef>
              <a:spcAft>
                <a:spcPts val="0"/>
              </a:spcAft>
              <a:buNone/>
            </a:pPr>
            <a:endParaRPr sz="2800" dirty="0">
              <a:solidFill>
                <a:schemeClr val="dk1"/>
              </a:solidFill>
              <a:latin typeface="Garamond"/>
              <a:ea typeface="Garamond"/>
              <a:cs typeface="Garamond"/>
              <a:sym typeface="Garamond"/>
            </a:endParaRPr>
          </a:p>
        </p:txBody>
      </p:sp>
      <p:pic>
        <p:nvPicPr>
          <p:cNvPr id="622" name="Google Shape;622;p1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623" name="Google Shape;623;p1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19</a:t>
            </a:fld>
            <a:endParaRPr/>
          </a:p>
        </p:txBody>
      </p:sp>
      <p:sp>
        <p:nvSpPr>
          <p:cNvPr id="625" name="Google Shape;625;p18"/>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Definition of the Data Privacy and Data Privacy!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629"/>
        <p:cNvGrpSpPr/>
        <p:nvPr/>
      </p:nvGrpSpPr>
      <p:grpSpPr>
        <a:xfrm>
          <a:off x="0" y="0"/>
          <a:ext cx="0" cy="0"/>
          <a:chOff x="0" y="0"/>
          <a:chExt cx="0" cy="0"/>
        </a:xfrm>
      </p:grpSpPr>
      <p:grpSp>
        <p:nvGrpSpPr>
          <p:cNvPr id="630" name="Google Shape;630;p19"/>
          <p:cNvGrpSpPr/>
          <p:nvPr/>
        </p:nvGrpSpPr>
        <p:grpSpPr>
          <a:xfrm>
            <a:off x="9188143" y="2790367"/>
            <a:ext cx="8157063" cy="4312108"/>
            <a:chOff x="9188143" y="2790367"/>
            <a:chExt cx="8157063" cy="4312108"/>
          </a:xfrm>
        </p:grpSpPr>
        <p:grpSp>
          <p:nvGrpSpPr>
            <p:cNvPr id="631" name="Google Shape;631;p19"/>
            <p:cNvGrpSpPr/>
            <p:nvPr/>
          </p:nvGrpSpPr>
          <p:grpSpPr>
            <a:xfrm>
              <a:off x="9188143" y="2790367"/>
              <a:ext cx="8157063" cy="4312108"/>
              <a:chOff x="10701514" y="1439233"/>
              <a:chExt cx="6781806" cy="3585099"/>
            </a:xfrm>
          </p:grpSpPr>
          <p:pic>
            <p:nvPicPr>
              <p:cNvPr id="632" name="Google Shape;632;p19"/>
              <p:cNvPicPr preferRelativeResize="0"/>
              <p:nvPr/>
            </p:nvPicPr>
            <p:blipFill rotWithShape="1">
              <a:blip r:embed="rId3">
                <a:alphaModFix/>
              </a:blip>
              <a:srcRect/>
              <a:stretch/>
            </p:blipFill>
            <p:spPr>
              <a:xfrm>
                <a:off x="10701514" y="1439233"/>
                <a:ext cx="6611360" cy="3585099"/>
              </a:xfrm>
              <a:prstGeom prst="rect">
                <a:avLst/>
              </a:prstGeom>
              <a:noFill/>
              <a:ln>
                <a:noFill/>
              </a:ln>
            </p:spPr>
          </p:pic>
          <p:sp>
            <p:nvSpPr>
              <p:cNvPr id="633" name="Google Shape;633;p19"/>
              <p:cNvSpPr txBox="1"/>
              <p:nvPr/>
            </p:nvSpPr>
            <p:spPr>
              <a:xfrm>
                <a:off x="12108457" y="2436474"/>
                <a:ext cx="5374863" cy="1859441"/>
              </a:xfrm>
              <a:prstGeom prst="rect">
                <a:avLst/>
              </a:prstGeom>
              <a:noFill/>
              <a:ln>
                <a:noFill/>
              </a:ln>
            </p:spPr>
            <p:txBody>
              <a:bodyPr spcFirstLastPara="1" wrap="square" lIns="0" tIns="30475" rIns="0" bIns="0" anchor="t" anchorCtr="0">
                <a:spAutoFit/>
              </a:bodyPr>
              <a:lstStyle/>
              <a:p>
                <a:pPr marL="241300" marR="0" lvl="0" indent="-228600" algn="l" rtl="0">
                  <a:spcBef>
                    <a:spcPts val="0"/>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Encryption</a:t>
                </a:r>
                <a:endParaRPr sz="2800">
                  <a:solidFill>
                    <a:schemeClr val="dk1"/>
                  </a:solidFill>
                  <a:latin typeface="Garamond"/>
                  <a:ea typeface="Garamond"/>
                  <a:cs typeface="Garamond"/>
                  <a:sym typeface="Garamond"/>
                </a:endParaRPr>
              </a:p>
              <a:p>
                <a:pPr marL="241300"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Access Controls and Authentication</a:t>
                </a:r>
                <a:endParaRPr sz="2800">
                  <a:solidFill>
                    <a:schemeClr val="dk1"/>
                  </a:solidFill>
                  <a:latin typeface="Garamond"/>
                  <a:ea typeface="Garamond"/>
                  <a:cs typeface="Garamond"/>
                  <a:sym typeface="Garamond"/>
                </a:endParaRPr>
              </a:p>
              <a:p>
                <a:pPr marL="241300"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Data Backups</a:t>
                </a:r>
                <a:endParaRPr sz="2800">
                  <a:solidFill>
                    <a:schemeClr val="dk1"/>
                  </a:solidFill>
                  <a:latin typeface="Garamond"/>
                  <a:ea typeface="Garamond"/>
                  <a:cs typeface="Garamond"/>
                  <a:sym typeface="Garamond"/>
                </a:endParaRPr>
              </a:p>
              <a:p>
                <a:pPr marL="241300"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Security Measures and tools</a:t>
                </a:r>
                <a:endParaRPr sz="2800">
                  <a:solidFill>
                    <a:schemeClr val="dk1"/>
                  </a:solidFill>
                  <a:latin typeface="Garamond"/>
                  <a:ea typeface="Garamond"/>
                  <a:cs typeface="Garamond"/>
                  <a:sym typeface="Garamond"/>
                </a:endParaRPr>
              </a:p>
              <a:p>
                <a:pPr marL="241300"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Data Security Practices</a:t>
                </a:r>
                <a:endParaRPr sz="2800">
                  <a:solidFill>
                    <a:schemeClr val="dk1"/>
                  </a:solidFill>
                  <a:latin typeface="Garamond"/>
                  <a:ea typeface="Garamond"/>
                  <a:cs typeface="Garamond"/>
                  <a:sym typeface="Garamond"/>
                </a:endParaRPr>
              </a:p>
            </p:txBody>
          </p:sp>
        </p:grpSp>
        <p:sp>
          <p:nvSpPr>
            <p:cNvPr id="634" name="Google Shape;634;p19"/>
            <p:cNvSpPr txBox="1"/>
            <p:nvPr/>
          </p:nvSpPr>
          <p:spPr>
            <a:xfrm>
              <a:off x="10994604" y="3284248"/>
              <a:ext cx="2546639" cy="443711"/>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b="1">
                  <a:solidFill>
                    <a:srgbClr val="FFFFFF"/>
                  </a:solidFill>
                  <a:latin typeface="Garamond"/>
                  <a:ea typeface="Garamond"/>
                  <a:cs typeface="Garamond"/>
                  <a:sym typeface="Garamond"/>
                </a:rPr>
                <a:t>Data Protection</a:t>
              </a:r>
              <a:endParaRPr sz="2800">
                <a:solidFill>
                  <a:schemeClr val="dk1"/>
                </a:solidFill>
                <a:latin typeface="Garamond"/>
                <a:ea typeface="Garamond"/>
                <a:cs typeface="Garamond"/>
                <a:sym typeface="Garamond"/>
              </a:endParaRPr>
            </a:p>
          </p:txBody>
        </p:sp>
      </p:grpSp>
      <p:sp>
        <p:nvSpPr>
          <p:cNvPr id="635" name="Google Shape;635;p19"/>
          <p:cNvSpPr txBox="1"/>
          <p:nvPr/>
        </p:nvSpPr>
        <p:spPr>
          <a:xfrm>
            <a:off x="1708550" y="1224759"/>
            <a:ext cx="13212361" cy="566822"/>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600" b="1" dirty="0">
                <a:solidFill>
                  <a:srgbClr val="054C2C"/>
                </a:solidFill>
                <a:latin typeface="Garamond"/>
                <a:ea typeface="Garamond"/>
                <a:cs typeface="Garamond"/>
                <a:sym typeface="Garamond"/>
              </a:rPr>
              <a:t>The relationship between data protection and data privacy</a:t>
            </a:r>
            <a:r>
              <a:rPr lang="en-US" sz="3200" b="1" dirty="0">
                <a:solidFill>
                  <a:srgbClr val="054C2C"/>
                </a:solidFill>
                <a:latin typeface="Garamond"/>
                <a:ea typeface="Garamond"/>
                <a:cs typeface="Garamond"/>
                <a:sym typeface="Garamond"/>
              </a:rPr>
              <a:t>.</a:t>
            </a:r>
            <a:endParaRPr sz="3200" dirty="0">
              <a:solidFill>
                <a:srgbClr val="054C2C"/>
              </a:solidFill>
              <a:latin typeface="Garamond"/>
              <a:ea typeface="Garamond"/>
              <a:cs typeface="Garamond"/>
              <a:sym typeface="Garamond"/>
            </a:endParaRPr>
          </a:p>
        </p:txBody>
      </p:sp>
      <p:grpSp>
        <p:nvGrpSpPr>
          <p:cNvPr id="636" name="Google Shape;636;p19"/>
          <p:cNvGrpSpPr/>
          <p:nvPr/>
        </p:nvGrpSpPr>
        <p:grpSpPr>
          <a:xfrm>
            <a:off x="1224816" y="2790367"/>
            <a:ext cx="7758317" cy="4130803"/>
            <a:chOff x="2895553" y="1400879"/>
            <a:chExt cx="6615159" cy="3522145"/>
          </a:xfrm>
        </p:grpSpPr>
        <p:pic>
          <p:nvPicPr>
            <p:cNvPr id="637" name="Google Shape;637;p19"/>
            <p:cNvPicPr preferRelativeResize="0"/>
            <p:nvPr/>
          </p:nvPicPr>
          <p:blipFill rotWithShape="1">
            <a:blip r:embed="rId4">
              <a:alphaModFix/>
            </a:blip>
            <a:srcRect/>
            <a:stretch/>
          </p:blipFill>
          <p:spPr>
            <a:xfrm>
              <a:off x="2895553" y="1400879"/>
              <a:ext cx="6615159" cy="3522145"/>
            </a:xfrm>
            <a:prstGeom prst="rect">
              <a:avLst/>
            </a:prstGeom>
            <a:noFill/>
            <a:ln>
              <a:noFill/>
            </a:ln>
          </p:spPr>
        </p:pic>
        <p:sp>
          <p:nvSpPr>
            <p:cNvPr id="638" name="Google Shape;638;p19"/>
            <p:cNvSpPr txBox="1"/>
            <p:nvPr/>
          </p:nvSpPr>
          <p:spPr>
            <a:xfrm>
              <a:off x="3663212" y="1788775"/>
              <a:ext cx="2073206" cy="378332"/>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b="1" dirty="0">
                  <a:solidFill>
                    <a:srgbClr val="FFFFFF"/>
                  </a:solidFill>
                  <a:latin typeface="Garamond"/>
                  <a:ea typeface="Garamond"/>
                  <a:cs typeface="Garamond"/>
                  <a:sym typeface="Garamond"/>
                </a:rPr>
                <a:t>Data Privacy</a:t>
              </a:r>
              <a:endParaRPr sz="2800" dirty="0">
                <a:solidFill>
                  <a:schemeClr val="dk1"/>
                </a:solidFill>
                <a:latin typeface="Garamond"/>
                <a:ea typeface="Garamond"/>
                <a:cs typeface="Garamond"/>
                <a:sym typeface="Garamond"/>
              </a:endParaRPr>
            </a:p>
          </p:txBody>
        </p:sp>
        <p:sp>
          <p:nvSpPr>
            <p:cNvPr id="639" name="Google Shape;639;p19"/>
            <p:cNvSpPr txBox="1"/>
            <p:nvPr/>
          </p:nvSpPr>
          <p:spPr>
            <a:xfrm>
              <a:off x="3484122" y="2275524"/>
              <a:ext cx="5600750" cy="1906969"/>
            </a:xfrm>
            <a:prstGeom prst="rect">
              <a:avLst/>
            </a:prstGeom>
            <a:noFill/>
            <a:ln>
              <a:noFill/>
            </a:ln>
          </p:spPr>
          <p:txBody>
            <a:bodyPr spcFirstLastPara="1" wrap="square" lIns="0" tIns="30475" rIns="0" bIns="0" anchor="t" anchorCtr="0">
              <a:spAutoFit/>
            </a:bodyPr>
            <a:lstStyle/>
            <a:p>
              <a:pPr marL="240665" marR="0" lvl="0" indent="-228600" algn="l" rtl="0">
                <a:spcBef>
                  <a:spcPts val="0"/>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Data Confidentiality</a:t>
              </a:r>
              <a:endParaRPr sz="2800">
                <a:solidFill>
                  <a:schemeClr val="dk1"/>
                </a:solidFill>
                <a:latin typeface="Garamond"/>
                <a:ea typeface="Garamond"/>
                <a:cs typeface="Garamond"/>
                <a:sym typeface="Garamond"/>
              </a:endParaRPr>
            </a:p>
            <a:p>
              <a:pPr marL="240665"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Policies, Procedures, Guiltiness</a:t>
              </a:r>
              <a:endParaRPr sz="2800">
                <a:solidFill>
                  <a:schemeClr val="dk1"/>
                </a:solidFill>
                <a:latin typeface="Garamond"/>
                <a:ea typeface="Garamond"/>
                <a:cs typeface="Garamond"/>
                <a:sym typeface="Garamond"/>
              </a:endParaRPr>
            </a:p>
            <a:p>
              <a:pPr marL="240665"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Access Control</a:t>
              </a:r>
              <a:endParaRPr sz="2800">
                <a:solidFill>
                  <a:schemeClr val="dk1"/>
                </a:solidFill>
                <a:latin typeface="Garamond"/>
                <a:ea typeface="Garamond"/>
                <a:cs typeface="Garamond"/>
                <a:sym typeface="Garamond"/>
              </a:endParaRPr>
            </a:p>
            <a:p>
              <a:pPr marL="240665"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Compliance Regulatory Requirements</a:t>
              </a:r>
              <a:endParaRPr sz="2800">
                <a:solidFill>
                  <a:schemeClr val="dk1"/>
                </a:solidFill>
                <a:latin typeface="Garamond"/>
                <a:ea typeface="Garamond"/>
                <a:cs typeface="Garamond"/>
                <a:sym typeface="Garamond"/>
              </a:endParaRPr>
            </a:p>
            <a:p>
              <a:pPr marL="240665" marR="0" lvl="0" indent="-228600" algn="l" rtl="0">
                <a:spcBef>
                  <a:spcPts val="145"/>
                </a:spcBef>
                <a:spcAft>
                  <a:spcPts val="0"/>
                </a:spcAft>
                <a:buClr>
                  <a:srgbClr val="FFFFFF"/>
                </a:buClr>
                <a:buSzPts val="2800"/>
                <a:buFont typeface="Noto Sans Symbols"/>
                <a:buChar char="▪"/>
              </a:pPr>
              <a:r>
                <a:rPr lang="en-US" sz="2800">
                  <a:solidFill>
                    <a:srgbClr val="FFFFFF"/>
                  </a:solidFill>
                  <a:latin typeface="Garamond"/>
                  <a:ea typeface="Garamond"/>
                  <a:cs typeface="Garamond"/>
                  <a:sym typeface="Garamond"/>
                </a:rPr>
                <a:t>Privacy Rights</a:t>
              </a:r>
              <a:endParaRPr sz="2800">
                <a:solidFill>
                  <a:schemeClr val="dk1"/>
                </a:solidFill>
                <a:latin typeface="Garamond"/>
                <a:ea typeface="Garamond"/>
                <a:cs typeface="Garamond"/>
                <a:sym typeface="Garamond"/>
              </a:endParaRPr>
            </a:p>
          </p:txBody>
        </p:sp>
      </p:grpSp>
      <p:grpSp>
        <p:nvGrpSpPr>
          <p:cNvPr id="640" name="Google Shape;640;p19"/>
          <p:cNvGrpSpPr/>
          <p:nvPr/>
        </p:nvGrpSpPr>
        <p:grpSpPr>
          <a:xfrm>
            <a:off x="7612151" y="2808430"/>
            <a:ext cx="3069027" cy="3547958"/>
            <a:chOff x="3521964" y="1994877"/>
            <a:chExt cx="654558" cy="756704"/>
          </a:xfrm>
        </p:grpSpPr>
        <p:pic>
          <p:nvPicPr>
            <p:cNvPr id="641" name="Google Shape;641;p19"/>
            <p:cNvPicPr preferRelativeResize="0"/>
            <p:nvPr/>
          </p:nvPicPr>
          <p:blipFill rotWithShape="1">
            <a:blip r:embed="rId5">
              <a:alphaModFix/>
            </a:blip>
            <a:srcRect/>
            <a:stretch/>
          </p:blipFill>
          <p:spPr>
            <a:xfrm>
              <a:off x="3521964" y="1994877"/>
              <a:ext cx="633234" cy="235496"/>
            </a:xfrm>
            <a:prstGeom prst="rect">
              <a:avLst/>
            </a:prstGeom>
            <a:noFill/>
            <a:ln>
              <a:noFill/>
            </a:ln>
          </p:spPr>
        </p:pic>
        <p:pic>
          <p:nvPicPr>
            <p:cNvPr id="642" name="Google Shape;642;p19"/>
            <p:cNvPicPr preferRelativeResize="0"/>
            <p:nvPr/>
          </p:nvPicPr>
          <p:blipFill rotWithShape="1">
            <a:blip r:embed="rId6">
              <a:alphaModFix/>
            </a:blip>
            <a:srcRect/>
            <a:stretch/>
          </p:blipFill>
          <p:spPr>
            <a:xfrm>
              <a:off x="3543300" y="2516085"/>
              <a:ext cx="633222" cy="235496"/>
            </a:xfrm>
            <a:prstGeom prst="rect">
              <a:avLst/>
            </a:prstGeom>
            <a:noFill/>
            <a:ln>
              <a:noFill/>
            </a:ln>
          </p:spPr>
        </p:pic>
      </p:grpSp>
      <p:sp>
        <p:nvSpPr>
          <p:cNvPr id="643" name="Google Shape;643;p1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48"/>
        <p:cNvGrpSpPr/>
        <p:nvPr/>
      </p:nvGrpSpPr>
      <p:grpSpPr>
        <a:xfrm>
          <a:off x="0" y="0"/>
          <a:ext cx="0" cy="0"/>
          <a:chOff x="0" y="0"/>
          <a:chExt cx="0" cy="0"/>
        </a:xfrm>
      </p:grpSpPr>
      <p:sp>
        <p:nvSpPr>
          <p:cNvPr id="649" name="Google Shape;649;p20"/>
          <p:cNvSpPr txBox="1"/>
          <p:nvPr/>
        </p:nvSpPr>
        <p:spPr>
          <a:xfrm>
            <a:off x="837256" y="2109952"/>
            <a:ext cx="17436600" cy="7999626"/>
          </a:xfrm>
          <a:prstGeom prst="rect">
            <a:avLst/>
          </a:prstGeom>
          <a:noFill/>
          <a:ln>
            <a:noFill/>
          </a:ln>
        </p:spPr>
        <p:txBody>
          <a:bodyPr spcFirstLastPara="1" wrap="square" lIns="0" tIns="12700" rIns="0" bIns="0" anchor="t" anchorCtr="0">
            <a:spAutoFit/>
          </a:bodyPr>
          <a:lstStyle/>
          <a:p>
            <a:pPr marL="431165" marR="0" lvl="0" indent="0" algn="l" rtl="0">
              <a:lnSpc>
                <a:spcPct val="150000"/>
              </a:lnSpc>
              <a:spcBef>
                <a:spcPts val="0"/>
              </a:spcBef>
              <a:spcAft>
                <a:spcPts val="0"/>
              </a:spcAft>
              <a:buNone/>
            </a:pPr>
            <a:r>
              <a:rPr lang="en-US" sz="2800" b="1" dirty="0">
                <a:solidFill>
                  <a:srgbClr val="054C2C"/>
                </a:solidFill>
                <a:latin typeface="Garamond"/>
                <a:ea typeface="Garamond"/>
                <a:cs typeface="Garamond"/>
                <a:sym typeface="Garamond"/>
              </a:rPr>
              <a:t>The Nigeria Data Protection Act is designed to:</a:t>
            </a:r>
            <a:endParaRPr sz="2800" dirty="0">
              <a:solidFill>
                <a:srgbClr val="054C2C"/>
              </a:solidFill>
              <a:latin typeface="Garamond"/>
              <a:ea typeface="Garamond"/>
              <a:cs typeface="Garamond"/>
              <a:sym typeface="Garamond"/>
            </a:endParaRPr>
          </a:p>
          <a:p>
            <a:pPr marL="469265" marR="6985" lvl="0" indent="-228600" algn="l" rtl="0">
              <a:lnSpc>
                <a:spcPct val="150000"/>
              </a:lnSpc>
              <a:spcBef>
                <a:spcPts val="15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Protect the rights of data subjects by ensuring that personal data is processed in a fair,  lawful and accountable manner.</a:t>
            </a:r>
            <a:endParaRPr sz="2800" dirty="0">
              <a:solidFill>
                <a:schemeClr val="dk1"/>
              </a:solidFill>
              <a:latin typeface="Garamond"/>
              <a:ea typeface="Garamond"/>
              <a:cs typeface="Garamond"/>
              <a:sym typeface="Garamond"/>
            </a:endParaRPr>
          </a:p>
          <a:p>
            <a:pPr marL="469265" marR="5080" lvl="0" indent="-228600" algn="l" rtl="0">
              <a:lnSpc>
                <a:spcPct val="150000"/>
              </a:lnSpc>
              <a:spcBef>
                <a:spcPts val="17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Promote data processing practices in Nigeria that guarantee the security of personal data and ensure the privacy of data subjects.</a:t>
            </a:r>
            <a:endParaRPr sz="2800" dirty="0">
              <a:solidFill>
                <a:schemeClr val="dk1"/>
              </a:solidFill>
              <a:latin typeface="Garamond"/>
              <a:ea typeface="Garamond"/>
              <a:cs typeface="Garamond"/>
              <a:sym typeface="Garamond"/>
            </a:endParaRPr>
          </a:p>
          <a:p>
            <a:pPr marL="469265" marR="8255" lvl="0" indent="-228600" algn="l" rtl="0">
              <a:lnSpc>
                <a:spcPct val="150000"/>
              </a:lnSpc>
              <a:spcBef>
                <a:spcPts val="16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Provide the legal framework for regulating and safeguarding personal data, and the means of recourse and remedies where the rights of data subjects have been breached.</a:t>
            </a:r>
            <a:endParaRPr sz="2800" dirty="0">
              <a:solidFill>
                <a:schemeClr val="dk1"/>
              </a:solidFill>
              <a:latin typeface="Garamond"/>
              <a:ea typeface="Garamond"/>
              <a:cs typeface="Garamond"/>
              <a:sym typeface="Garamond"/>
            </a:endParaRPr>
          </a:p>
          <a:p>
            <a:pPr marL="469265" marR="0" lvl="0" indent="-228600" algn="l" rtl="0">
              <a:lnSpc>
                <a:spcPct val="150000"/>
              </a:lnSpc>
              <a:spcBef>
                <a:spcPts val="76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Ensure that data controllers and data processors fulfil their obligations to data subjects.</a:t>
            </a:r>
            <a:endParaRPr sz="2800" dirty="0">
              <a:solidFill>
                <a:schemeClr val="dk1"/>
              </a:solidFill>
              <a:latin typeface="Garamond"/>
              <a:ea typeface="Garamond"/>
              <a:cs typeface="Garamond"/>
              <a:sym typeface="Garamond"/>
            </a:endParaRPr>
          </a:p>
          <a:p>
            <a:pPr marL="469265" marR="5715" lvl="0" indent="-228600" algn="just" rtl="0">
              <a:lnSpc>
                <a:spcPct val="150000"/>
              </a:lnSpc>
              <a:spcBef>
                <a:spcPts val="17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Safeguard data subjects’ fundamental and constitutional rights, freedom and interests, and  establish an impartial, independent and effective regulatory body to supervise data  controllers and data processors and superintend over data protection and privacy issues;  and</a:t>
            </a:r>
            <a:endParaRPr sz="2800" dirty="0">
              <a:solidFill>
                <a:schemeClr val="dk1"/>
              </a:solidFill>
              <a:latin typeface="Garamond"/>
              <a:ea typeface="Garamond"/>
              <a:cs typeface="Garamond"/>
              <a:sym typeface="Garamond"/>
            </a:endParaRPr>
          </a:p>
          <a:p>
            <a:pPr marL="469265" marR="5715" lvl="0" indent="-228600" algn="just" rtl="0">
              <a:lnSpc>
                <a:spcPct val="150000"/>
              </a:lnSpc>
              <a:spcBef>
                <a:spcPts val="16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strengthen the legal foundations of the national digital economy and guarantee the participation of Nigeria in the regional and global economies through the beneficial and trusted use of personal data.</a:t>
            </a:r>
            <a:endParaRPr sz="2800" dirty="0">
              <a:solidFill>
                <a:schemeClr val="dk1"/>
              </a:solidFill>
              <a:latin typeface="Garamond"/>
              <a:ea typeface="Garamond"/>
              <a:cs typeface="Garamond"/>
              <a:sym typeface="Garamond"/>
            </a:endParaRPr>
          </a:p>
        </p:txBody>
      </p:sp>
      <p:pic>
        <p:nvPicPr>
          <p:cNvPr id="650" name="Google Shape;650;p2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651" name="Google Shape;651;p2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21</a:t>
            </a:fld>
            <a:endParaRPr/>
          </a:p>
        </p:txBody>
      </p:sp>
      <p:sp>
        <p:nvSpPr>
          <p:cNvPr id="653" name="Google Shape;653;p20"/>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Definition of the Data Privacy and Data Privacy!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57"/>
        <p:cNvGrpSpPr/>
        <p:nvPr/>
      </p:nvGrpSpPr>
      <p:grpSpPr>
        <a:xfrm>
          <a:off x="0" y="0"/>
          <a:ext cx="0" cy="0"/>
          <a:chOff x="0" y="0"/>
          <a:chExt cx="0" cy="0"/>
        </a:xfrm>
      </p:grpSpPr>
      <p:sp>
        <p:nvSpPr>
          <p:cNvPr id="658" name="Google Shape;658;p2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22</a:t>
            </a:fld>
            <a:endParaRPr/>
          </a:p>
        </p:txBody>
      </p:sp>
      <p:sp>
        <p:nvSpPr>
          <p:cNvPr id="660" name="Google Shape;660;p21"/>
          <p:cNvSpPr txBox="1"/>
          <p:nvPr/>
        </p:nvSpPr>
        <p:spPr>
          <a:xfrm>
            <a:off x="1076402" y="3415946"/>
            <a:ext cx="16984681" cy="1168653"/>
          </a:xfrm>
          <a:prstGeom prst="rect">
            <a:avLst/>
          </a:prstGeom>
          <a:noFill/>
          <a:ln>
            <a:noFill/>
          </a:ln>
        </p:spPr>
        <p:txBody>
          <a:bodyPr spcFirstLastPara="1" wrap="square" lIns="0" tIns="12050" rIns="0" bIns="0" anchor="t" anchorCtr="0">
            <a:spAutoFit/>
          </a:bodyPr>
          <a:lstStyle/>
          <a:p>
            <a:pPr marL="0" marR="550545" lvl="0" indent="0" algn="l" rtl="0">
              <a:lnSpc>
                <a:spcPct val="140000"/>
              </a:lnSpc>
              <a:spcBef>
                <a:spcPts val="0"/>
              </a:spcBef>
              <a:spcAft>
                <a:spcPts val="0"/>
              </a:spcAft>
              <a:buNone/>
            </a:pPr>
            <a:r>
              <a:rPr lang="en-US" sz="2800">
                <a:solidFill>
                  <a:schemeClr val="dk1"/>
                </a:solidFill>
                <a:latin typeface="Garamond"/>
                <a:ea typeface="Garamond"/>
                <a:cs typeface="Garamond"/>
                <a:sym typeface="Garamond"/>
              </a:rPr>
              <a:t>It is significantly important to fully understand the important terms and meanings used in the  field of Data Protection, mainly because of the important reasons listed below:</a:t>
            </a:r>
            <a:endParaRPr sz="2800">
              <a:solidFill>
                <a:schemeClr val="dk1"/>
              </a:solidFill>
              <a:latin typeface="Garamond"/>
              <a:ea typeface="Garamond"/>
              <a:cs typeface="Garamond"/>
              <a:sym typeface="Garamond"/>
            </a:endParaRPr>
          </a:p>
        </p:txBody>
      </p:sp>
      <p:pic>
        <p:nvPicPr>
          <p:cNvPr id="661" name="Google Shape;661;p21"/>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662" name="Google Shape;662;p21"/>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663" name="Google Shape;663;p21"/>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664" name="Google Shape;664;p21"/>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665" name="Google Shape;665;p21"/>
          <p:cNvSpPr txBox="1"/>
          <p:nvPr/>
        </p:nvSpPr>
        <p:spPr>
          <a:xfrm>
            <a:off x="1196380" y="2711204"/>
            <a:ext cx="9526946" cy="997709"/>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Overview of Data Protection and Data Privacy Key Terms</a:t>
            </a:r>
            <a:endParaRPr/>
          </a:p>
        </p:txBody>
      </p:sp>
      <p:grpSp>
        <p:nvGrpSpPr>
          <p:cNvPr id="666" name="Google Shape;666;p21"/>
          <p:cNvGrpSpPr/>
          <p:nvPr/>
        </p:nvGrpSpPr>
        <p:grpSpPr>
          <a:xfrm>
            <a:off x="2728912" y="4972795"/>
            <a:ext cx="11499817" cy="5301187"/>
            <a:chOff x="6963853" y="3278124"/>
            <a:chExt cx="5145786" cy="2372105"/>
          </a:xfrm>
        </p:grpSpPr>
        <p:pic>
          <p:nvPicPr>
            <p:cNvPr id="667" name="Google Shape;667;p21"/>
            <p:cNvPicPr preferRelativeResize="0"/>
            <p:nvPr/>
          </p:nvPicPr>
          <p:blipFill rotWithShape="1">
            <a:blip r:embed="rId5">
              <a:alphaModFix/>
            </a:blip>
            <a:srcRect/>
            <a:stretch/>
          </p:blipFill>
          <p:spPr>
            <a:xfrm>
              <a:off x="8276276" y="3574041"/>
              <a:ext cx="1920833" cy="1865799"/>
            </a:xfrm>
            <a:prstGeom prst="rect">
              <a:avLst/>
            </a:prstGeom>
            <a:noFill/>
            <a:ln>
              <a:noFill/>
            </a:ln>
          </p:spPr>
        </p:pic>
        <p:pic>
          <p:nvPicPr>
            <p:cNvPr id="668" name="Google Shape;668;p21"/>
            <p:cNvPicPr preferRelativeResize="0"/>
            <p:nvPr/>
          </p:nvPicPr>
          <p:blipFill rotWithShape="1">
            <a:blip r:embed="rId6">
              <a:alphaModFix/>
            </a:blip>
            <a:srcRect/>
            <a:stretch/>
          </p:blipFill>
          <p:spPr>
            <a:xfrm>
              <a:off x="7490616" y="3278124"/>
              <a:ext cx="1315076" cy="464057"/>
            </a:xfrm>
            <a:prstGeom prst="rect">
              <a:avLst/>
            </a:prstGeom>
            <a:noFill/>
            <a:ln>
              <a:noFill/>
            </a:ln>
          </p:spPr>
        </p:pic>
        <p:sp>
          <p:nvSpPr>
            <p:cNvPr id="669" name="Google Shape;669;p21"/>
            <p:cNvSpPr txBox="1"/>
            <p:nvPr/>
          </p:nvSpPr>
          <p:spPr>
            <a:xfrm>
              <a:off x="7982671" y="3392937"/>
              <a:ext cx="442595" cy="171419"/>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400" b="1">
                  <a:solidFill>
                    <a:srgbClr val="FFFFFF"/>
                  </a:solidFill>
                  <a:latin typeface="Garamond"/>
                  <a:ea typeface="Garamond"/>
                  <a:cs typeface="Garamond"/>
                  <a:sym typeface="Garamond"/>
                </a:rPr>
                <a:t>Clarity</a:t>
              </a:r>
              <a:endParaRPr sz="2400">
                <a:solidFill>
                  <a:schemeClr val="dk1"/>
                </a:solidFill>
                <a:latin typeface="Garamond"/>
                <a:ea typeface="Garamond"/>
                <a:cs typeface="Garamond"/>
                <a:sym typeface="Garamond"/>
              </a:endParaRPr>
            </a:p>
          </p:txBody>
        </p:sp>
        <p:grpSp>
          <p:nvGrpSpPr>
            <p:cNvPr id="670" name="Google Shape;670;p21"/>
            <p:cNvGrpSpPr/>
            <p:nvPr/>
          </p:nvGrpSpPr>
          <p:grpSpPr>
            <a:xfrm>
              <a:off x="6963853" y="3532618"/>
              <a:ext cx="4481323" cy="1968258"/>
              <a:chOff x="1231391" y="3532618"/>
              <a:chExt cx="4481323" cy="1968258"/>
            </a:xfrm>
          </p:grpSpPr>
          <p:pic>
            <p:nvPicPr>
              <p:cNvPr id="671" name="Google Shape;671;p21"/>
              <p:cNvPicPr preferRelativeResize="0"/>
              <p:nvPr/>
            </p:nvPicPr>
            <p:blipFill rotWithShape="1">
              <a:blip r:embed="rId7">
                <a:alphaModFix/>
              </a:blip>
              <a:srcRect/>
              <a:stretch/>
            </p:blipFill>
            <p:spPr>
              <a:xfrm>
                <a:off x="4358640" y="3532618"/>
                <a:ext cx="1354074" cy="550938"/>
              </a:xfrm>
              <a:prstGeom prst="rect">
                <a:avLst/>
              </a:prstGeom>
              <a:noFill/>
              <a:ln>
                <a:noFill/>
              </a:ln>
            </p:spPr>
          </p:pic>
          <p:pic>
            <p:nvPicPr>
              <p:cNvPr id="672" name="Google Shape;672;p21"/>
              <p:cNvPicPr preferRelativeResize="0"/>
              <p:nvPr/>
            </p:nvPicPr>
            <p:blipFill rotWithShape="1">
              <a:blip r:embed="rId8">
                <a:alphaModFix/>
              </a:blip>
              <a:srcRect/>
              <a:stretch/>
            </p:blipFill>
            <p:spPr>
              <a:xfrm>
                <a:off x="1231391" y="4959082"/>
                <a:ext cx="1547622" cy="541794"/>
              </a:xfrm>
              <a:prstGeom prst="rect">
                <a:avLst/>
              </a:prstGeom>
              <a:noFill/>
              <a:ln>
                <a:noFill/>
              </a:ln>
            </p:spPr>
          </p:pic>
        </p:grpSp>
        <p:sp>
          <p:nvSpPr>
            <p:cNvPr id="673" name="Google Shape;673;p21"/>
            <p:cNvSpPr txBox="1"/>
            <p:nvPr/>
          </p:nvSpPr>
          <p:spPr>
            <a:xfrm>
              <a:off x="7252144" y="5012259"/>
              <a:ext cx="988060" cy="335981"/>
            </a:xfrm>
            <a:prstGeom prst="rect">
              <a:avLst/>
            </a:prstGeom>
            <a:noFill/>
            <a:ln>
              <a:noFill/>
            </a:ln>
          </p:spPr>
          <p:txBody>
            <a:bodyPr spcFirstLastPara="1" wrap="square" lIns="0" tIns="12700" rIns="0" bIns="0" anchor="t" anchorCtr="0">
              <a:spAutoFit/>
            </a:bodyPr>
            <a:lstStyle/>
            <a:p>
              <a:pPr marL="0" marR="6350" lvl="0" indent="0" algn="ctr" rtl="0">
                <a:spcBef>
                  <a:spcPts val="0"/>
                </a:spcBef>
                <a:spcAft>
                  <a:spcPts val="0"/>
                </a:spcAft>
                <a:buNone/>
              </a:pPr>
              <a:r>
                <a:rPr lang="en-US" sz="2400" b="1">
                  <a:solidFill>
                    <a:srgbClr val="FFFFFF"/>
                  </a:solidFill>
                  <a:latin typeface="Garamond"/>
                  <a:ea typeface="Garamond"/>
                  <a:cs typeface="Garamond"/>
                  <a:sym typeface="Garamond"/>
                </a:rPr>
                <a:t>Enhanced</a:t>
              </a:r>
              <a:endParaRPr sz="2400">
                <a:solidFill>
                  <a:schemeClr val="dk1"/>
                </a:solidFill>
                <a:latin typeface="Garamond"/>
                <a:ea typeface="Garamond"/>
                <a:cs typeface="Garamond"/>
                <a:sym typeface="Garamond"/>
              </a:endParaRPr>
            </a:p>
            <a:p>
              <a:pPr marL="0" marR="5080" lvl="0" indent="0" algn="ctr" rtl="0">
                <a:spcBef>
                  <a:spcPts val="0"/>
                </a:spcBef>
                <a:spcAft>
                  <a:spcPts val="0"/>
                </a:spcAft>
                <a:buNone/>
              </a:pPr>
              <a:r>
                <a:rPr lang="en-US" sz="2400" b="1">
                  <a:solidFill>
                    <a:srgbClr val="FFFFFF"/>
                  </a:solidFill>
                  <a:latin typeface="Garamond"/>
                  <a:ea typeface="Garamond"/>
                  <a:cs typeface="Garamond"/>
                  <a:sym typeface="Garamond"/>
                </a:rPr>
                <a:t>Understanding</a:t>
              </a:r>
              <a:endParaRPr sz="2400">
                <a:solidFill>
                  <a:schemeClr val="dk1"/>
                </a:solidFill>
                <a:latin typeface="Garamond"/>
                <a:ea typeface="Garamond"/>
                <a:cs typeface="Garamond"/>
                <a:sym typeface="Garamond"/>
              </a:endParaRPr>
            </a:p>
          </p:txBody>
        </p:sp>
        <p:pic>
          <p:nvPicPr>
            <p:cNvPr id="674" name="Google Shape;674;p21"/>
            <p:cNvPicPr preferRelativeResize="0"/>
            <p:nvPr/>
          </p:nvPicPr>
          <p:blipFill rotWithShape="1">
            <a:blip r:embed="rId9">
              <a:alphaModFix/>
            </a:blip>
            <a:srcRect/>
            <a:stretch/>
          </p:blipFill>
          <p:spPr>
            <a:xfrm>
              <a:off x="8512702" y="3764780"/>
              <a:ext cx="1559814" cy="1529334"/>
            </a:xfrm>
            <a:prstGeom prst="rect">
              <a:avLst/>
            </a:prstGeom>
            <a:noFill/>
            <a:ln>
              <a:noFill/>
            </a:ln>
          </p:spPr>
        </p:pic>
        <p:sp>
          <p:nvSpPr>
            <p:cNvPr id="675" name="Google Shape;675;p21"/>
            <p:cNvSpPr txBox="1"/>
            <p:nvPr/>
          </p:nvSpPr>
          <p:spPr>
            <a:xfrm>
              <a:off x="9715362" y="3674160"/>
              <a:ext cx="1539869" cy="754876"/>
            </a:xfrm>
            <a:prstGeom prst="rect">
              <a:avLst/>
            </a:prstGeom>
            <a:noFill/>
            <a:ln>
              <a:noFill/>
            </a:ln>
          </p:spPr>
          <p:txBody>
            <a:bodyPr spcFirstLastPara="1" wrap="square" lIns="0" tIns="24750" rIns="0" bIns="0" anchor="t" anchorCtr="0">
              <a:spAutoFit/>
            </a:bodyPr>
            <a:lstStyle/>
            <a:p>
              <a:pPr marL="1342390" marR="5080" lvl="0" indent="237490" algn="ctr" rtl="0">
                <a:spcBef>
                  <a:spcPts val="0"/>
                </a:spcBef>
                <a:spcAft>
                  <a:spcPts val="0"/>
                </a:spcAft>
                <a:buNone/>
              </a:pPr>
              <a:r>
                <a:rPr lang="en-US" sz="2400" b="1">
                  <a:solidFill>
                    <a:srgbClr val="FFFFFF"/>
                  </a:solidFill>
                  <a:latin typeface="Garamond"/>
                  <a:ea typeface="Garamond"/>
                  <a:cs typeface="Garamond"/>
                  <a:sym typeface="Garamond"/>
                </a:rPr>
                <a:t>Effective  Communication</a:t>
              </a:r>
              <a:endParaRPr sz="2400">
                <a:solidFill>
                  <a:schemeClr val="dk1"/>
                </a:solidFill>
                <a:latin typeface="Garamond"/>
                <a:ea typeface="Garamond"/>
                <a:cs typeface="Garamond"/>
                <a:sym typeface="Garamond"/>
              </a:endParaRPr>
            </a:p>
            <a:p>
              <a:pPr marL="0" marR="0" lvl="0" indent="0" algn="ctr" rtl="0">
                <a:spcBef>
                  <a:spcPts val="25"/>
                </a:spcBef>
                <a:spcAft>
                  <a:spcPts val="0"/>
                </a:spcAft>
                <a:buNone/>
              </a:pPr>
              <a:endParaRPr sz="3600">
                <a:solidFill>
                  <a:schemeClr val="dk1"/>
                </a:solidFill>
                <a:latin typeface="Garamond"/>
                <a:ea typeface="Garamond"/>
                <a:cs typeface="Garamond"/>
                <a:sym typeface="Garamond"/>
              </a:endParaRPr>
            </a:p>
          </p:txBody>
        </p:sp>
        <p:pic>
          <p:nvPicPr>
            <p:cNvPr id="676" name="Google Shape;676;p21"/>
            <p:cNvPicPr preferRelativeResize="0"/>
            <p:nvPr/>
          </p:nvPicPr>
          <p:blipFill rotWithShape="1">
            <a:blip r:embed="rId10">
              <a:alphaModFix/>
            </a:blip>
            <a:srcRect/>
            <a:stretch/>
          </p:blipFill>
          <p:spPr>
            <a:xfrm>
              <a:off x="10086529" y="5048999"/>
              <a:ext cx="2023110" cy="601230"/>
            </a:xfrm>
            <a:prstGeom prst="rect">
              <a:avLst/>
            </a:prstGeom>
            <a:noFill/>
            <a:ln>
              <a:noFill/>
            </a:ln>
          </p:spPr>
        </p:pic>
        <p:sp>
          <p:nvSpPr>
            <p:cNvPr id="677" name="Google Shape;677;p21"/>
            <p:cNvSpPr txBox="1"/>
            <p:nvPr/>
          </p:nvSpPr>
          <p:spPr>
            <a:xfrm>
              <a:off x="10276396" y="5125592"/>
              <a:ext cx="1659255" cy="341717"/>
            </a:xfrm>
            <a:prstGeom prst="rect">
              <a:avLst/>
            </a:prstGeom>
            <a:noFill/>
            <a:ln>
              <a:noFill/>
            </a:ln>
          </p:spPr>
          <p:txBody>
            <a:bodyPr spcFirstLastPara="1" wrap="square" lIns="0" tIns="24750" rIns="0" bIns="0" anchor="t" anchorCtr="0">
              <a:spAutoFit/>
            </a:bodyPr>
            <a:lstStyle/>
            <a:p>
              <a:pPr marL="531495" marR="5080" lvl="0" indent="-531495" algn="ctr" rtl="0">
                <a:spcBef>
                  <a:spcPts val="0"/>
                </a:spcBef>
                <a:spcAft>
                  <a:spcPts val="0"/>
                </a:spcAft>
                <a:buNone/>
              </a:pPr>
              <a:r>
                <a:rPr lang="en-US" sz="2400" b="1">
                  <a:solidFill>
                    <a:srgbClr val="FFFFFF"/>
                  </a:solidFill>
                  <a:latin typeface="Garamond"/>
                  <a:ea typeface="Garamond"/>
                  <a:cs typeface="Garamond"/>
                  <a:sym typeface="Garamond"/>
                </a:rPr>
                <a:t>Ability to make informed decisions</a:t>
              </a:r>
              <a:endParaRPr sz="2400">
                <a:solidFill>
                  <a:schemeClr val="dk1"/>
                </a:solidFill>
                <a:latin typeface="Garamond"/>
                <a:ea typeface="Garamond"/>
                <a:cs typeface="Garamond"/>
                <a:sym typeface="Garamond"/>
              </a:endParaRPr>
            </a:p>
          </p:txBody>
        </p:sp>
        <p:sp>
          <p:nvSpPr>
            <p:cNvPr id="678" name="Google Shape;678;p21"/>
            <p:cNvSpPr txBox="1"/>
            <p:nvPr/>
          </p:nvSpPr>
          <p:spPr>
            <a:xfrm>
              <a:off x="8692452" y="4352183"/>
              <a:ext cx="1220088" cy="589900"/>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800" b="1">
                  <a:solidFill>
                    <a:srgbClr val="FFFFFF"/>
                  </a:solidFill>
                  <a:latin typeface="Garamond"/>
                  <a:ea typeface="Garamond"/>
                  <a:cs typeface="Garamond"/>
                  <a:sym typeface="Garamond"/>
                </a:rPr>
                <a:t>Key Terms  and  Definitions</a:t>
              </a:r>
              <a:endParaRPr sz="2800">
                <a:solidFill>
                  <a:schemeClr val="dk1"/>
                </a:solidFill>
                <a:latin typeface="Garamond"/>
                <a:ea typeface="Garamond"/>
                <a:cs typeface="Garamond"/>
                <a:sym typeface="Garamond"/>
              </a:endParaRPr>
            </a:p>
            <a:p>
              <a:pPr marL="0" marR="0" lvl="0" indent="0" algn="ctr" rtl="0">
                <a:spcBef>
                  <a:spcPts val="100"/>
                </a:spcBef>
                <a:spcAft>
                  <a:spcPts val="0"/>
                </a:spcAft>
                <a:buNone/>
              </a:pPr>
              <a:endParaRPr sz="2800">
                <a:solidFill>
                  <a:schemeClr val="dk1"/>
                </a:solidFill>
                <a:latin typeface="Garamond"/>
                <a:ea typeface="Garamond"/>
                <a:cs typeface="Garamond"/>
                <a:sym typeface="Garamond"/>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682"/>
        <p:cNvGrpSpPr/>
        <p:nvPr/>
      </p:nvGrpSpPr>
      <p:grpSpPr>
        <a:xfrm>
          <a:off x="0" y="0"/>
          <a:ext cx="0" cy="0"/>
          <a:chOff x="0" y="0"/>
          <a:chExt cx="0" cy="0"/>
        </a:xfrm>
      </p:grpSpPr>
      <p:sp>
        <p:nvSpPr>
          <p:cNvPr id="683" name="Google Shape;683;p22"/>
          <p:cNvSpPr txBox="1"/>
          <p:nvPr/>
        </p:nvSpPr>
        <p:spPr>
          <a:xfrm>
            <a:off x="837257" y="2109952"/>
            <a:ext cx="16840200" cy="7938840"/>
          </a:xfrm>
          <a:prstGeom prst="rect">
            <a:avLst/>
          </a:prstGeom>
          <a:noFill/>
          <a:ln>
            <a:noFill/>
          </a:ln>
        </p:spPr>
        <p:txBody>
          <a:bodyPr spcFirstLastPara="1" wrap="square" lIns="0" tIns="12700" rIns="0" bIns="0" anchor="t" anchorCtr="0">
            <a:spAutoFit/>
          </a:bodyPr>
          <a:lstStyle/>
          <a:p>
            <a:pPr marL="457200" marR="0" lvl="0" indent="-457200" algn="just" rtl="0">
              <a:lnSpc>
                <a:spcPct val="150000"/>
              </a:lnSpc>
              <a:spcBef>
                <a:spcPts val="0"/>
              </a:spcBef>
              <a:spcAft>
                <a:spcPts val="0"/>
              </a:spcAft>
              <a:buClr>
                <a:srgbClr val="054C2C"/>
              </a:buClr>
              <a:buSzPts val="2800"/>
              <a:buFont typeface="Wingdings" panose="05000000000000000000" pitchFamily="2" charset="2"/>
              <a:buChar char="§"/>
            </a:pPr>
            <a:r>
              <a:rPr lang="en-US" sz="2800" b="1" dirty="0">
                <a:solidFill>
                  <a:srgbClr val="054C2C"/>
                </a:solidFill>
                <a:latin typeface="Garamond"/>
                <a:ea typeface="Garamond"/>
                <a:cs typeface="Garamond"/>
                <a:sym typeface="Garamond"/>
              </a:rPr>
              <a:t>Personally Identifiable Information, or PII</a:t>
            </a:r>
            <a:r>
              <a:rPr lang="en-US" sz="2800" dirty="0">
                <a:solidFill>
                  <a:srgbClr val="000000"/>
                </a:solidFill>
                <a:latin typeface="Garamond"/>
                <a:ea typeface="Garamond"/>
                <a:cs typeface="Garamond"/>
                <a:sym typeface="Garamond"/>
              </a:rPr>
              <a:t>, is any data that can be used to identify a person or find out who someone is. This includes names, addresses, phone numbers, email addresses, Social Security numbers, and biological data. It is very important to protect PII for data security.</a:t>
            </a:r>
            <a:endParaRPr dirty="0"/>
          </a:p>
          <a:p>
            <a:pPr marL="635000" marR="0" lvl="0" indent="-457200" algn="just" rtl="0">
              <a:lnSpc>
                <a:spcPct val="150000"/>
              </a:lnSpc>
              <a:spcBef>
                <a:spcPts val="800"/>
              </a:spcBef>
              <a:spcAft>
                <a:spcPts val="0"/>
              </a:spcAft>
              <a:buClr>
                <a:srgbClr val="054C2C"/>
              </a:buClr>
              <a:buSzPts val="2800"/>
              <a:buFont typeface="Wingdings" panose="05000000000000000000" pitchFamily="2" charset="2"/>
              <a:buChar char="§"/>
            </a:pPr>
            <a:endParaRPr sz="2800" dirty="0">
              <a:solidFill>
                <a:schemeClr val="dk1"/>
              </a:solidFill>
              <a:latin typeface="Times New Roman"/>
              <a:ea typeface="Times New Roman"/>
              <a:cs typeface="Times New Roman"/>
              <a:sym typeface="Times New Roman"/>
            </a:endParaRPr>
          </a:p>
          <a:p>
            <a:pPr marL="457200" marR="0" lvl="0" indent="-457200" algn="l" rtl="0">
              <a:lnSpc>
                <a:spcPct val="150000"/>
              </a:lnSpc>
              <a:spcBef>
                <a:spcPts val="800"/>
              </a:spcBef>
              <a:spcAft>
                <a:spcPts val="0"/>
              </a:spcAft>
              <a:buClr>
                <a:srgbClr val="054C2C"/>
              </a:buClr>
              <a:buSzPts val="2800"/>
              <a:buFont typeface="Wingdings" panose="05000000000000000000" pitchFamily="2" charset="2"/>
              <a:buChar char="§"/>
            </a:pPr>
            <a:r>
              <a:rPr lang="en-US" sz="2800" b="1" dirty="0">
                <a:solidFill>
                  <a:srgbClr val="054C2C"/>
                </a:solidFill>
                <a:latin typeface="Garamond"/>
                <a:ea typeface="Garamond"/>
                <a:cs typeface="Garamond"/>
                <a:sym typeface="Garamond"/>
              </a:rPr>
              <a:t>Data Controller:</a:t>
            </a:r>
            <a:r>
              <a:rPr lang="en-US" sz="2800" dirty="0">
                <a:solidFill>
                  <a:srgbClr val="054C2C"/>
                </a:solidFill>
                <a:latin typeface="Garamond"/>
                <a:ea typeface="Garamond"/>
                <a:cs typeface="Garamond"/>
                <a:sym typeface="Garamond"/>
              </a:rPr>
              <a:t> </a:t>
            </a:r>
            <a:r>
              <a:rPr lang="en-US" sz="2800" dirty="0">
                <a:solidFill>
                  <a:srgbClr val="000000"/>
                </a:solidFill>
                <a:latin typeface="Garamond"/>
                <a:ea typeface="Garamond"/>
                <a:cs typeface="Garamond"/>
                <a:sym typeface="Garamond"/>
              </a:rPr>
              <a:t>The controller is the entity responsible for determining the purpose and means of processing personal data. They are the decision-makers when it comes to how and why data is processed.</a:t>
            </a:r>
            <a:endParaRPr dirty="0"/>
          </a:p>
          <a:p>
            <a:pPr marL="647700" marR="7620" lvl="0" indent="-457200" algn="just" rtl="0">
              <a:lnSpc>
                <a:spcPct val="150000"/>
              </a:lnSpc>
              <a:spcBef>
                <a:spcPts val="100"/>
              </a:spcBef>
              <a:spcAft>
                <a:spcPts val="0"/>
              </a:spcAft>
              <a:buClr>
                <a:srgbClr val="054C2C"/>
              </a:buClr>
              <a:buSzPts val="2800"/>
              <a:buFont typeface="Wingdings" panose="05000000000000000000" pitchFamily="2" charset="2"/>
              <a:buChar char="§"/>
            </a:pPr>
            <a:endParaRPr sz="2800" b="1" dirty="0">
              <a:solidFill>
                <a:srgbClr val="C00000"/>
              </a:solidFill>
              <a:latin typeface="Garamond"/>
              <a:ea typeface="Garamond"/>
              <a:cs typeface="Garamond"/>
              <a:sym typeface="Garamond"/>
            </a:endParaRPr>
          </a:p>
          <a:p>
            <a:pPr marL="469900" marR="7620" lvl="0" indent="-457200" algn="just" rtl="0">
              <a:lnSpc>
                <a:spcPct val="150000"/>
              </a:lnSpc>
              <a:spcBef>
                <a:spcPts val="100"/>
              </a:spcBef>
              <a:spcAft>
                <a:spcPts val="0"/>
              </a:spcAft>
              <a:buClr>
                <a:srgbClr val="054C2C"/>
              </a:buClr>
              <a:buSzPts val="2800"/>
              <a:buFont typeface="Wingdings" panose="05000000000000000000" pitchFamily="2" charset="2"/>
              <a:buChar char="§"/>
            </a:pPr>
            <a:r>
              <a:rPr lang="en-US" sz="2800" b="1" dirty="0">
                <a:solidFill>
                  <a:srgbClr val="054C2C"/>
                </a:solidFill>
                <a:latin typeface="Garamond"/>
                <a:ea typeface="Garamond"/>
                <a:cs typeface="Garamond"/>
                <a:sym typeface="Garamond"/>
              </a:rPr>
              <a:t>Data Controller or Processor of Major Importance: </a:t>
            </a:r>
            <a:r>
              <a:rPr lang="en-US" sz="2800" dirty="0">
                <a:solidFill>
                  <a:schemeClr val="dk1"/>
                </a:solidFill>
                <a:latin typeface="Garamond"/>
                <a:ea typeface="Garamond"/>
                <a:cs typeface="Garamond"/>
                <a:sym typeface="Garamond"/>
              </a:rPr>
              <a:t>This term applies to organizations  that manage a substantial volume or have significant value associated with the personal data  they handle. They often have more extensive responsibilities and obligations under data  protection regulations.</a:t>
            </a:r>
            <a:endParaRPr sz="2800" dirty="0">
              <a:solidFill>
                <a:schemeClr val="dk1"/>
              </a:solidFill>
              <a:latin typeface="Garamond"/>
              <a:ea typeface="Garamond"/>
              <a:cs typeface="Garamond"/>
              <a:sym typeface="Garamond"/>
            </a:endParaRPr>
          </a:p>
          <a:p>
            <a:pPr marL="457200" marR="0" lvl="0" indent="-279400" algn="l" rtl="0">
              <a:lnSpc>
                <a:spcPct val="150000"/>
              </a:lnSpc>
              <a:spcBef>
                <a:spcPts val="0"/>
              </a:spcBef>
              <a:spcAft>
                <a:spcPts val="0"/>
              </a:spcAft>
              <a:buClr>
                <a:schemeClr val="dk1"/>
              </a:buClr>
              <a:buSzPts val="2800"/>
              <a:buFont typeface="Noto Sans Symbols"/>
              <a:buNone/>
            </a:pPr>
            <a:endParaRPr sz="2800" dirty="0">
              <a:solidFill>
                <a:schemeClr val="dk1"/>
              </a:solidFill>
              <a:latin typeface="Times New Roman"/>
              <a:ea typeface="Times New Roman"/>
              <a:cs typeface="Times New Roman"/>
              <a:sym typeface="Times New Roman"/>
            </a:endParaRPr>
          </a:p>
          <a:p>
            <a:pPr marL="457200" marR="0" lvl="0" indent="-279400" algn="l" rtl="0">
              <a:lnSpc>
                <a:spcPct val="150000"/>
              </a:lnSpc>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p:txBody>
      </p:sp>
      <p:pic>
        <p:nvPicPr>
          <p:cNvPr id="684" name="Google Shape;684;p22"/>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685" name="Google Shape;685;p2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23</a:t>
            </a:fld>
            <a:endParaRPr/>
          </a:p>
        </p:txBody>
      </p:sp>
      <p:sp>
        <p:nvSpPr>
          <p:cNvPr id="687" name="Google Shape;687;p22"/>
          <p:cNvSpPr txBox="1"/>
          <p:nvPr/>
        </p:nvSpPr>
        <p:spPr>
          <a:xfrm>
            <a:off x="2043112" y="1135307"/>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Data Protection Key Terms and Definitions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691"/>
        <p:cNvGrpSpPr/>
        <p:nvPr/>
      </p:nvGrpSpPr>
      <p:grpSpPr>
        <a:xfrm>
          <a:off x="0" y="0"/>
          <a:ext cx="0" cy="0"/>
          <a:chOff x="0" y="0"/>
          <a:chExt cx="0" cy="0"/>
        </a:xfrm>
      </p:grpSpPr>
      <p:sp>
        <p:nvSpPr>
          <p:cNvPr id="692" name="Google Shape;692;p23"/>
          <p:cNvSpPr txBox="1"/>
          <p:nvPr/>
        </p:nvSpPr>
        <p:spPr>
          <a:xfrm>
            <a:off x="837257" y="2109952"/>
            <a:ext cx="16840200" cy="8053743"/>
          </a:xfrm>
          <a:prstGeom prst="rect">
            <a:avLst/>
          </a:prstGeom>
          <a:noFill/>
          <a:ln>
            <a:noFill/>
          </a:ln>
        </p:spPr>
        <p:txBody>
          <a:bodyPr spcFirstLastPara="1" wrap="square" lIns="0" tIns="12700" rIns="0" bIns="0" anchor="t" anchorCtr="0">
            <a:spAutoFit/>
          </a:bodyPr>
          <a:lstStyle/>
          <a:p>
            <a:pPr marL="469900" marR="5080" lvl="0" indent="-457200" algn="just" rtl="0">
              <a:lnSpc>
                <a:spcPct val="150000"/>
              </a:lnSpc>
              <a:spcBef>
                <a:spcPts val="0"/>
              </a:spcBef>
              <a:spcAft>
                <a:spcPts val="0"/>
              </a:spcAft>
              <a:buClr>
                <a:srgbClr val="C00000"/>
              </a:buClr>
              <a:buSzPts val="2800"/>
              <a:buFont typeface="Noto Sans Symbols"/>
              <a:buChar char="▪"/>
            </a:pPr>
            <a:r>
              <a:rPr lang="en-US" sz="2800" b="1" dirty="0">
                <a:solidFill>
                  <a:srgbClr val="054C2C"/>
                </a:solidFill>
                <a:latin typeface="Garamond"/>
                <a:ea typeface="Garamond"/>
                <a:cs typeface="Garamond"/>
                <a:sym typeface="Garamond"/>
              </a:rPr>
              <a:t>Data Processor: </a:t>
            </a:r>
            <a:r>
              <a:rPr lang="en-US" sz="2800" dirty="0">
                <a:solidFill>
                  <a:schemeClr val="dk1"/>
                </a:solidFill>
                <a:latin typeface="Garamond"/>
                <a:ea typeface="Garamond"/>
                <a:cs typeface="Garamond"/>
                <a:sym typeface="Garamond"/>
              </a:rPr>
              <a:t>A processor is an entity that processes personal data on behalf of a data  controller. They carry out data processing activities according to the instructions of the  controller.</a:t>
            </a:r>
            <a:endParaRPr sz="2800" dirty="0">
              <a:solidFill>
                <a:schemeClr val="dk1"/>
              </a:solidFill>
              <a:latin typeface="Garamond"/>
              <a:ea typeface="Garamond"/>
              <a:cs typeface="Garamond"/>
              <a:sym typeface="Garamond"/>
            </a:endParaRPr>
          </a:p>
          <a:p>
            <a:pPr marL="469900" marR="5080" lvl="0" indent="-279400" algn="just" rtl="0">
              <a:lnSpc>
                <a:spcPct val="150000"/>
              </a:lnSpc>
              <a:spcBef>
                <a:spcPts val="35"/>
              </a:spcBef>
              <a:spcAft>
                <a:spcPts val="0"/>
              </a:spcAft>
              <a:buClr>
                <a:srgbClr val="C00000"/>
              </a:buClr>
              <a:buSzPts val="2800"/>
              <a:buFont typeface="Noto Sans Symbols"/>
              <a:buNone/>
            </a:pPr>
            <a:endParaRPr sz="2800" b="1" dirty="0">
              <a:solidFill>
                <a:srgbClr val="C00000"/>
              </a:solidFill>
              <a:latin typeface="Garamond"/>
              <a:ea typeface="Garamond"/>
              <a:cs typeface="Garamond"/>
              <a:sym typeface="Garamond"/>
            </a:endParaRPr>
          </a:p>
          <a:p>
            <a:pPr marL="469900" marR="5080" lvl="0" indent="-457200" algn="just" rtl="0">
              <a:lnSpc>
                <a:spcPct val="150000"/>
              </a:lnSpc>
              <a:spcBef>
                <a:spcPts val="35"/>
              </a:spcBef>
              <a:spcAft>
                <a:spcPts val="0"/>
              </a:spcAft>
              <a:buClr>
                <a:srgbClr val="C00000"/>
              </a:buClr>
              <a:buSzPts val="2800"/>
              <a:buFont typeface="Noto Sans Symbols"/>
              <a:buChar char="▪"/>
            </a:pPr>
            <a:r>
              <a:rPr lang="en-US" sz="2800" b="1" dirty="0">
                <a:solidFill>
                  <a:srgbClr val="054C2C"/>
                </a:solidFill>
                <a:latin typeface="Garamond"/>
                <a:ea typeface="Garamond"/>
                <a:cs typeface="Garamond"/>
                <a:sym typeface="Garamond"/>
              </a:rPr>
              <a:t>Data Subject: </a:t>
            </a:r>
            <a:r>
              <a:rPr lang="en-US" sz="2800" dirty="0">
                <a:solidFill>
                  <a:schemeClr val="dk1"/>
                </a:solidFill>
                <a:latin typeface="Garamond"/>
                <a:ea typeface="Garamond"/>
                <a:cs typeface="Garamond"/>
                <a:sym typeface="Garamond"/>
              </a:rPr>
              <a:t>The data subject is the individual to whom the personal data pertains. In the  context of data protection, the data subject has rights regarding the use of their data and how  it's handled.</a:t>
            </a:r>
            <a:endParaRPr sz="2800" dirty="0">
              <a:solidFill>
                <a:schemeClr val="dk1"/>
              </a:solidFill>
              <a:latin typeface="Garamond"/>
              <a:ea typeface="Garamond"/>
              <a:cs typeface="Garamond"/>
              <a:sym typeface="Garamond"/>
            </a:endParaRPr>
          </a:p>
          <a:p>
            <a:pPr marL="241300" marR="7620" lvl="0" indent="-50800" algn="just" rtl="0">
              <a:lnSpc>
                <a:spcPct val="141200"/>
              </a:lnSpc>
              <a:spcBef>
                <a:spcPts val="20"/>
              </a:spcBef>
              <a:spcAft>
                <a:spcPts val="0"/>
              </a:spcAft>
              <a:buClr>
                <a:srgbClr val="000000"/>
              </a:buClr>
              <a:buSzPts val="2800"/>
              <a:buFont typeface="Noto Sans Symbols"/>
              <a:buNone/>
            </a:pPr>
            <a:endParaRPr sz="2800" b="1" dirty="0">
              <a:solidFill>
                <a:srgbClr val="C00000"/>
              </a:solidFill>
              <a:latin typeface="Garamond"/>
              <a:ea typeface="Garamond"/>
              <a:cs typeface="Garamond"/>
              <a:sym typeface="Garamond"/>
            </a:endParaRPr>
          </a:p>
          <a:p>
            <a:pPr marL="241300" marR="7620" lvl="0" indent="-228600" algn="just" rtl="0">
              <a:lnSpc>
                <a:spcPct val="141200"/>
              </a:lnSpc>
              <a:spcBef>
                <a:spcPts val="2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Records of Processing Activities (ROPA): </a:t>
            </a:r>
            <a:r>
              <a:rPr lang="en-US" sz="2800" dirty="0">
                <a:solidFill>
                  <a:schemeClr val="dk1"/>
                </a:solidFill>
                <a:latin typeface="Garamond"/>
                <a:ea typeface="Garamond"/>
                <a:cs typeface="Garamond"/>
                <a:sym typeface="Garamond"/>
              </a:rPr>
              <a:t>ROPA is a document that lists an organization's  data processing activities. It serves to promote transparency and compliance, allowing  individuals and authorities to understand how data is being handled.</a:t>
            </a:r>
            <a:endParaRPr dirty="0"/>
          </a:p>
          <a:p>
            <a:pPr marL="241300" marR="7620" lvl="0" indent="-50800" algn="just" rtl="0">
              <a:lnSpc>
                <a:spcPct val="141200"/>
              </a:lnSpc>
              <a:spcBef>
                <a:spcPts val="20"/>
              </a:spcBef>
              <a:spcAft>
                <a:spcPts val="0"/>
              </a:spcAft>
              <a:buClr>
                <a:srgbClr val="000000"/>
              </a:buClr>
              <a:buSzPts val="2800"/>
              <a:buFont typeface="Noto Sans Symbols"/>
              <a:buNone/>
            </a:pPr>
            <a:endParaRPr sz="2800" dirty="0">
              <a:solidFill>
                <a:schemeClr val="dk1"/>
              </a:solidFill>
              <a:latin typeface="Garamond"/>
              <a:ea typeface="Garamond"/>
              <a:cs typeface="Garamond"/>
              <a:sym typeface="Garamond"/>
            </a:endParaRPr>
          </a:p>
          <a:p>
            <a:pPr marL="241300" marR="5715" lvl="0" indent="-228600" algn="just" rtl="0">
              <a:lnSpc>
                <a:spcPct val="141300"/>
              </a:lnSpc>
              <a:spcBef>
                <a:spcPts val="2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Consent</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Consent involves obtaining voluntary permission from an individual for the use of  their personal data. It is a fundamental element of data protection and privacy, emphasizing  the importance of an individual's agreement in data processing.</a:t>
            </a:r>
            <a:endParaRPr sz="2800" dirty="0">
              <a:solidFill>
                <a:schemeClr val="dk1"/>
              </a:solidFill>
              <a:latin typeface="Garamond"/>
              <a:ea typeface="Garamond"/>
              <a:cs typeface="Garamond"/>
              <a:sym typeface="Garamond"/>
            </a:endParaRPr>
          </a:p>
        </p:txBody>
      </p:sp>
      <p:pic>
        <p:nvPicPr>
          <p:cNvPr id="693" name="Google Shape;693;p23"/>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694" name="Google Shape;694;p2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24</a:t>
            </a:fld>
            <a:endParaRPr/>
          </a:p>
        </p:txBody>
      </p:sp>
      <p:sp>
        <p:nvSpPr>
          <p:cNvPr id="696" name="Google Shape;696;p23"/>
          <p:cNvSpPr txBox="1"/>
          <p:nvPr/>
        </p:nvSpPr>
        <p:spPr>
          <a:xfrm>
            <a:off x="2043112" y="1135307"/>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Data Protection Key Terms and Definitions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700"/>
        <p:cNvGrpSpPr/>
        <p:nvPr/>
      </p:nvGrpSpPr>
      <p:grpSpPr>
        <a:xfrm>
          <a:off x="0" y="0"/>
          <a:ext cx="0" cy="0"/>
          <a:chOff x="0" y="0"/>
          <a:chExt cx="0" cy="0"/>
        </a:xfrm>
      </p:grpSpPr>
      <p:sp>
        <p:nvSpPr>
          <p:cNvPr id="701" name="Google Shape;701;p2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25</a:t>
            </a:fld>
            <a:endParaRPr/>
          </a:p>
        </p:txBody>
      </p:sp>
      <p:pic>
        <p:nvPicPr>
          <p:cNvPr id="703" name="Google Shape;703;p24"/>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704" name="Google Shape;704;p24"/>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705" name="Google Shape;705;p24"/>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706" name="Google Shape;706;p24"/>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707" name="Google Shape;707;p24"/>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Key Principles of Data Protection</a:t>
            </a:r>
            <a:endParaRPr/>
          </a:p>
        </p:txBody>
      </p:sp>
      <p:grpSp>
        <p:nvGrpSpPr>
          <p:cNvPr id="708" name="Google Shape;708;p24"/>
          <p:cNvGrpSpPr/>
          <p:nvPr/>
        </p:nvGrpSpPr>
        <p:grpSpPr>
          <a:xfrm>
            <a:off x="2043112" y="4479779"/>
            <a:ext cx="14220758" cy="5137295"/>
            <a:chOff x="6791643" y="2665463"/>
            <a:chExt cx="5735572" cy="2071994"/>
          </a:xfrm>
        </p:grpSpPr>
        <p:pic>
          <p:nvPicPr>
            <p:cNvPr id="709" name="Google Shape;709;p24"/>
            <p:cNvPicPr preferRelativeResize="0"/>
            <p:nvPr/>
          </p:nvPicPr>
          <p:blipFill rotWithShape="1">
            <a:blip r:embed="rId5">
              <a:alphaModFix/>
            </a:blip>
            <a:srcRect/>
            <a:stretch/>
          </p:blipFill>
          <p:spPr>
            <a:xfrm>
              <a:off x="6791643" y="2700383"/>
              <a:ext cx="1764071" cy="694427"/>
            </a:xfrm>
            <a:prstGeom prst="rect">
              <a:avLst/>
            </a:prstGeom>
            <a:noFill/>
            <a:ln>
              <a:noFill/>
            </a:ln>
          </p:spPr>
        </p:pic>
        <p:sp>
          <p:nvSpPr>
            <p:cNvPr id="710" name="Google Shape;710;p24"/>
            <p:cNvSpPr txBox="1"/>
            <p:nvPr/>
          </p:nvSpPr>
          <p:spPr>
            <a:xfrm>
              <a:off x="7259764" y="2774950"/>
              <a:ext cx="854710" cy="455674"/>
            </a:xfrm>
            <a:prstGeom prst="rect">
              <a:avLst/>
            </a:prstGeom>
            <a:noFill/>
            <a:ln>
              <a:noFill/>
            </a:ln>
          </p:spPr>
          <p:txBody>
            <a:bodyPr spcFirstLastPara="1" wrap="square" lIns="0" tIns="21575" rIns="0" bIns="0" anchor="t" anchorCtr="0">
              <a:spAutoFit/>
            </a:bodyPr>
            <a:lstStyle/>
            <a:p>
              <a:pPr marL="0" marR="5080" lvl="0" indent="1270" algn="ctr" rtl="0">
                <a:spcBef>
                  <a:spcPts val="0"/>
                </a:spcBef>
                <a:spcAft>
                  <a:spcPts val="0"/>
                </a:spcAft>
                <a:buNone/>
              </a:pPr>
              <a:r>
                <a:rPr lang="en-US" sz="2400" b="1" dirty="0">
                  <a:solidFill>
                    <a:srgbClr val="FFFFFF"/>
                  </a:solidFill>
                  <a:latin typeface="Garamond"/>
                  <a:ea typeface="Garamond"/>
                  <a:cs typeface="Garamond"/>
                  <a:sym typeface="Garamond"/>
                </a:rPr>
                <a:t>Fairness,  Lawfulness and  Transparency</a:t>
              </a:r>
              <a:endParaRPr sz="2400" dirty="0">
                <a:solidFill>
                  <a:schemeClr val="dk1"/>
                </a:solidFill>
                <a:latin typeface="Garamond"/>
                <a:ea typeface="Garamond"/>
                <a:cs typeface="Garamond"/>
                <a:sym typeface="Garamond"/>
              </a:endParaRPr>
            </a:p>
          </p:txBody>
        </p:sp>
        <p:pic>
          <p:nvPicPr>
            <p:cNvPr id="711" name="Google Shape;711;p24"/>
            <p:cNvPicPr preferRelativeResize="0"/>
            <p:nvPr/>
          </p:nvPicPr>
          <p:blipFill rotWithShape="1">
            <a:blip r:embed="rId6">
              <a:alphaModFix/>
            </a:blip>
            <a:srcRect/>
            <a:stretch/>
          </p:blipFill>
          <p:spPr>
            <a:xfrm>
              <a:off x="8455850" y="2689805"/>
              <a:ext cx="1381506" cy="726198"/>
            </a:xfrm>
            <a:prstGeom prst="rect">
              <a:avLst/>
            </a:prstGeom>
            <a:noFill/>
            <a:ln>
              <a:noFill/>
            </a:ln>
          </p:spPr>
        </p:pic>
        <p:sp>
          <p:nvSpPr>
            <p:cNvPr id="712" name="Google Shape;712;p24"/>
            <p:cNvSpPr txBox="1"/>
            <p:nvPr/>
          </p:nvSpPr>
          <p:spPr>
            <a:xfrm>
              <a:off x="8863392" y="2857245"/>
              <a:ext cx="582930" cy="307748"/>
            </a:xfrm>
            <a:prstGeom prst="rect">
              <a:avLst/>
            </a:prstGeom>
            <a:noFill/>
            <a:ln>
              <a:noFill/>
            </a:ln>
          </p:spPr>
          <p:txBody>
            <a:bodyPr spcFirstLastPara="1" wrap="square" lIns="0" tIns="24125" rIns="0" bIns="0" anchor="t" anchorCtr="0">
              <a:spAutoFit/>
            </a:bodyPr>
            <a:lstStyle/>
            <a:p>
              <a:pPr marL="0" marR="5080" lvl="0" indent="63500" algn="l" rtl="0">
                <a:spcBef>
                  <a:spcPts val="0"/>
                </a:spcBef>
                <a:spcAft>
                  <a:spcPts val="0"/>
                </a:spcAft>
                <a:buNone/>
              </a:pPr>
              <a:r>
                <a:rPr lang="en-US" sz="2400" b="1">
                  <a:solidFill>
                    <a:srgbClr val="FFFFFF"/>
                  </a:solidFill>
                  <a:latin typeface="Garamond"/>
                  <a:ea typeface="Garamond"/>
                  <a:cs typeface="Garamond"/>
                  <a:sym typeface="Garamond"/>
                </a:rPr>
                <a:t>Purpose  Limitation</a:t>
              </a:r>
              <a:endParaRPr sz="2400">
                <a:solidFill>
                  <a:schemeClr val="dk1"/>
                </a:solidFill>
                <a:latin typeface="Garamond"/>
                <a:ea typeface="Garamond"/>
                <a:cs typeface="Garamond"/>
                <a:sym typeface="Garamond"/>
              </a:endParaRPr>
            </a:p>
          </p:txBody>
        </p:sp>
        <p:pic>
          <p:nvPicPr>
            <p:cNvPr id="713" name="Google Shape;713;p24"/>
            <p:cNvPicPr preferRelativeResize="0"/>
            <p:nvPr/>
          </p:nvPicPr>
          <p:blipFill rotWithShape="1">
            <a:blip r:embed="rId7">
              <a:alphaModFix/>
            </a:blip>
            <a:srcRect/>
            <a:stretch/>
          </p:blipFill>
          <p:spPr>
            <a:xfrm>
              <a:off x="9661334" y="2676131"/>
              <a:ext cx="1535429" cy="726198"/>
            </a:xfrm>
            <a:prstGeom prst="rect">
              <a:avLst/>
            </a:prstGeom>
            <a:noFill/>
            <a:ln>
              <a:noFill/>
            </a:ln>
          </p:spPr>
        </p:pic>
        <p:sp>
          <p:nvSpPr>
            <p:cNvPr id="714" name="Google Shape;714;p24"/>
            <p:cNvSpPr txBox="1"/>
            <p:nvPr/>
          </p:nvSpPr>
          <p:spPr>
            <a:xfrm>
              <a:off x="10064558" y="2840482"/>
              <a:ext cx="744220" cy="302835"/>
            </a:xfrm>
            <a:prstGeom prst="rect">
              <a:avLst/>
            </a:prstGeom>
            <a:noFill/>
            <a:ln>
              <a:noFill/>
            </a:ln>
          </p:spPr>
          <p:txBody>
            <a:bodyPr spcFirstLastPara="1" wrap="square" lIns="0" tIns="12050" rIns="0" bIns="0" anchor="t" anchorCtr="0">
              <a:spAutoFit/>
            </a:bodyPr>
            <a:lstStyle/>
            <a:p>
              <a:pPr marL="0" marR="3175" lvl="0" indent="0" algn="ctr" rtl="0">
                <a:spcBef>
                  <a:spcPts val="0"/>
                </a:spcBef>
                <a:spcAft>
                  <a:spcPts val="0"/>
                </a:spcAft>
                <a:buNone/>
              </a:pPr>
              <a:r>
                <a:rPr lang="en-US" sz="2400" b="1">
                  <a:solidFill>
                    <a:srgbClr val="FFFFFF"/>
                  </a:solidFill>
                  <a:latin typeface="Garamond"/>
                  <a:ea typeface="Garamond"/>
                  <a:cs typeface="Garamond"/>
                  <a:sym typeface="Garamond"/>
                </a:rPr>
                <a:t>Data</a:t>
              </a:r>
              <a:endParaRPr sz="2400">
                <a:solidFill>
                  <a:schemeClr val="dk1"/>
                </a:solidFill>
                <a:latin typeface="Garamond"/>
                <a:ea typeface="Garamond"/>
                <a:cs typeface="Garamond"/>
                <a:sym typeface="Garamond"/>
              </a:endParaRPr>
            </a:p>
            <a:p>
              <a:pPr marL="0" marR="5080" lvl="0" indent="0" algn="ctr" rtl="0">
                <a:spcBef>
                  <a:spcPts val="0"/>
                </a:spcBef>
                <a:spcAft>
                  <a:spcPts val="0"/>
                </a:spcAft>
                <a:buNone/>
              </a:pPr>
              <a:r>
                <a:rPr lang="en-US" sz="2400" b="1">
                  <a:solidFill>
                    <a:srgbClr val="FFFFFF"/>
                  </a:solidFill>
                  <a:latin typeface="Garamond"/>
                  <a:ea typeface="Garamond"/>
                  <a:cs typeface="Garamond"/>
                  <a:sym typeface="Garamond"/>
                </a:rPr>
                <a:t>Minimization</a:t>
              </a:r>
              <a:endParaRPr sz="2400">
                <a:solidFill>
                  <a:schemeClr val="dk1"/>
                </a:solidFill>
                <a:latin typeface="Garamond"/>
                <a:ea typeface="Garamond"/>
                <a:cs typeface="Garamond"/>
                <a:sym typeface="Garamond"/>
              </a:endParaRPr>
            </a:p>
          </p:txBody>
        </p:sp>
        <p:pic>
          <p:nvPicPr>
            <p:cNvPr id="715" name="Google Shape;715;p24"/>
            <p:cNvPicPr preferRelativeResize="0"/>
            <p:nvPr/>
          </p:nvPicPr>
          <p:blipFill rotWithShape="1">
            <a:blip r:embed="rId7">
              <a:alphaModFix/>
            </a:blip>
            <a:srcRect/>
            <a:stretch/>
          </p:blipFill>
          <p:spPr>
            <a:xfrm>
              <a:off x="10993310" y="2665463"/>
              <a:ext cx="1533905" cy="726198"/>
            </a:xfrm>
            <a:prstGeom prst="rect">
              <a:avLst/>
            </a:prstGeom>
            <a:noFill/>
            <a:ln>
              <a:noFill/>
            </a:ln>
          </p:spPr>
        </p:pic>
        <p:sp>
          <p:nvSpPr>
            <p:cNvPr id="716" name="Google Shape;716;p24"/>
            <p:cNvSpPr txBox="1"/>
            <p:nvPr/>
          </p:nvSpPr>
          <p:spPr>
            <a:xfrm>
              <a:off x="11477688" y="2829814"/>
              <a:ext cx="582930" cy="302835"/>
            </a:xfrm>
            <a:prstGeom prst="rect">
              <a:avLst/>
            </a:prstGeom>
            <a:noFill/>
            <a:ln>
              <a:noFill/>
            </a:ln>
          </p:spPr>
          <p:txBody>
            <a:bodyPr spcFirstLastPara="1" wrap="square" lIns="0" tIns="12050" rIns="0" bIns="0" anchor="t" anchorCtr="0">
              <a:spAutoFit/>
            </a:bodyPr>
            <a:lstStyle/>
            <a:p>
              <a:pPr marL="0" marR="4445" lvl="0" indent="0" algn="ctr" rtl="0">
                <a:spcBef>
                  <a:spcPts val="0"/>
                </a:spcBef>
                <a:spcAft>
                  <a:spcPts val="0"/>
                </a:spcAft>
                <a:buNone/>
              </a:pPr>
              <a:r>
                <a:rPr lang="en-US" sz="2400" b="1">
                  <a:solidFill>
                    <a:srgbClr val="FFFFFF"/>
                  </a:solidFill>
                  <a:latin typeface="Garamond"/>
                  <a:ea typeface="Garamond"/>
                  <a:cs typeface="Garamond"/>
                  <a:sym typeface="Garamond"/>
                </a:rPr>
                <a:t>Storage</a:t>
              </a:r>
              <a:endParaRPr sz="2400">
                <a:solidFill>
                  <a:schemeClr val="dk1"/>
                </a:solidFill>
                <a:latin typeface="Garamond"/>
                <a:ea typeface="Garamond"/>
                <a:cs typeface="Garamond"/>
                <a:sym typeface="Garamond"/>
              </a:endParaRPr>
            </a:p>
            <a:p>
              <a:pPr marL="0" marR="5080" lvl="0" indent="0" algn="ctr" rtl="0">
                <a:spcBef>
                  <a:spcPts val="0"/>
                </a:spcBef>
                <a:spcAft>
                  <a:spcPts val="0"/>
                </a:spcAft>
                <a:buNone/>
              </a:pPr>
              <a:r>
                <a:rPr lang="en-US" sz="2400" b="1">
                  <a:solidFill>
                    <a:srgbClr val="FFFFFF"/>
                  </a:solidFill>
                  <a:latin typeface="Garamond"/>
                  <a:ea typeface="Garamond"/>
                  <a:cs typeface="Garamond"/>
                  <a:sym typeface="Garamond"/>
                </a:rPr>
                <a:t>Limitation</a:t>
              </a:r>
              <a:endParaRPr sz="2400">
                <a:solidFill>
                  <a:schemeClr val="dk1"/>
                </a:solidFill>
                <a:latin typeface="Garamond"/>
                <a:ea typeface="Garamond"/>
                <a:cs typeface="Garamond"/>
                <a:sym typeface="Garamond"/>
              </a:endParaRPr>
            </a:p>
          </p:txBody>
        </p:sp>
        <p:pic>
          <p:nvPicPr>
            <p:cNvPr id="717" name="Google Shape;717;p24"/>
            <p:cNvPicPr preferRelativeResize="0"/>
            <p:nvPr/>
          </p:nvPicPr>
          <p:blipFill rotWithShape="1">
            <a:blip r:embed="rId8">
              <a:alphaModFix/>
            </a:blip>
            <a:srcRect/>
            <a:stretch/>
          </p:blipFill>
          <p:spPr>
            <a:xfrm>
              <a:off x="7277799" y="3479147"/>
              <a:ext cx="1625365" cy="694427"/>
            </a:xfrm>
            <a:prstGeom prst="rect">
              <a:avLst/>
            </a:prstGeom>
            <a:noFill/>
            <a:ln>
              <a:noFill/>
            </a:ln>
          </p:spPr>
        </p:pic>
        <p:sp>
          <p:nvSpPr>
            <p:cNvPr id="718" name="Google Shape;718;p24"/>
            <p:cNvSpPr txBox="1"/>
            <p:nvPr/>
          </p:nvSpPr>
          <p:spPr>
            <a:xfrm>
              <a:off x="7733729" y="3624198"/>
              <a:ext cx="742315" cy="307748"/>
            </a:xfrm>
            <a:prstGeom prst="rect">
              <a:avLst/>
            </a:prstGeom>
            <a:noFill/>
            <a:ln>
              <a:noFill/>
            </a:ln>
          </p:spPr>
          <p:txBody>
            <a:bodyPr spcFirstLastPara="1" wrap="square" lIns="0" tIns="24125" rIns="0" bIns="0" anchor="t" anchorCtr="0">
              <a:spAutoFit/>
            </a:bodyPr>
            <a:lstStyle/>
            <a:p>
              <a:pPr marL="164465" marR="5080" lvl="0" indent="-164465" algn="l" rtl="0">
                <a:spcBef>
                  <a:spcPts val="0"/>
                </a:spcBef>
                <a:spcAft>
                  <a:spcPts val="0"/>
                </a:spcAft>
                <a:buNone/>
              </a:pPr>
              <a:r>
                <a:rPr lang="en-US" sz="2400" b="1">
                  <a:solidFill>
                    <a:srgbClr val="FFFFFF"/>
                  </a:solidFill>
                  <a:latin typeface="Garamond"/>
                  <a:ea typeface="Garamond"/>
                  <a:cs typeface="Garamond"/>
                  <a:sym typeface="Garamond"/>
                </a:rPr>
                <a:t>Accuracy and  Quality</a:t>
              </a:r>
              <a:endParaRPr sz="2400">
                <a:solidFill>
                  <a:schemeClr val="dk1"/>
                </a:solidFill>
                <a:latin typeface="Garamond"/>
                <a:ea typeface="Garamond"/>
                <a:cs typeface="Garamond"/>
                <a:sym typeface="Garamond"/>
              </a:endParaRPr>
            </a:p>
          </p:txBody>
        </p:sp>
        <p:pic>
          <p:nvPicPr>
            <p:cNvPr id="719" name="Google Shape;719;p24"/>
            <p:cNvPicPr preferRelativeResize="0"/>
            <p:nvPr/>
          </p:nvPicPr>
          <p:blipFill rotWithShape="1">
            <a:blip r:embed="rId9">
              <a:alphaModFix/>
            </a:blip>
            <a:srcRect/>
            <a:stretch/>
          </p:blipFill>
          <p:spPr>
            <a:xfrm>
              <a:off x="8896286" y="3471659"/>
              <a:ext cx="1533905" cy="726198"/>
            </a:xfrm>
            <a:prstGeom prst="rect">
              <a:avLst/>
            </a:prstGeom>
            <a:noFill/>
            <a:ln>
              <a:noFill/>
            </a:ln>
          </p:spPr>
        </p:pic>
        <p:sp>
          <p:nvSpPr>
            <p:cNvPr id="720" name="Google Shape;720;p24"/>
            <p:cNvSpPr txBox="1"/>
            <p:nvPr/>
          </p:nvSpPr>
          <p:spPr>
            <a:xfrm>
              <a:off x="9300782" y="3708020"/>
              <a:ext cx="735965" cy="153874"/>
            </a:xfrm>
            <a:prstGeom prst="rect">
              <a:avLst/>
            </a:prstGeom>
            <a:noFill/>
            <a:ln>
              <a:noFill/>
            </a:ln>
          </p:spPr>
          <p:txBody>
            <a:bodyPr spcFirstLastPara="1" wrap="square" lIns="0" tIns="12050" rIns="0" bIns="0" anchor="t" anchorCtr="0">
              <a:spAutoFit/>
            </a:bodyPr>
            <a:lstStyle/>
            <a:p>
              <a:pPr marL="0" marR="0" lvl="0" indent="0" algn="l" rtl="0">
                <a:spcBef>
                  <a:spcPts val="0"/>
                </a:spcBef>
                <a:spcAft>
                  <a:spcPts val="0"/>
                </a:spcAft>
                <a:buNone/>
              </a:pPr>
              <a:r>
                <a:rPr lang="en-US" sz="2400" b="1">
                  <a:solidFill>
                    <a:srgbClr val="FFFFFF"/>
                  </a:solidFill>
                  <a:latin typeface="Garamond"/>
                  <a:ea typeface="Garamond"/>
                  <a:cs typeface="Garamond"/>
                  <a:sym typeface="Garamond"/>
                </a:rPr>
                <a:t>Data Security</a:t>
              </a:r>
              <a:endParaRPr sz="2400">
                <a:solidFill>
                  <a:schemeClr val="dk1"/>
                </a:solidFill>
                <a:latin typeface="Garamond"/>
                <a:ea typeface="Garamond"/>
                <a:cs typeface="Garamond"/>
                <a:sym typeface="Garamond"/>
              </a:endParaRPr>
            </a:p>
          </p:txBody>
        </p:sp>
        <p:pic>
          <p:nvPicPr>
            <p:cNvPr id="721" name="Google Shape;721;p24"/>
            <p:cNvPicPr preferRelativeResize="0"/>
            <p:nvPr/>
          </p:nvPicPr>
          <p:blipFill rotWithShape="1">
            <a:blip r:embed="rId10">
              <a:alphaModFix/>
            </a:blip>
            <a:srcRect/>
            <a:stretch/>
          </p:blipFill>
          <p:spPr>
            <a:xfrm>
              <a:off x="8147963" y="4425530"/>
              <a:ext cx="2334085" cy="311927"/>
            </a:xfrm>
            <a:prstGeom prst="rect">
              <a:avLst/>
            </a:prstGeom>
            <a:noFill/>
            <a:ln>
              <a:noFill/>
            </a:ln>
          </p:spPr>
        </p:pic>
        <p:sp>
          <p:nvSpPr>
            <p:cNvPr id="722" name="Google Shape;722;p24"/>
            <p:cNvSpPr txBox="1"/>
            <p:nvPr/>
          </p:nvSpPr>
          <p:spPr>
            <a:xfrm>
              <a:off x="8598217" y="4474590"/>
              <a:ext cx="1452245" cy="117151"/>
            </a:xfrm>
            <a:prstGeom prst="rect">
              <a:avLst/>
            </a:prstGeom>
            <a:noFill/>
            <a:ln>
              <a:noFill/>
            </a:ln>
          </p:spPr>
          <p:txBody>
            <a:bodyPr spcFirstLastPara="1" wrap="square" lIns="0" tIns="13325" rIns="0" bIns="0" anchor="t" anchorCtr="0">
              <a:spAutoFit/>
            </a:bodyPr>
            <a:lstStyle/>
            <a:p>
              <a:pPr marL="0" marR="0" lvl="0" indent="0" algn="l" rtl="0">
                <a:spcBef>
                  <a:spcPts val="0"/>
                </a:spcBef>
                <a:spcAft>
                  <a:spcPts val="0"/>
                </a:spcAft>
                <a:buNone/>
              </a:pPr>
              <a:r>
                <a:rPr lang="en-US" sz="1800" b="1">
                  <a:solidFill>
                    <a:srgbClr val="FFFFFF"/>
                  </a:solidFill>
                  <a:latin typeface="Garamond"/>
                  <a:ea typeface="Garamond"/>
                  <a:cs typeface="Garamond"/>
                  <a:sym typeface="Garamond"/>
                </a:rPr>
                <a:t>Key Principles of Data Protection</a:t>
              </a:r>
              <a:endParaRPr sz="1800">
                <a:solidFill>
                  <a:schemeClr val="dk1"/>
                </a:solidFill>
                <a:latin typeface="Garamond"/>
                <a:ea typeface="Garamond"/>
                <a:cs typeface="Garamond"/>
                <a:sym typeface="Garamond"/>
              </a:endParaRPr>
            </a:p>
          </p:txBody>
        </p:sp>
        <p:pic>
          <p:nvPicPr>
            <p:cNvPr id="723" name="Google Shape;723;p24"/>
            <p:cNvPicPr preferRelativeResize="0"/>
            <p:nvPr/>
          </p:nvPicPr>
          <p:blipFill rotWithShape="1">
            <a:blip r:embed="rId11">
              <a:alphaModFix/>
            </a:blip>
            <a:srcRect/>
            <a:stretch/>
          </p:blipFill>
          <p:spPr>
            <a:xfrm>
              <a:off x="10386759" y="3479279"/>
              <a:ext cx="1672589" cy="726198"/>
            </a:xfrm>
            <a:prstGeom prst="rect">
              <a:avLst/>
            </a:prstGeom>
            <a:noFill/>
            <a:ln>
              <a:noFill/>
            </a:ln>
          </p:spPr>
        </p:pic>
        <p:sp>
          <p:nvSpPr>
            <p:cNvPr id="724" name="Google Shape;724;p24"/>
            <p:cNvSpPr txBox="1"/>
            <p:nvPr/>
          </p:nvSpPr>
          <p:spPr>
            <a:xfrm>
              <a:off x="10832654" y="3572383"/>
              <a:ext cx="796290" cy="456708"/>
            </a:xfrm>
            <a:prstGeom prst="rect">
              <a:avLst/>
            </a:prstGeom>
            <a:noFill/>
            <a:ln>
              <a:noFill/>
            </a:ln>
          </p:spPr>
          <p:txBody>
            <a:bodyPr spcFirstLastPara="1" wrap="square" lIns="0" tIns="24125" rIns="0" bIns="0" anchor="t" anchorCtr="0">
              <a:spAutoFit/>
            </a:bodyPr>
            <a:lstStyle/>
            <a:p>
              <a:pPr marL="0" marR="5080" lvl="0" indent="0" algn="ctr" rtl="0">
                <a:spcBef>
                  <a:spcPts val="0"/>
                </a:spcBef>
                <a:spcAft>
                  <a:spcPts val="0"/>
                </a:spcAft>
                <a:buNone/>
              </a:pPr>
              <a:r>
                <a:rPr lang="en-US" sz="2400" b="1">
                  <a:solidFill>
                    <a:srgbClr val="FFFFFF"/>
                  </a:solidFill>
                  <a:latin typeface="Garamond"/>
                  <a:ea typeface="Garamond"/>
                  <a:cs typeface="Garamond"/>
                  <a:sym typeface="Garamond"/>
                </a:rPr>
                <a:t>Accountability  and  Responsibility</a:t>
              </a:r>
              <a:endParaRPr sz="2400">
                <a:solidFill>
                  <a:schemeClr val="dk1"/>
                </a:solidFill>
                <a:latin typeface="Garamond"/>
                <a:ea typeface="Garamond"/>
                <a:cs typeface="Garamond"/>
                <a:sym typeface="Garamond"/>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729"/>
        <p:cNvGrpSpPr/>
        <p:nvPr/>
      </p:nvGrpSpPr>
      <p:grpSpPr>
        <a:xfrm>
          <a:off x="0" y="0"/>
          <a:ext cx="0" cy="0"/>
          <a:chOff x="0" y="0"/>
          <a:chExt cx="0" cy="0"/>
        </a:xfrm>
      </p:grpSpPr>
      <p:sp>
        <p:nvSpPr>
          <p:cNvPr id="730" name="Google Shape;730;p2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26</a:t>
            </a:fld>
            <a:endParaRPr/>
          </a:p>
        </p:txBody>
      </p:sp>
      <p:pic>
        <p:nvPicPr>
          <p:cNvPr id="732" name="Google Shape;732;p25"/>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733" name="Google Shape;733;p25"/>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734" name="Google Shape;734;p25"/>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735" name="Google Shape;735;p25"/>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736" name="Google Shape;736;p25"/>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Fairness, Lawfulness and Transparency</a:t>
            </a:r>
            <a:endParaRPr/>
          </a:p>
        </p:txBody>
      </p:sp>
      <p:grpSp>
        <p:nvGrpSpPr>
          <p:cNvPr id="737" name="Google Shape;737;p25"/>
          <p:cNvGrpSpPr/>
          <p:nvPr/>
        </p:nvGrpSpPr>
        <p:grpSpPr>
          <a:xfrm>
            <a:off x="925646" y="3749675"/>
            <a:ext cx="9170292" cy="5871085"/>
            <a:chOff x="2996246" y="5064162"/>
            <a:chExt cx="4370717" cy="2798259"/>
          </a:xfrm>
        </p:grpSpPr>
        <p:pic>
          <p:nvPicPr>
            <p:cNvPr id="738" name="Google Shape;738;p25"/>
            <p:cNvPicPr preferRelativeResize="0"/>
            <p:nvPr/>
          </p:nvPicPr>
          <p:blipFill rotWithShape="1">
            <a:blip r:embed="rId5">
              <a:alphaModFix/>
            </a:blip>
            <a:srcRect/>
            <a:stretch/>
          </p:blipFill>
          <p:spPr>
            <a:xfrm>
              <a:off x="4332287" y="5913860"/>
              <a:ext cx="1825371" cy="1948561"/>
            </a:xfrm>
            <a:prstGeom prst="rect">
              <a:avLst/>
            </a:prstGeom>
            <a:noFill/>
            <a:ln>
              <a:noFill/>
            </a:ln>
          </p:spPr>
        </p:pic>
        <p:pic>
          <p:nvPicPr>
            <p:cNvPr id="739" name="Google Shape;739;p25"/>
            <p:cNvPicPr preferRelativeResize="0"/>
            <p:nvPr/>
          </p:nvPicPr>
          <p:blipFill rotWithShape="1">
            <a:blip r:embed="rId6">
              <a:alphaModFix/>
            </a:blip>
            <a:srcRect/>
            <a:stretch/>
          </p:blipFill>
          <p:spPr>
            <a:xfrm>
              <a:off x="4799266" y="5064162"/>
              <a:ext cx="1059954" cy="849698"/>
            </a:xfrm>
            <a:prstGeom prst="rect">
              <a:avLst/>
            </a:prstGeom>
            <a:noFill/>
            <a:ln>
              <a:noFill/>
            </a:ln>
          </p:spPr>
        </p:pic>
        <p:pic>
          <p:nvPicPr>
            <p:cNvPr id="740" name="Google Shape;740;p25"/>
            <p:cNvPicPr preferRelativeResize="0"/>
            <p:nvPr/>
          </p:nvPicPr>
          <p:blipFill rotWithShape="1">
            <a:blip r:embed="rId7">
              <a:alphaModFix/>
            </a:blip>
            <a:srcRect/>
            <a:stretch/>
          </p:blipFill>
          <p:spPr>
            <a:xfrm>
              <a:off x="6187121" y="6680559"/>
              <a:ext cx="1179842" cy="1025525"/>
            </a:xfrm>
            <a:prstGeom prst="rect">
              <a:avLst/>
            </a:prstGeom>
            <a:noFill/>
            <a:ln>
              <a:noFill/>
            </a:ln>
          </p:spPr>
        </p:pic>
        <p:pic>
          <p:nvPicPr>
            <p:cNvPr id="741" name="Google Shape;741;p25"/>
            <p:cNvPicPr preferRelativeResize="0"/>
            <p:nvPr/>
          </p:nvPicPr>
          <p:blipFill rotWithShape="1">
            <a:blip r:embed="rId8">
              <a:alphaModFix/>
            </a:blip>
            <a:srcRect/>
            <a:stretch/>
          </p:blipFill>
          <p:spPr>
            <a:xfrm>
              <a:off x="2996246" y="6621733"/>
              <a:ext cx="1104861" cy="960907"/>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745"/>
        <p:cNvGrpSpPr/>
        <p:nvPr/>
      </p:nvGrpSpPr>
      <p:grpSpPr>
        <a:xfrm>
          <a:off x="0" y="0"/>
          <a:ext cx="0" cy="0"/>
          <a:chOff x="0" y="0"/>
          <a:chExt cx="0" cy="0"/>
        </a:xfrm>
      </p:grpSpPr>
      <p:sp>
        <p:nvSpPr>
          <p:cNvPr id="746" name="Google Shape;746;p26"/>
          <p:cNvSpPr txBox="1"/>
          <p:nvPr/>
        </p:nvSpPr>
        <p:spPr>
          <a:xfrm>
            <a:off x="837257" y="2109952"/>
            <a:ext cx="17223826" cy="7906267"/>
          </a:xfrm>
          <a:prstGeom prst="rect">
            <a:avLst/>
          </a:prstGeom>
          <a:noFill/>
          <a:ln>
            <a:noFill/>
          </a:ln>
        </p:spPr>
        <p:txBody>
          <a:bodyPr spcFirstLastPara="1" wrap="square" lIns="0" tIns="12700" rIns="0" bIns="0" anchor="t" anchorCtr="0">
            <a:spAutoFit/>
          </a:bodyPr>
          <a:lstStyle/>
          <a:p>
            <a:pPr marL="12700" marR="5080" lvl="0" indent="0" algn="just" rtl="0">
              <a:lnSpc>
                <a:spcPct val="140800"/>
              </a:lnSpc>
              <a:spcBef>
                <a:spcPts val="0"/>
              </a:spcBef>
              <a:spcAft>
                <a:spcPts val="0"/>
              </a:spcAft>
              <a:buNone/>
            </a:pPr>
            <a:r>
              <a:rPr lang="en-US" sz="2800" b="1" dirty="0">
                <a:solidFill>
                  <a:srgbClr val="054C2C"/>
                </a:solidFill>
                <a:latin typeface="Garamond"/>
                <a:ea typeface="Garamond"/>
                <a:cs typeface="Garamond"/>
                <a:sym typeface="Garamond"/>
              </a:rPr>
              <a:t>Fairness:</a:t>
            </a:r>
            <a:r>
              <a:rPr lang="en-US" sz="2800" b="1" dirty="0">
                <a:solidFill>
                  <a:srgbClr val="C00000"/>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Fairness in data protection means respecting individuals' rights, preventing harm,  obtaining informed consent, and minimizing data collection to ensure equitable and ethical data handling.</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4000" dirty="0">
              <a:solidFill>
                <a:schemeClr val="dk1"/>
              </a:solidFill>
              <a:latin typeface="Garamond"/>
              <a:ea typeface="Garamond"/>
              <a:cs typeface="Garamond"/>
              <a:sym typeface="Garamond"/>
            </a:endParaRPr>
          </a:p>
          <a:p>
            <a:pPr marL="12700" marR="5080" lvl="0" indent="0" algn="just" rtl="0">
              <a:lnSpc>
                <a:spcPct val="140600"/>
              </a:lnSpc>
              <a:spcBef>
                <a:spcPts val="100"/>
              </a:spcBef>
              <a:spcAft>
                <a:spcPts val="0"/>
              </a:spcAft>
              <a:buNone/>
            </a:pPr>
            <a:r>
              <a:rPr lang="en-US" sz="2800" dirty="0">
                <a:solidFill>
                  <a:schemeClr val="dk1"/>
                </a:solidFill>
                <a:latin typeface="Garamond"/>
                <a:ea typeface="Garamond"/>
                <a:cs typeface="Garamond"/>
                <a:sym typeface="Garamond"/>
              </a:rPr>
              <a:t>Fairness means treating individuals, whose data is being processed, with respect and equity. It involves ensuring that data processing does not harm or disadvantage individuals. </a:t>
            </a:r>
            <a:endParaRPr dirty="0"/>
          </a:p>
          <a:p>
            <a:pPr marL="12700" marR="5080" lvl="0" indent="0" algn="just" rtl="0">
              <a:lnSpc>
                <a:spcPct val="140600"/>
              </a:lnSpc>
              <a:spcBef>
                <a:spcPts val="100"/>
              </a:spcBef>
              <a:spcAft>
                <a:spcPts val="0"/>
              </a:spcAft>
              <a:buNone/>
            </a:pPr>
            <a:endParaRPr sz="2800" dirty="0">
              <a:solidFill>
                <a:schemeClr val="dk1"/>
              </a:solidFill>
              <a:latin typeface="Garamond"/>
              <a:ea typeface="Garamond"/>
              <a:cs typeface="Garamond"/>
              <a:sym typeface="Garamond"/>
            </a:endParaRPr>
          </a:p>
          <a:p>
            <a:pPr marL="12700" marR="5080" lvl="0" indent="0" algn="just" rtl="0">
              <a:lnSpc>
                <a:spcPct val="140600"/>
              </a:lnSpc>
              <a:spcBef>
                <a:spcPts val="100"/>
              </a:spcBef>
              <a:spcAft>
                <a:spcPts val="0"/>
              </a:spcAft>
              <a:buNone/>
            </a:pPr>
            <a:r>
              <a:rPr lang="en-US" sz="2800" dirty="0">
                <a:solidFill>
                  <a:schemeClr val="dk1"/>
                </a:solidFill>
                <a:latin typeface="Garamond"/>
                <a:ea typeface="Garamond"/>
                <a:cs typeface="Garamond"/>
                <a:sym typeface="Garamond"/>
              </a:rPr>
              <a:t>For example,  it's fair to collect customer data for order processing but not to use it for unrelated purposes like targeted advertising without consent and as a DPO to make sure that data processing does not unfairly hurt or disadvantage people. If your company gathers consumer information, for instance,  for marketing purposes, you should make sure that the data is </a:t>
            </a:r>
            <a:r>
              <a:rPr lang="en-US" sz="2800" dirty="0" err="1">
                <a:solidFill>
                  <a:schemeClr val="dk1"/>
                </a:solidFill>
                <a:latin typeface="Garamond"/>
                <a:ea typeface="Garamond"/>
                <a:cs typeface="Garamond"/>
                <a:sym typeface="Garamond"/>
              </a:rPr>
              <a:t>utilised</a:t>
            </a:r>
            <a:r>
              <a:rPr lang="en-US" sz="2800" dirty="0">
                <a:solidFill>
                  <a:schemeClr val="dk1"/>
                </a:solidFill>
                <a:latin typeface="Garamond"/>
                <a:ea typeface="Garamond"/>
                <a:cs typeface="Garamond"/>
                <a:sym typeface="Garamond"/>
              </a:rPr>
              <a:t> for marketing-related </a:t>
            </a:r>
            <a:r>
              <a:rPr lang="en-US" sz="2800" dirty="0" err="1">
                <a:solidFill>
                  <a:schemeClr val="dk1"/>
                </a:solidFill>
                <a:latin typeface="Garamond"/>
                <a:ea typeface="Garamond"/>
                <a:cs typeface="Garamond"/>
                <a:sym typeface="Garamond"/>
              </a:rPr>
              <a:t>endeavours</a:t>
            </a:r>
            <a:r>
              <a:rPr lang="en-US" sz="2800" dirty="0">
                <a:solidFill>
                  <a:schemeClr val="dk1"/>
                </a:solidFill>
                <a:latin typeface="Garamond"/>
                <a:ea typeface="Garamond"/>
                <a:cs typeface="Garamond"/>
                <a:sym typeface="Garamond"/>
              </a:rPr>
              <a:t> and not for unrelated objectives, such as loan decisions. The fairness principle is upheld in this.</a:t>
            </a:r>
            <a:endParaRPr sz="2800" dirty="0">
              <a:solidFill>
                <a:schemeClr val="dk1"/>
              </a:solidFill>
              <a:latin typeface="Garamond"/>
              <a:ea typeface="Garamond"/>
              <a:cs typeface="Garamond"/>
              <a:sym typeface="Garamond"/>
            </a:endParaRPr>
          </a:p>
          <a:p>
            <a:pPr marL="12700" marR="5715" lvl="0" indent="0" algn="just" rtl="0">
              <a:lnSpc>
                <a:spcPct val="140900"/>
              </a:lnSpc>
              <a:spcBef>
                <a:spcPts val="0"/>
              </a:spcBef>
              <a:spcAft>
                <a:spcPts val="0"/>
              </a:spcAft>
              <a:buNone/>
            </a:pPr>
            <a:endParaRPr sz="2800" dirty="0">
              <a:solidFill>
                <a:schemeClr val="dk1"/>
              </a:solidFill>
              <a:latin typeface="Garamond"/>
              <a:ea typeface="Garamond"/>
              <a:cs typeface="Garamond"/>
              <a:sym typeface="Garamond"/>
            </a:endParaRPr>
          </a:p>
          <a:p>
            <a:pPr marL="12700" marR="5715" lvl="0" indent="0" algn="just" rtl="0">
              <a:lnSpc>
                <a:spcPct val="140900"/>
              </a:lnSpc>
              <a:spcBef>
                <a:spcPts val="0"/>
              </a:spcBef>
              <a:spcAft>
                <a:spcPts val="0"/>
              </a:spcAft>
              <a:buNone/>
            </a:pPr>
            <a:endParaRPr sz="2800" dirty="0">
              <a:solidFill>
                <a:schemeClr val="dk1"/>
              </a:solidFill>
              <a:latin typeface="Garamond"/>
              <a:ea typeface="Garamond"/>
              <a:cs typeface="Garamond"/>
              <a:sym typeface="Garamond"/>
            </a:endParaRPr>
          </a:p>
        </p:txBody>
      </p:sp>
      <p:pic>
        <p:nvPicPr>
          <p:cNvPr id="747" name="Google Shape;747;p2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748" name="Google Shape;748;p2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27</a:t>
            </a:fld>
            <a:endParaRPr/>
          </a:p>
        </p:txBody>
      </p:sp>
      <p:sp>
        <p:nvSpPr>
          <p:cNvPr id="750" name="Google Shape;750;p26"/>
          <p:cNvSpPr txBox="1"/>
          <p:nvPr/>
        </p:nvSpPr>
        <p:spPr>
          <a:xfrm>
            <a:off x="2043112" y="1135307"/>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The Fairness, Lawfulness, and Transparency Principle</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754"/>
        <p:cNvGrpSpPr/>
        <p:nvPr/>
      </p:nvGrpSpPr>
      <p:grpSpPr>
        <a:xfrm>
          <a:off x="0" y="0"/>
          <a:ext cx="0" cy="0"/>
          <a:chOff x="0" y="0"/>
          <a:chExt cx="0" cy="0"/>
        </a:xfrm>
      </p:grpSpPr>
      <p:sp>
        <p:nvSpPr>
          <p:cNvPr id="755" name="Google Shape;755;p27"/>
          <p:cNvSpPr txBox="1"/>
          <p:nvPr/>
        </p:nvSpPr>
        <p:spPr>
          <a:xfrm>
            <a:off x="837256" y="2109952"/>
            <a:ext cx="16979255" cy="4265014"/>
          </a:xfrm>
          <a:prstGeom prst="rect">
            <a:avLst/>
          </a:prstGeom>
          <a:noFill/>
          <a:ln>
            <a:noFill/>
          </a:ln>
        </p:spPr>
        <p:txBody>
          <a:bodyPr spcFirstLastPara="1" wrap="square" lIns="0" tIns="12700" rIns="0" bIns="0" anchor="t" anchorCtr="0">
            <a:spAutoFit/>
          </a:bodyPr>
          <a:lstStyle/>
          <a:p>
            <a:pPr marL="12700" marR="8255" lvl="0" indent="0" algn="just" rtl="0">
              <a:lnSpc>
                <a:spcPct val="140400"/>
              </a:lnSpc>
              <a:spcBef>
                <a:spcPts val="0"/>
              </a:spcBef>
              <a:spcAft>
                <a:spcPts val="0"/>
              </a:spcAft>
              <a:buNone/>
            </a:pPr>
            <a:r>
              <a:rPr lang="en-US" sz="2800" b="1" dirty="0">
                <a:solidFill>
                  <a:srgbClr val="054C2C"/>
                </a:solidFill>
                <a:latin typeface="Garamond"/>
                <a:ea typeface="Garamond"/>
                <a:cs typeface="Garamond"/>
                <a:sym typeface="Garamond"/>
              </a:rPr>
              <a:t>Lawfulness: </a:t>
            </a:r>
            <a:r>
              <a:rPr lang="en-US" sz="2800" dirty="0">
                <a:solidFill>
                  <a:schemeClr val="dk1"/>
                </a:solidFill>
                <a:latin typeface="Garamond"/>
                <a:ea typeface="Garamond"/>
                <a:cs typeface="Garamond"/>
                <a:sym typeface="Garamond"/>
              </a:rPr>
              <a:t>Lawfulness entails having a valid legal basis for data processing, adhering to relevant  data protection laws, and implementing data security measures to protect against unauthorized  access or damage.</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dirty="0">
              <a:solidFill>
                <a:schemeClr val="dk1"/>
              </a:solidFill>
              <a:latin typeface="Garamond"/>
              <a:ea typeface="Garamond"/>
              <a:cs typeface="Garamond"/>
              <a:sym typeface="Garamond"/>
            </a:endParaRPr>
          </a:p>
          <a:p>
            <a:pPr marL="12700" marR="5715" lvl="0" indent="0" algn="just" rtl="0">
              <a:lnSpc>
                <a:spcPct val="140600"/>
              </a:lnSpc>
              <a:spcBef>
                <a:spcPts val="0"/>
              </a:spcBef>
              <a:spcAft>
                <a:spcPts val="0"/>
              </a:spcAft>
              <a:buNone/>
            </a:pPr>
            <a:r>
              <a:rPr lang="en-US" sz="2800" dirty="0">
                <a:solidFill>
                  <a:schemeClr val="dk1"/>
                </a:solidFill>
                <a:latin typeface="Garamond"/>
                <a:ea typeface="Garamond"/>
                <a:cs typeface="Garamond"/>
                <a:sym typeface="Garamond"/>
              </a:rPr>
              <a:t>Lawfulness emphasizes that data processing must always adhere to applicable laws and regulations.  As a Data Protection Officer (DPO), your role involves ensuring that your organization's data  processing activities are compliant with the existing legal and regulatory law. For instance,  processing employee data for payroll must comply with </a:t>
            </a:r>
            <a:r>
              <a:rPr lang="en-US" sz="2800" dirty="0" err="1">
                <a:solidFill>
                  <a:schemeClr val="dk1"/>
                </a:solidFill>
                <a:latin typeface="Garamond"/>
                <a:ea typeface="Garamond"/>
                <a:cs typeface="Garamond"/>
                <a:sym typeface="Garamond"/>
              </a:rPr>
              <a:t>labour</a:t>
            </a:r>
            <a:r>
              <a:rPr lang="en-US" sz="2800" dirty="0">
                <a:solidFill>
                  <a:schemeClr val="dk1"/>
                </a:solidFill>
                <a:latin typeface="Garamond"/>
                <a:ea typeface="Garamond"/>
                <a:cs typeface="Garamond"/>
                <a:sym typeface="Garamond"/>
              </a:rPr>
              <a:t> laws and tax regulations.</a:t>
            </a:r>
            <a:endParaRPr dirty="0"/>
          </a:p>
        </p:txBody>
      </p:sp>
      <p:pic>
        <p:nvPicPr>
          <p:cNvPr id="756" name="Google Shape;756;p27"/>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757" name="Google Shape;757;p2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28</a:t>
            </a:fld>
            <a:endParaRPr/>
          </a:p>
        </p:txBody>
      </p:sp>
      <p:sp>
        <p:nvSpPr>
          <p:cNvPr id="759" name="Google Shape;759;p27"/>
          <p:cNvSpPr txBox="1"/>
          <p:nvPr/>
        </p:nvSpPr>
        <p:spPr>
          <a:xfrm>
            <a:off x="2043112" y="1135307"/>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The Fairness, Lawfulness, and Transparency Principle</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763"/>
        <p:cNvGrpSpPr/>
        <p:nvPr/>
      </p:nvGrpSpPr>
      <p:grpSpPr>
        <a:xfrm>
          <a:off x="0" y="0"/>
          <a:ext cx="0" cy="0"/>
          <a:chOff x="0" y="0"/>
          <a:chExt cx="0" cy="0"/>
        </a:xfrm>
      </p:grpSpPr>
      <p:sp>
        <p:nvSpPr>
          <p:cNvPr id="764" name="Google Shape;764;p28"/>
          <p:cNvSpPr txBox="1"/>
          <p:nvPr/>
        </p:nvSpPr>
        <p:spPr>
          <a:xfrm>
            <a:off x="837257" y="2109952"/>
            <a:ext cx="16840200" cy="5429628"/>
          </a:xfrm>
          <a:prstGeom prst="rect">
            <a:avLst/>
          </a:prstGeom>
          <a:noFill/>
          <a:ln>
            <a:noFill/>
          </a:ln>
        </p:spPr>
        <p:txBody>
          <a:bodyPr spcFirstLastPara="1" wrap="square" lIns="0" tIns="12700" rIns="0" bIns="0" anchor="t" anchorCtr="0">
            <a:spAutoFit/>
          </a:bodyPr>
          <a:lstStyle/>
          <a:p>
            <a:pPr marL="12700" marR="6985" lvl="0" indent="0" algn="just" rtl="0">
              <a:lnSpc>
                <a:spcPct val="140700"/>
              </a:lnSpc>
              <a:spcBef>
                <a:spcPts val="0"/>
              </a:spcBef>
              <a:spcAft>
                <a:spcPts val="0"/>
              </a:spcAft>
              <a:buNone/>
            </a:pPr>
            <a:r>
              <a:rPr lang="en-US" sz="2800" b="1" dirty="0">
                <a:solidFill>
                  <a:srgbClr val="054C2C"/>
                </a:solidFill>
                <a:latin typeface="Garamond"/>
                <a:ea typeface="Garamond"/>
                <a:cs typeface="Garamond"/>
                <a:sym typeface="Garamond"/>
              </a:rPr>
              <a:t>Transparency: </a:t>
            </a:r>
            <a:r>
              <a:rPr lang="en-US" sz="2800" dirty="0">
                <a:solidFill>
                  <a:schemeClr val="dk1"/>
                </a:solidFill>
                <a:latin typeface="Garamond"/>
                <a:ea typeface="Garamond"/>
                <a:cs typeface="Garamond"/>
                <a:sym typeface="Garamond"/>
              </a:rPr>
              <a:t>Transparency is about being open and clear in all data-related activities. It involves  providing individuals with information about how their data is collected, used, and shared.  Transparency ensures that individuals are well-informed and can make decisions about their data  with full awareness. </a:t>
            </a:r>
            <a:endParaRPr dirty="0"/>
          </a:p>
          <a:p>
            <a:pPr marL="12700" marR="6985" lvl="0" indent="0" algn="just" rtl="0">
              <a:lnSpc>
                <a:spcPct val="140700"/>
              </a:lnSpc>
              <a:spcBef>
                <a:spcPts val="0"/>
              </a:spcBef>
              <a:spcAft>
                <a:spcPts val="0"/>
              </a:spcAft>
              <a:buNone/>
            </a:pPr>
            <a:endParaRPr sz="2800" dirty="0">
              <a:solidFill>
                <a:schemeClr val="dk1"/>
              </a:solidFill>
              <a:latin typeface="Garamond"/>
              <a:ea typeface="Garamond"/>
              <a:cs typeface="Garamond"/>
              <a:sym typeface="Garamond"/>
            </a:endParaRPr>
          </a:p>
          <a:p>
            <a:pPr marL="12700" marR="5715" lvl="0" indent="0" algn="just" rtl="0">
              <a:lnSpc>
                <a:spcPct val="140600"/>
              </a:lnSpc>
              <a:spcBef>
                <a:spcPts val="0"/>
              </a:spcBef>
              <a:spcAft>
                <a:spcPts val="0"/>
              </a:spcAft>
              <a:buNone/>
            </a:pPr>
            <a:r>
              <a:rPr lang="en-US" sz="2800" dirty="0">
                <a:solidFill>
                  <a:schemeClr val="dk1"/>
                </a:solidFill>
                <a:latin typeface="Garamond"/>
                <a:ea typeface="Garamond"/>
                <a:cs typeface="Garamond"/>
                <a:sym typeface="Garamond"/>
              </a:rPr>
              <a:t>In simple terms transparency requires providing individuals with clear, understandable information  about how their data is collected, used, and shared. As a DPO, you play a pivotal role in  maintaining open communication. For example, a transparent privacy policy should clearly state  the purposes of data collection, helping individuals make informed decisions about their data.</a:t>
            </a:r>
            <a:endParaRPr sz="2800" dirty="0">
              <a:solidFill>
                <a:schemeClr val="dk1"/>
              </a:solidFill>
              <a:latin typeface="Garamond"/>
              <a:ea typeface="Garamond"/>
              <a:cs typeface="Garamond"/>
              <a:sym typeface="Garamond"/>
            </a:endParaRPr>
          </a:p>
          <a:p>
            <a:pPr marL="12700" marR="5715" lvl="0" indent="0" algn="just" rtl="0">
              <a:lnSpc>
                <a:spcPct val="140900"/>
              </a:lnSpc>
              <a:spcBef>
                <a:spcPts val="0"/>
              </a:spcBef>
              <a:spcAft>
                <a:spcPts val="0"/>
              </a:spcAft>
              <a:buNone/>
            </a:pPr>
            <a:endParaRPr sz="2800" dirty="0">
              <a:solidFill>
                <a:schemeClr val="dk1"/>
              </a:solidFill>
              <a:latin typeface="Garamond"/>
              <a:ea typeface="Garamond"/>
              <a:cs typeface="Garamond"/>
              <a:sym typeface="Garamond"/>
            </a:endParaRPr>
          </a:p>
        </p:txBody>
      </p:sp>
      <p:pic>
        <p:nvPicPr>
          <p:cNvPr id="765" name="Google Shape;765;p2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766" name="Google Shape;766;p2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29</a:t>
            </a:fld>
            <a:endParaRPr/>
          </a:p>
        </p:txBody>
      </p:sp>
      <p:sp>
        <p:nvSpPr>
          <p:cNvPr id="768" name="Google Shape;768;p28"/>
          <p:cNvSpPr txBox="1"/>
          <p:nvPr/>
        </p:nvSpPr>
        <p:spPr>
          <a:xfrm>
            <a:off x="2043112" y="1135307"/>
            <a:ext cx="12230636"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The Fairness, Lawfulness, and Transparency Principle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772"/>
        <p:cNvGrpSpPr/>
        <p:nvPr/>
      </p:nvGrpSpPr>
      <p:grpSpPr>
        <a:xfrm>
          <a:off x="0" y="0"/>
          <a:ext cx="0" cy="0"/>
          <a:chOff x="0" y="0"/>
          <a:chExt cx="0" cy="0"/>
        </a:xfrm>
      </p:grpSpPr>
      <p:sp>
        <p:nvSpPr>
          <p:cNvPr id="773" name="Google Shape;773;p29"/>
          <p:cNvSpPr txBox="1"/>
          <p:nvPr/>
        </p:nvSpPr>
        <p:spPr>
          <a:xfrm>
            <a:off x="837257" y="2109952"/>
            <a:ext cx="16840200" cy="5033173"/>
          </a:xfrm>
          <a:prstGeom prst="rect">
            <a:avLst/>
          </a:prstGeom>
          <a:noFill/>
          <a:ln>
            <a:noFill/>
          </a:ln>
        </p:spPr>
        <p:txBody>
          <a:bodyPr spcFirstLastPara="1" wrap="square" lIns="0" tIns="12700" rIns="0" bIns="0" anchor="t" anchorCtr="0">
            <a:spAutoFit/>
          </a:bodyPr>
          <a:lstStyle/>
          <a:p>
            <a:pPr marL="241300" marR="9525"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Compliance with this principle promotes trust between organizations and individuals by  assuring them that their data will be handled fairly and in accordance with the law.</a:t>
            </a:r>
            <a:endParaRPr sz="2800">
              <a:solidFill>
                <a:schemeClr val="dk1"/>
              </a:solidFill>
              <a:latin typeface="Garamond"/>
              <a:ea typeface="Garamond"/>
              <a:cs typeface="Garamond"/>
              <a:sym typeface="Garamond"/>
            </a:endParaRPr>
          </a:p>
          <a:p>
            <a:pPr marL="0" marR="0" lvl="0" indent="0" algn="l" rtl="0">
              <a:spcBef>
                <a:spcPts val="25"/>
              </a:spcBef>
              <a:spcAft>
                <a:spcPts val="0"/>
              </a:spcAft>
              <a:buClr>
                <a:schemeClr val="dk1"/>
              </a:buClr>
              <a:buSzPts val="4000"/>
              <a:buFont typeface="Noto Sans Symbols"/>
              <a:buNone/>
            </a:pPr>
            <a:endParaRPr sz="4000">
              <a:solidFill>
                <a:schemeClr val="dk1"/>
              </a:solidFill>
              <a:latin typeface="Garamond"/>
              <a:ea typeface="Garamond"/>
              <a:cs typeface="Garamond"/>
              <a:sym typeface="Garamond"/>
            </a:endParaRPr>
          </a:p>
          <a:p>
            <a:pPr marL="241300" marR="7620" lvl="0" indent="-228600" algn="just" rtl="0">
              <a:lnSpc>
                <a:spcPct val="1417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Organizations reduce the risk of legal consequences, penalties, and sanctions that may result  from data protection violations by adhering to the law.</a:t>
            </a:r>
            <a:endParaRPr sz="2800">
              <a:solidFill>
                <a:schemeClr val="dk1"/>
              </a:solidFill>
              <a:latin typeface="Garamond"/>
              <a:ea typeface="Garamond"/>
              <a:cs typeface="Garamond"/>
              <a:sym typeface="Garamond"/>
            </a:endParaRPr>
          </a:p>
          <a:p>
            <a:pPr marL="0" marR="0" lvl="0" indent="0" algn="l" rtl="0">
              <a:spcBef>
                <a:spcPts val="35"/>
              </a:spcBef>
              <a:spcAft>
                <a:spcPts val="0"/>
              </a:spcAft>
              <a:buClr>
                <a:schemeClr val="dk1"/>
              </a:buClr>
              <a:buSzPts val="3200"/>
              <a:buFont typeface="Noto Sans Symbols"/>
              <a:buNone/>
            </a:pPr>
            <a:endParaRPr sz="3200">
              <a:solidFill>
                <a:schemeClr val="dk1"/>
              </a:solidFill>
              <a:latin typeface="Garamond"/>
              <a:ea typeface="Garamond"/>
              <a:cs typeface="Garamond"/>
              <a:sym typeface="Garamond"/>
            </a:endParaRPr>
          </a:p>
          <a:p>
            <a:pPr marL="241300" marR="11430" lvl="0" indent="-228600" algn="just" rtl="0">
              <a:lnSpc>
                <a:spcPct val="1419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Transparency in data processing practices reflects favorably on a company's reputation and  demonstrates ethical conduct.</a:t>
            </a:r>
            <a:endParaRPr sz="2800">
              <a:solidFill>
                <a:schemeClr val="dk1"/>
              </a:solidFill>
              <a:latin typeface="Garamond"/>
              <a:ea typeface="Garamond"/>
              <a:cs typeface="Garamond"/>
              <a:sym typeface="Garamond"/>
            </a:endParaRPr>
          </a:p>
          <a:p>
            <a:pPr marL="0" marR="0" lvl="0" indent="0" algn="l" rtl="0">
              <a:spcBef>
                <a:spcPts val="5"/>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a:p>
            <a:pPr marL="241300" marR="0" lvl="0" indent="-228600" algn="l" rtl="0">
              <a:spcBef>
                <a:spcPts val="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Conformity to the Data Protection Act which is a lawful mandate.</a:t>
            </a:r>
            <a:endParaRPr sz="2800">
              <a:solidFill>
                <a:schemeClr val="dk1"/>
              </a:solidFill>
              <a:latin typeface="Garamond"/>
              <a:ea typeface="Garamond"/>
              <a:cs typeface="Garamond"/>
              <a:sym typeface="Garamond"/>
            </a:endParaRPr>
          </a:p>
        </p:txBody>
      </p:sp>
      <p:pic>
        <p:nvPicPr>
          <p:cNvPr id="774" name="Google Shape;774;p29"/>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775" name="Google Shape;775;p2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30</a:t>
            </a:fld>
            <a:endParaRPr/>
          </a:p>
        </p:txBody>
      </p:sp>
      <p:sp>
        <p:nvSpPr>
          <p:cNvPr id="777" name="Google Shape;777;p29"/>
          <p:cNvSpPr txBox="1"/>
          <p:nvPr/>
        </p:nvSpPr>
        <p:spPr>
          <a:xfrm>
            <a:off x="2043112" y="1135307"/>
            <a:ext cx="14478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Importance for Lawfulness, Fairness, and Transparency Principles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781"/>
        <p:cNvGrpSpPr/>
        <p:nvPr/>
      </p:nvGrpSpPr>
      <p:grpSpPr>
        <a:xfrm>
          <a:off x="0" y="0"/>
          <a:ext cx="0" cy="0"/>
          <a:chOff x="0" y="0"/>
          <a:chExt cx="0" cy="0"/>
        </a:xfrm>
      </p:grpSpPr>
      <p:sp>
        <p:nvSpPr>
          <p:cNvPr id="782" name="Google Shape;782;p30"/>
          <p:cNvSpPr txBox="1"/>
          <p:nvPr/>
        </p:nvSpPr>
        <p:spPr>
          <a:xfrm>
            <a:off x="837257" y="2109952"/>
            <a:ext cx="17223826" cy="7033272"/>
          </a:xfrm>
          <a:prstGeom prst="rect">
            <a:avLst/>
          </a:prstGeom>
          <a:noFill/>
          <a:ln>
            <a:noFill/>
          </a:ln>
        </p:spPr>
        <p:txBody>
          <a:bodyPr spcFirstLastPara="1" wrap="square" lIns="0" tIns="12700" rIns="0" bIns="0" anchor="t" anchorCtr="0">
            <a:spAutoFit/>
          </a:bodyPr>
          <a:lstStyle/>
          <a:p>
            <a:pPr marL="393065" marR="5080" lvl="0" indent="0" algn="l" rtl="0">
              <a:lnSpc>
                <a:spcPct val="140000"/>
              </a:lnSpc>
              <a:spcBef>
                <a:spcPts val="0"/>
              </a:spcBef>
              <a:spcAft>
                <a:spcPts val="0"/>
              </a:spcAft>
              <a:buNone/>
            </a:pPr>
            <a:r>
              <a:rPr lang="en-US" sz="2800" b="1" dirty="0">
                <a:solidFill>
                  <a:srgbClr val="054C2C"/>
                </a:solidFill>
                <a:latin typeface="Garamond"/>
                <a:ea typeface="Garamond"/>
                <a:cs typeface="Garamond"/>
                <a:sym typeface="Garamond"/>
              </a:rPr>
              <a:t>These considerations are crucial for a Data Protection Officer (DPO) to ensure  adherence to the Lawfulness, Fairness, and Transparency Principles:</a:t>
            </a:r>
            <a:endParaRPr sz="2800" dirty="0">
              <a:solidFill>
                <a:srgbClr val="054C2C"/>
              </a:solidFill>
              <a:latin typeface="Garamond"/>
              <a:ea typeface="Garamond"/>
              <a:cs typeface="Garamond"/>
              <a:sym typeface="Garamond"/>
            </a:endParaRPr>
          </a:p>
          <a:p>
            <a:pPr marL="241300" marR="7620" lvl="0" indent="-228600" algn="just" rtl="0">
              <a:lnSpc>
                <a:spcPct val="141700"/>
              </a:lnSpc>
              <a:spcBef>
                <a:spcPts val="2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To maintain transparency and justice in data management, clearly disclose to Data Subjects the reasons for data processing.</a:t>
            </a:r>
            <a:endParaRPr sz="2800" dirty="0">
              <a:solidFill>
                <a:schemeClr val="dk1"/>
              </a:solidFill>
              <a:latin typeface="Garamond"/>
              <a:ea typeface="Garamond"/>
              <a:cs typeface="Garamond"/>
              <a:sym typeface="Garamond"/>
            </a:endParaRPr>
          </a:p>
          <a:p>
            <a:pPr marL="0" marR="0" lvl="0" indent="0" algn="l" rtl="0">
              <a:spcBef>
                <a:spcPts val="40"/>
              </a:spcBef>
              <a:spcAft>
                <a:spcPts val="0"/>
              </a:spcAft>
              <a:buNone/>
            </a:pPr>
            <a:endParaRPr sz="4000" dirty="0">
              <a:solidFill>
                <a:schemeClr val="dk1"/>
              </a:solidFill>
              <a:latin typeface="Garamond"/>
              <a:ea typeface="Garamond"/>
              <a:cs typeface="Garamond"/>
              <a:sym typeface="Garamond"/>
            </a:endParaRPr>
          </a:p>
          <a:p>
            <a:pPr marL="241300" marR="6985" lvl="0" indent="-228600" algn="just" rtl="0">
              <a:lnSpc>
                <a:spcPct val="1408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Before collecting and processing personal data from individuals, obtain explicit and informed consent from them, emphasizing the importance of fairness and legality.</a:t>
            </a:r>
            <a:endParaRPr sz="2800" dirty="0">
              <a:solidFill>
                <a:schemeClr val="dk1"/>
              </a:solidFill>
              <a:latin typeface="Garamond"/>
              <a:ea typeface="Garamond"/>
              <a:cs typeface="Garamond"/>
              <a:sym typeface="Garamond"/>
            </a:endParaRPr>
          </a:p>
          <a:p>
            <a:pPr marL="0" marR="0" lvl="0" indent="0" algn="l" rtl="0">
              <a:spcBef>
                <a:spcPts val="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1300" marR="7620" lvl="0" indent="-228600" algn="just" rtl="0">
              <a:lnSpc>
                <a:spcPct val="140800"/>
              </a:lnSpc>
              <a:spcBef>
                <a:spcPts val="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Ensure that all data collecting and processing activities strictly correspond to legal and regulatory norms, with the principle of lawfulness as the primary focus.</a:t>
            </a:r>
            <a:endParaRPr sz="2800" dirty="0">
              <a:solidFill>
                <a:schemeClr val="dk1"/>
              </a:solidFill>
              <a:latin typeface="Garamond"/>
              <a:ea typeface="Garamond"/>
              <a:cs typeface="Garamond"/>
              <a:sym typeface="Garamond"/>
            </a:endParaRPr>
          </a:p>
          <a:p>
            <a:pPr marL="0" marR="0" lvl="0" indent="0" algn="l" rtl="0">
              <a:spcBef>
                <a:spcPts val="3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1300" marR="6350" lvl="0" indent="-228600" algn="just" rtl="0">
              <a:lnSpc>
                <a:spcPct val="1417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Keep complete records of all data processing activities in order to demonstrate openness and transparency to both data subjects and regulatory authorities.</a:t>
            </a:r>
            <a:endParaRPr sz="2800" dirty="0">
              <a:solidFill>
                <a:schemeClr val="dk1"/>
              </a:solidFill>
              <a:latin typeface="Garamond"/>
              <a:ea typeface="Garamond"/>
              <a:cs typeface="Garamond"/>
              <a:sym typeface="Garamond"/>
            </a:endParaRPr>
          </a:p>
        </p:txBody>
      </p:sp>
      <p:pic>
        <p:nvPicPr>
          <p:cNvPr id="783" name="Google Shape;783;p3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784" name="Google Shape;784;p3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31</a:t>
            </a:fld>
            <a:endParaRPr/>
          </a:p>
        </p:txBody>
      </p:sp>
      <p:sp>
        <p:nvSpPr>
          <p:cNvPr id="786" name="Google Shape;786;p30"/>
          <p:cNvSpPr txBox="1"/>
          <p:nvPr/>
        </p:nvSpPr>
        <p:spPr>
          <a:xfrm>
            <a:off x="2043111" y="1135307"/>
            <a:ext cx="1601797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Considerations for a Data Protection Officer to Ensure Adherence</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791"/>
        <p:cNvGrpSpPr/>
        <p:nvPr/>
      </p:nvGrpSpPr>
      <p:grpSpPr>
        <a:xfrm>
          <a:off x="0" y="0"/>
          <a:ext cx="0" cy="0"/>
          <a:chOff x="0" y="0"/>
          <a:chExt cx="0" cy="0"/>
        </a:xfrm>
      </p:grpSpPr>
      <p:sp>
        <p:nvSpPr>
          <p:cNvPr id="792" name="Google Shape;792;p3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32</a:t>
            </a:fld>
            <a:endParaRPr/>
          </a:p>
        </p:txBody>
      </p:sp>
      <p:pic>
        <p:nvPicPr>
          <p:cNvPr id="794" name="Google Shape;794;p31"/>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795" name="Google Shape;795;p31"/>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796" name="Google Shape;796;p31"/>
          <p:cNvPicPr preferRelativeResize="0"/>
          <p:nvPr/>
        </p:nvPicPr>
        <p:blipFill rotWithShape="1">
          <a:blip r:embed="rId4">
            <a:alphaModFix/>
          </a:blip>
          <a:srcRect/>
          <a:stretch/>
        </p:blipFill>
        <p:spPr>
          <a:xfrm>
            <a:off x="925646" y="2639684"/>
            <a:ext cx="5384666" cy="805188"/>
          </a:xfrm>
          <a:prstGeom prst="rect">
            <a:avLst/>
          </a:prstGeom>
          <a:noFill/>
          <a:ln>
            <a:noFill/>
          </a:ln>
        </p:spPr>
      </p:pic>
      <p:sp>
        <p:nvSpPr>
          <p:cNvPr id="797" name="Google Shape;797;p31"/>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798" name="Google Shape;798;p31"/>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Purpose Limitation</a:t>
            </a:r>
            <a:endParaRPr/>
          </a:p>
        </p:txBody>
      </p:sp>
      <p:grpSp>
        <p:nvGrpSpPr>
          <p:cNvPr id="799" name="Google Shape;799;p31"/>
          <p:cNvGrpSpPr/>
          <p:nvPr/>
        </p:nvGrpSpPr>
        <p:grpSpPr>
          <a:xfrm>
            <a:off x="3643312" y="4764355"/>
            <a:ext cx="11133165" cy="5300090"/>
            <a:chOff x="7744143" y="2834257"/>
            <a:chExt cx="4027002" cy="1917107"/>
          </a:xfrm>
        </p:grpSpPr>
        <p:pic>
          <p:nvPicPr>
            <p:cNvPr id="800" name="Google Shape;800;p31"/>
            <p:cNvPicPr preferRelativeResize="0"/>
            <p:nvPr/>
          </p:nvPicPr>
          <p:blipFill rotWithShape="1">
            <a:blip r:embed="rId5">
              <a:alphaModFix/>
            </a:blip>
            <a:srcRect/>
            <a:stretch/>
          </p:blipFill>
          <p:spPr>
            <a:xfrm>
              <a:off x="8558820" y="2834257"/>
              <a:ext cx="1533806" cy="1482125"/>
            </a:xfrm>
            <a:prstGeom prst="rect">
              <a:avLst/>
            </a:prstGeom>
            <a:noFill/>
            <a:ln>
              <a:noFill/>
            </a:ln>
          </p:spPr>
        </p:pic>
        <p:pic>
          <p:nvPicPr>
            <p:cNvPr id="801" name="Google Shape;801;p31"/>
            <p:cNvPicPr preferRelativeResize="0"/>
            <p:nvPr/>
          </p:nvPicPr>
          <p:blipFill rotWithShape="1">
            <a:blip r:embed="rId6">
              <a:alphaModFix/>
            </a:blip>
            <a:srcRect/>
            <a:stretch/>
          </p:blipFill>
          <p:spPr>
            <a:xfrm>
              <a:off x="7744143" y="3325368"/>
              <a:ext cx="1410462" cy="553974"/>
            </a:xfrm>
            <a:prstGeom prst="rect">
              <a:avLst/>
            </a:prstGeom>
            <a:noFill/>
            <a:ln>
              <a:noFill/>
            </a:ln>
          </p:spPr>
        </p:pic>
        <p:grpSp>
          <p:nvGrpSpPr>
            <p:cNvPr id="802" name="Google Shape;802;p31"/>
            <p:cNvGrpSpPr/>
            <p:nvPr/>
          </p:nvGrpSpPr>
          <p:grpSpPr>
            <a:xfrm>
              <a:off x="8032814" y="3449615"/>
              <a:ext cx="3738331" cy="1301749"/>
              <a:chOff x="8032814" y="3559343"/>
              <a:chExt cx="3738331" cy="1301749"/>
            </a:xfrm>
          </p:grpSpPr>
          <p:sp>
            <p:nvSpPr>
              <p:cNvPr id="803" name="Google Shape;803;p31"/>
              <p:cNvSpPr txBox="1"/>
              <p:nvPr/>
            </p:nvSpPr>
            <p:spPr>
              <a:xfrm>
                <a:off x="8032814" y="3587623"/>
                <a:ext cx="878205" cy="144831"/>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000" b="1">
                    <a:solidFill>
                      <a:srgbClr val="FFFFFF"/>
                    </a:solidFill>
                    <a:latin typeface="Garamond"/>
                    <a:ea typeface="Garamond"/>
                    <a:cs typeface="Garamond"/>
                    <a:sym typeface="Garamond"/>
                  </a:rPr>
                  <a:t>Exact Purpose</a:t>
                </a:r>
                <a:endParaRPr sz="2000">
                  <a:solidFill>
                    <a:schemeClr val="dk1"/>
                  </a:solidFill>
                  <a:latin typeface="Garamond"/>
                  <a:ea typeface="Garamond"/>
                  <a:cs typeface="Garamond"/>
                  <a:sym typeface="Garamond"/>
                </a:endParaRPr>
              </a:p>
            </p:txBody>
          </p:sp>
          <p:pic>
            <p:nvPicPr>
              <p:cNvPr id="804" name="Google Shape;804;p31"/>
              <p:cNvPicPr preferRelativeResize="0"/>
              <p:nvPr/>
            </p:nvPicPr>
            <p:blipFill rotWithShape="1">
              <a:blip r:embed="rId7">
                <a:alphaModFix/>
              </a:blip>
              <a:srcRect/>
              <a:stretch/>
            </p:blipFill>
            <p:spPr>
              <a:xfrm>
                <a:off x="10095507" y="3559343"/>
                <a:ext cx="1675638" cy="381787"/>
              </a:xfrm>
              <a:prstGeom prst="rect">
                <a:avLst/>
              </a:prstGeom>
              <a:noFill/>
              <a:ln>
                <a:noFill/>
              </a:ln>
            </p:spPr>
          </p:pic>
          <p:sp>
            <p:nvSpPr>
              <p:cNvPr id="805" name="Google Shape;805;p31"/>
              <p:cNvSpPr txBox="1"/>
              <p:nvPr/>
            </p:nvSpPr>
            <p:spPr>
              <a:xfrm>
                <a:off x="10404410" y="3612006"/>
                <a:ext cx="1057833" cy="138230"/>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400" b="1">
                    <a:solidFill>
                      <a:srgbClr val="FFFFFF"/>
                    </a:solidFill>
                    <a:latin typeface="Garamond"/>
                    <a:ea typeface="Garamond"/>
                    <a:cs typeface="Garamond"/>
                    <a:sym typeface="Garamond"/>
                  </a:rPr>
                  <a:t>Data Processing</a:t>
                </a:r>
                <a:endParaRPr sz="2400">
                  <a:solidFill>
                    <a:schemeClr val="dk1"/>
                  </a:solidFill>
                  <a:latin typeface="Garamond"/>
                  <a:ea typeface="Garamond"/>
                  <a:cs typeface="Garamond"/>
                  <a:sym typeface="Garamond"/>
                </a:endParaRPr>
              </a:p>
            </p:txBody>
          </p:sp>
          <p:pic>
            <p:nvPicPr>
              <p:cNvPr id="806" name="Google Shape;806;p31"/>
              <p:cNvPicPr preferRelativeResize="0"/>
              <p:nvPr/>
            </p:nvPicPr>
            <p:blipFill rotWithShape="1">
              <a:blip r:embed="rId8">
                <a:alphaModFix/>
              </a:blip>
              <a:srcRect/>
              <a:stretch/>
            </p:blipFill>
            <p:spPr>
              <a:xfrm>
                <a:off x="8435202" y="4506255"/>
                <a:ext cx="1657424" cy="354837"/>
              </a:xfrm>
              <a:prstGeom prst="rect">
                <a:avLst/>
              </a:prstGeom>
              <a:noFill/>
              <a:ln>
                <a:noFill/>
              </a:ln>
            </p:spPr>
          </p:pic>
          <p:sp>
            <p:nvSpPr>
              <p:cNvPr id="807" name="Google Shape;807;p31"/>
              <p:cNvSpPr txBox="1"/>
              <p:nvPr/>
            </p:nvSpPr>
            <p:spPr>
              <a:xfrm>
                <a:off x="8752867" y="4547795"/>
                <a:ext cx="1037100" cy="138000"/>
              </a:xfrm>
              <a:prstGeom prst="rect">
                <a:avLst/>
              </a:prstGeom>
              <a:noFill/>
              <a:ln>
                <a:noFill/>
              </a:ln>
            </p:spPr>
            <p:txBody>
              <a:bodyPr spcFirstLastPara="1" wrap="square" lIns="0" tIns="12050" rIns="0" bIns="0" anchor="t" anchorCtr="0">
                <a:spAutoFit/>
              </a:bodyPr>
              <a:lstStyle/>
              <a:p>
                <a:pPr marL="0" marR="0" lvl="0" indent="0" algn="ctr" rtl="0">
                  <a:spcBef>
                    <a:spcPts val="0"/>
                  </a:spcBef>
                  <a:spcAft>
                    <a:spcPts val="0"/>
                  </a:spcAft>
                  <a:buNone/>
                </a:pPr>
                <a:r>
                  <a:rPr lang="en-US" sz="2400" b="1">
                    <a:solidFill>
                      <a:srgbClr val="FFFFFF"/>
                    </a:solidFill>
                    <a:latin typeface="Garamond"/>
                    <a:ea typeface="Garamond"/>
                    <a:cs typeface="Garamond"/>
                    <a:sym typeface="Garamond"/>
                  </a:rPr>
                  <a:t>Purpose Limitation</a:t>
                </a:r>
                <a:endParaRPr sz="2400">
                  <a:solidFill>
                    <a:schemeClr val="dk1"/>
                  </a:solidFill>
                  <a:latin typeface="Garamond"/>
                  <a:ea typeface="Garamond"/>
                  <a:cs typeface="Garamond"/>
                  <a:sym typeface="Garamond"/>
                </a:endParaRPr>
              </a:p>
            </p:txBody>
          </p:sp>
        </p:grpSp>
      </p:grpSp>
      <p:sp>
        <p:nvSpPr>
          <p:cNvPr id="808" name="Google Shape;808;p31"/>
          <p:cNvSpPr txBox="1"/>
          <p:nvPr/>
        </p:nvSpPr>
        <p:spPr>
          <a:xfrm>
            <a:off x="823912" y="3421896"/>
            <a:ext cx="16822852" cy="1256370"/>
          </a:xfrm>
          <a:prstGeom prst="rect">
            <a:avLst/>
          </a:prstGeom>
          <a:noFill/>
          <a:ln>
            <a:noFill/>
          </a:ln>
        </p:spPr>
        <p:txBody>
          <a:bodyPr spcFirstLastPara="1" wrap="square" lIns="91425" tIns="45700" rIns="91425" bIns="45700" anchor="t" anchorCtr="0">
            <a:spAutoFit/>
          </a:bodyPr>
          <a:lstStyle/>
          <a:p>
            <a:pPr marL="179070" marR="171450" lvl="0" indent="0" algn="just" rtl="0">
              <a:lnSpc>
                <a:spcPct val="140800"/>
              </a:lnSpc>
              <a:spcBef>
                <a:spcPts val="0"/>
              </a:spcBef>
              <a:spcAft>
                <a:spcPts val="0"/>
              </a:spcAft>
              <a:buNone/>
            </a:pPr>
            <a:r>
              <a:rPr lang="en-US" sz="2800">
                <a:solidFill>
                  <a:schemeClr val="dk1"/>
                </a:solidFill>
                <a:latin typeface="Garamond"/>
                <a:ea typeface="Garamond"/>
                <a:cs typeface="Garamond"/>
                <a:sym typeface="Garamond"/>
              </a:rPr>
              <a:t>Purpose limitation in data protection limits the collection and processing of personal data to  defined legal purposes. This promotes clarity and understanding of processing purposes by Data  Subjects</a:t>
            </a:r>
            <a:endParaRPr sz="2800">
              <a:solidFill>
                <a:schemeClr val="dk1"/>
              </a:solidFill>
              <a:latin typeface="Garamond"/>
              <a:ea typeface="Garamond"/>
              <a:cs typeface="Garamond"/>
              <a:sym typeface="Garamon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812"/>
        <p:cNvGrpSpPr/>
        <p:nvPr/>
      </p:nvGrpSpPr>
      <p:grpSpPr>
        <a:xfrm>
          <a:off x="0" y="0"/>
          <a:ext cx="0" cy="0"/>
          <a:chOff x="0" y="0"/>
          <a:chExt cx="0" cy="0"/>
        </a:xfrm>
      </p:grpSpPr>
      <p:sp>
        <p:nvSpPr>
          <p:cNvPr id="813" name="Google Shape;813;p32"/>
          <p:cNvSpPr txBox="1"/>
          <p:nvPr/>
        </p:nvSpPr>
        <p:spPr>
          <a:xfrm>
            <a:off x="837257" y="2109952"/>
            <a:ext cx="16840200" cy="3267305"/>
          </a:xfrm>
          <a:prstGeom prst="rect">
            <a:avLst/>
          </a:prstGeom>
          <a:noFill/>
          <a:ln>
            <a:noFill/>
          </a:ln>
        </p:spPr>
        <p:txBody>
          <a:bodyPr spcFirstLastPara="1" wrap="square" lIns="0" tIns="12700" rIns="0" bIns="0" anchor="t" anchorCtr="0">
            <a:spAutoFit/>
          </a:bodyPr>
          <a:lstStyle/>
          <a:p>
            <a:pPr marL="12700" marR="5080" lvl="0" indent="0" algn="just" rtl="0">
              <a:lnSpc>
                <a:spcPct val="150000"/>
              </a:lnSpc>
              <a:spcBef>
                <a:spcPts val="0"/>
              </a:spcBef>
              <a:spcAft>
                <a:spcPts val="0"/>
              </a:spcAft>
              <a:buNone/>
            </a:pPr>
            <a:r>
              <a:rPr lang="en-US" sz="2800">
                <a:solidFill>
                  <a:schemeClr val="dk1"/>
                </a:solidFill>
                <a:latin typeface="Garamond"/>
                <a:ea typeface="Garamond"/>
                <a:cs typeface="Garamond"/>
                <a:sym typeface="Garamond"/>
              </a:rPr>
              <a:t>The principle of purpose limitation in data protection mandates that organizations must clearly  define and express the specific objectives for which they acquire and process personal data. This  concept guarantees that data is only utilized for lawful and clearly specified purposes, hence  prohibiting any subsequent processing that is inconsistent with the original intentions.</a:t>
            </a:r>
            <a:endParaRPr sz="2800">
              <a:solidFill>
                <a:schemeClr val="dk1"/>
              </a:solidFill>
              <a:latin typeface="Garamond"/>
              <a:ea typeface="Garamond"/>
              <a:cs typeface="Garamond"/>
              <a:sym typeface="Garamond"/>
            </a:endParaRPr>
          </a:p>
          <a:p>
            <a:pPr marL="0" marR="0" lvl="0" indent="0" algn="l" rtl="0">
              <a:lnSpc>
                <a:spcPct val="150000"/>
              </a:lnSpc>
              <a:spcBef>
                <a:spcPts val="0"/>
              </a:spcBef>
              <a:spcAft>
                <a:spcPts val="0"/>
              </a:spcAft>
              <a:buNone/>
            </a:pPr>
            <a:endParaRPr sz="3200">
              <a:solidFill>
                <a:schemeClr val="dk1"/>
              </a:solidFill>
              <a:latin typeface="Garamond"/>
              <a:ea typeface="Garamond"/>
              <a:cs typeface="Garamond"/>
              <a:sym typeface="Garamond"/>
            </a:endParaRPr>
          </a:p>
        </p:txBody>
      </p:sp>
      <p:pic>
        <p:nvPicPr>
          <p:cNvPr id="814" name="Google Shape;814;p32"/>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815" name="Google Shape;815;p3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33</a:t>
            </a:fld>
            <a:endParaRPr/>
          </a:p>
        </p:txBody>
      </p:sp>
      <p:sp>
        <p:nvSpPr>
          <p:cNvPr id="817" name="Google Shape;817;p32"/>
          <p:cNvSpPr txBox="1"/>
          <p:nvPr/>
        </p:nvSpPr>
        <p:spPr>
          <a:xfrm>
            <a:off x="2043112" y="1135307"/>
            <a:ext cx="76962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The Purpose Limitation Principle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821"/>
        <p:cNvGrpSpPr/>
        <p:nvPr/>
      </p:nvGrpSpPr>
      <p:grpSpPr>
        <a:xfrm>
          <a:off x="0" y="0"/>
          <a:ext cx="0" cy="0"/>
          <a:chOff x="0" y="0"/>
          <a:chExt cx="0" cy="0"/>
        </a:xfrm>
      </p:grpSpPr>
      <p:sp>
        <p:nvSpPr>
          <p:cNvPr id="822" name="Google Shape;822;p33"/>
          <p:cNvSpPr txBox="1"/>
          <p:nvPr/>
        </p:nvSpPr>
        <p:spPr>
          <a:xfrm>
            <a:off x="823912" y="2073275"/>
            <a:ext cx="16840200" cy="8249951"/>
          </a:xfrm>
          <a:prstGeom prst="rect">
            <a:avLst/>
          </a:prstGeom>
          <a:noFill/>
          <a:ln>
            <a:noFill/>
          </a:ln>
        </p:spPr>
        <p:txBody>
          <a:bodyPr spcFirstLastPara="1" wrap="square" lIns="0" tIns="12700" rIns="0" bIns="0" anchor="t" anchorCtr="0">
            <a:spAutoFit/>
          </a:bodyPr>
          <a:lstStyle/>
          <a:p>
            <a:pPr marL="241300" marR="8255" lvl="0" indent="-228600" algn="just" rtl="0">
              <a:lnSpc>
                <a:spcPct val="1408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Organizations that clearly explain why they collect and manage personal information are trusted by data subjects. Businesses need trust to build ethical relationships with customers.  </a:t>
            </a:r>
            <a:endParaRPr sz="4000" dirty="0">
              <a:solidFill>
                <a:schemeClr val="dk1"/>
              </a:solidFill>
              <a:latin typeface="Garamond"/>
              <a:ea typeface="Garamond"/>
              <a:cs typeface="Garamond"/>
              <a:sym typeface="Garamond"/>
            </a:endParaRPr>
          </a:p>
          <a:p>
            <a:pPr marL="241300" marR="9525" lvl="0" indent="-228600" algn="just" rtl="0">
              <a:lnSpc>
                <a:spcPct val="1408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Purpose restriction enhances transparency. Data subjects have a right to know how their data is used. Openly declaring these goals shows data processing transparency. An organization’s credibility improves with transparency.</a:t>
            </a:r>
            <a:endParaRPr dirty="0"/>
          </a:p>
          <a:p>
            <a:pPr marL="241300" marR="9525" lvl="0" indent="-50800" algn="just" rtl="0">
              <a:lnSpc>
                <a:spcPct val="140800"/>
              </a:lnSpc>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241300" marR="9525" lvl="0" indent="-228600" algn="just" rtl="0">
              <a:lnSpc>
                <a:spcPct val="1408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Personal data misuse is prevented by setting clear objectives. This reduces the likelihood of companies collecting data for unrelated purposes. Selling or using data without permission can damage an organization's reputation and legal standing.</a:t>
            </a:r>
            <a:endParaRPr sz="2800" dirty="0">
              <a:solidFill>
                <a:schemeClr val="dk1"/>
              </a:solidFill>
              <a:latin typeface="Garamond"/>
              <a:ea typeface="Garamond"/>
              <a:cs typeface="Garamond"/>
              <a:sym typeface="Garamond"/>
            </a:endParaRPr>
          </a:p>
          <a:p>
            <a:pPr marL="0" marR="0" lvl="0" indent="0" algn="l" rtl="0">
              <a:spcBef>
                <a:spcPts val="40"/>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1300" marR="10795" lvl="0" indent="-228600" algn="just" rtl="0">
              <a:lnSpc>
                <a:spcPct val="1417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Organizations reduce risks by limiting their purpose. They only process data when necessary and for specific reasons, reducing the risk of unintentional or illegal data breaches.</a:t>
            </a:r>
            <a:endParaRPr sz="2800" dirty="0">
              <a:solidFill>
                <a:schemeClr val="dk1"/>
              </a:solidFill>
              <a:latin typeface="Garamond"/>
              <a:ea typeface="Garamond"/>
              <a:cs typeface="Garamond"/>
              <a:sym typeface="Garamond"/>
            </a:endParaRPr>
          </a:p>
          <a:p>
            <a:pPr marL="0" marR="0" lvl="0" indent="0" algn="l" rtl="0">
              <a:spcBef>
                <a:spcPts val="5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1300" marR="8890" lvl="0" indent="-228600" algn="just" rtl="0">
              <a:lnSpc>
                <a:spcPct val="1404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Purpose limitation helps Data Subjects make informed decisions about sharing personal information. Users can consent when they understand why their data is collected and used.  Respect for autonomy promotes privacy.</a:t>
            </a:r>
            <a:endParaRPr sz="2800" dirty="0">
              <a:solidFill>
                <a:schemeClr val="dk1"/>
              </a:solidFill>
              <a:latin typeface="Garamond"/>
              <a:ea typeface="Garamond"/>
              <a:cs typeface="Garamond"/>
              <a:sym typeface="Garamond"/>
            </a:endParaRPr>
          </a:p>
          <a:p>
            <a:pPr marL="241300" marR="9525" lvl="0" indent="-50800" algn="just" rtl="0">
              <a:lnSpc>
                <a:spcPct val="140800"/>
              </a:lnSpc>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p:txBody>
      </p:sp>
      <p:pic>
        <p:nvPicPr>
          <p:cNvPr id="823" name="Google Shape;823;p33"/>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824" name="Google Shape;824;p3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34</a:t>
            </a:fld>
            <a:endParaRPr/>
          </a:p>
        </p:txBody>
      </p:sp>
      <p:sp>
        <p:nvSpPr>
          <p:cNvPr id="826" name="Google Shape;826;p33"/>
          <p:cNvSpPr txBox="1"/>
          <p:nvPr/>
        </p:nvSpPr>
        <p:spPr>
          <a:xfrm>
            <a:off x="2043112" y="1135307"/>
            <a:ext cx="15621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The Importance of Purpose Limitation Principle</a:t>
            </a: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830"/>
        <p:cNvGrpSpPr/>
        <p:nvPr/>
      </p:nvGrpSpPr>
      <p:grpSpPr>
        <a:xfrm>
          <a:off x="0" y="0"/>
          <a:ext cx="0" cy="0"/>
          <a:chOff x="0" y="0"/>
          <a:chExt cx="0" cy="0"/>
        </a:xfrm>
      </p:grpSpPr>
      <p:sp>
        <p:nvSpPr>
          <p:cNvPr id="831" name="Google Shape;831;p34"/>
          <p:cNvSpPr txBox="1"/>
          <p:nvPr/>
        </p:nvSpPr>
        <p:spPr>
          <a:xfrm>
            <a:off x="823912" y="2073275"/>
            <a:ext cx="16840200" cy="8156720"/>
          </a:xfrm>
          <a:prstGeom prst="rect">
            <a:avLst/>
          </a:prstGeom>
          <a:noFill/>
          <a:ln>
            <a:noFill/>
          </a:ln>
        </p:spPr>
        <p:txBody>
          <a:bodyPr spcFirstLastPara="1" wrap="square" lIns="0" tIns="12700" rIns="0" bIns="0" anchor="t" anchorCtr="0">
            <a:spAutoFit/>
          </a:bodyPr>
          <a:lstStyle/>
          <a:p>
            <a:pPr marL="241300" marR="5715"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Collaborate with the Organization to clearly define and document the exact purposes for collecting and processing personal data, ensuring compliance with the lawful basis for processing.</a:t>
            </a:r>
            <a:endParaRPr sz="2800">
              <a:solidFill>
                <a:schemeClr val="dk1"/>
              </a:solidFill>
              <a:latin typeface="Garamond"/>
              <a:ea typeface="Garamond"/>
              <a:cs typeface="Garamond"/>
              <a:sym typeface="Garamond"/>
            </a:endParaRPr>
          </a:p>
          <a:p>
            <a:pPr marL="0" marR="0" lvl="0" indent="0" algn="l" rtl="0">
              <a:spcBef>
                <a:spcPts val="50"/>
              </a:spcBef>
              <a:spcAft>
                <a:spcPts val="0"/>
              </a:spcAft>
              <a:buClr>
                <a:schemeClr val="dk1"/>
              </a:buClr>
              <a:buSzPts val="4000"/>
              <a:buFont typeface="Noto Sans Symbols"/>
              <a:buNone/>
            </a:pPr>
            <a:endParaRPr sz="4000">
              <a:solidFill>
                <a:schemeClr val="dk1"/>
              </a:solidFill>
              <a:latin typeface="Garamond"/>
              <a:ea typeface="Garamond"/>
              <a:cs typeface="Garamond"/>
              <a:sym typeface="Garamond"/>
            </a:endParaRPr>
          </a:p>
          <a:p>
            <a:pPr marL="241300" marR="6350" lvl="0" indent="-228600" algn="just" rtl="0">
              <a:lnSpc>
                <a:spcPct val="141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Conduct regular audits and analyses of data processing operations to ensure that they are  aligned with the specified purposes and that compliance is maintained</a:t>
            </a:r>
            <a:endParaRPr sz="2800">
              <a:solidFill>
                <a:schemeClr val="dk1"/>
              </a:solidFill>
              <a:latin typeface="Garamond"/>
              <a:ea typeface="Garamond"/>
              <a:cs typeface="Garamond"/>
              <a:sym typeface="Garamond"/>
            </a:endParaRPr>
          </a:p>
          <a:p>
            <a:pPr marL="0" marR="0" lvl="0" indent="0" algn="l" rtl="0">
              <a:spcBef>
                <a:spcPts val="35"/>
              </a:spcBef>
              <a:spcAft>
                <a:spcPts val="0"/>
              </a:spcAft>
              <a:buClr>
                <a:schemeClr val="dk1"/>
              </a:buClr>
              <a:buSzPts val="3200"/>
              <a:buFont typeface="Noto Sans Symbols"/>
              <a:buNone/>
            </a:pPr>
            <a:endParaRPr sz="3200">
              <a:solidFill>
                <a:schemeClr val="dk1"/>
              </a:solidFill>
              <a:latin typeface="Garamond"/>
              <a:ea typeface="Garamond"/>
              <a:cs typeface="Garamond"/>
              <a:sym typeface="Garamond"/>
            </a:endParaRPr>
          </a:p>
          <a:p>
            <a:pPr marL="241300" marR="12700" lvl="0" indent="-228600" algn="just" rtl="0">
              <a:lnSpc>
                <a:spcPct val="1417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Carefully document any changes in data processing purposes and guarantee transparent and timely contact with data subjects.</a:t>
            </a:r>
            <a:endParaRPr sz="2800">
              <a:solidFill>
                <a:schemeClr val="dk1"/>
              </a:solidFill>
              <a:latin typeface="Garamond"/>
              <a:ea typeface="Garamond"/>
              <a:cs typeface="Garamond"/>
              <a:sym typeface="Garamond"/>
            </a:endParaRPr>
          </a:p>
          <a:p>
            <a:pPr marL="0" marR="0" lvl="0" indent="0" algn="l" rtl="0">
              <a:spcBef>
                <a:spcPts val="50"/>
              </a:spcBef>
              <a:spcAft>
                <a:spcPts val="0"/>
              </a:spcAft>
              <a:buClr>
                <a:schemeClr val="dk1"/>
              </a:buClr>
              <a:buSzPts val="3200"/>
              <a:buFont typeface="Noto Sans Symbols"/>
              <a:buNone/>
            </a:pPr>
            <a:endParaRPr sz="3200">
              <a:solidFill>
                <a:schemeClr val="dk1"/>
              </a:solidFill>
              <a:latin typeface="Garamond"/>
              <a:ea typeface="Garamond"/>
              <a:cs typeface="Garamond"/>
              <a:sym typeface="Garamond"/>
            </a:endParaRPr>
          </a:p>
          <a:p>
            <a:pPr marL="241300" marR="7620" lvl="0" indent="-228600" algn="just" rtl="0">
              <a:lnSpc>
                <a:spcPct val="140800"/>
              </a:lnSpc>
              <a:spcBef>
                <a:spcPts val="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Encourage data minimization practices across the organization. Instruct staff to collect and  process only the data that is necessary for the defined purposes, avoiding over-collection</a:t>
            </a:r>
            <a:endParaRPr sz="2800">
              <a:solidFill>
                <a:schemeClr val="dk1"/>
              </a:solidFill>
              <a:latin typeface="Garamond"/>
              <a:ea typeface="Garamond"/>
              <a:cs typeface="Garamond"/>
              <a:sym typeface="Garamond"/>
            </a:endParaRPr>
          </a:p>
          <a:p>
            <a:pPr marL="0" marR="0" lvl="0" indent="0" algn="l" rtl="0">
              <a:spcBef>
                <a:spcPts val="10"/>
              </a:spcBef>
              <a:spcAft>
                <a:spcPts val="0"/>
              </a:spcAft>
              <a:buClr>
                <a:schemeClr val="dk1"/>
              </a:buClr>
              <a:buSzPts val="3200"/>
              <a:buFont typeface="Noto Sans Symbols"/>
              <a:buNone/>
            </a:pPr>
            <a:endParaRPr sz="3200">
              <a:solidFill>
                <a:schemeClr val="dk1"/>
              </a:solidFill>
              <a:latin typeface="Garamond"/>
              <a:ea typeface="Garamond"/>
              <a:cs typeface="Garamond"/>
              <a:sym typeface="Garamond"/>
            </a:endParaRPr>
          </a:p>
          <a:p>
            <a:pPr marL="241300" marR="7620" lvl="0" indent="-228600" algn="just" rtl="0">
              <a:lnSpc>
                <a:spcPct val="1402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Maintain complete records of data processing operations, including purposes, data, and the legal basis, as well as easily available records of data subject permission acquired.</a:t>
            </a:r>
            <a:endParaRPr sz="2800">
              <a:solidFill>
                <a:schemeClr val="dk1"/>
              </a:solidFill>
              <a:latin typeface="Garamond"/>
              <a:ea typeface="Garamond"/>
              <a:cs typeface="Garamond"/>
              <a:sym typeface="Garamond"/>
            </a:endParaRPr>
          </a:p>
        </p:txBody>
      </p:sp>
      <p:pic>
        <p:nvPicPr>
          <p:cNvPr id="832" name="Google Shape;832;p34"/>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833" name="Google Shape;833;p3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35</a:t>
            </a:fld>
            <a:endParaRPr/>
          </a:p>
        </p:txBody>
      </p:sp>
      <p:sp>
        <p:nvSpPr>
          <p:cNvPr id="835" name="Google Shape;835;p34"/>
          <p:cNvSpPr txBox="1"/>
          <p:nvPr/>
        </p:nvSpPr>
        <p:spPr>
          <a:xfrm>
            <a:off x="2043112" y="1135307"/>
            <a:ext cx="15621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Major Tasks and Considerations for a Data Protection Officer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840"/>
        <p:cNvGrpSpPr/>
        <p:nvPr/>
      </p:nvGrpSpPr>
      <p:grpSpPr>
        <a:xfrm>
          <a:off x="0" y="0"/>
          <a:ext cx="0" cy="0"/>
          <a:chOff x="0" y="0"/>
          <a:chExt cx="0" cy="0"/>
        </a:xfrm>
      </p:grpSpPr>
      <p:sp>
        <p:nvSpPr>
          <p:cNvPr id="841" name="Google Shape;841;p3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36</a:t>
            </a:fld>
            <a:endParaRPr/>
          </a:p>
        </p:txBody>
      </p:sp>
      <p:pic>
        <p:nvPicPr>
          <p:cNvPr id="843" name="Google Shape;843;p35"/>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844" name="Google Shape;844;p35"/>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845" name="Google Shape;845;p35"/>
          <p:cNvPicPr preferRelativeResize="0"/>
          <p:nvPr/>
        </p:nvPicPr>
        <p:blipFill rotWithShape="1">
          <a:blip r:embed="rId4">
            <a:alphaModFix/>
          </a:blip>
          <a:srcRect/>
          <a:stretch/>
        </p:blipFill>
        <p:spPr>
          <a:xfrm>
            <a:off x="925646" y="2639684"/>
            <a:ext cx="5384666" cy="805188"/>
          </a:xfrm>
          <a:prstGeom prst="rect">
            <a:avLst/>
          </a:prstGeom>
          <a:noFill/>
          <a:ln>
            <a:noFill/>
          </a:ln>
        </p:spPr>
      </p:pic>
      <p:sp>
        <p:nvSpPr>
          <p:cNvPr id="846" name="Google Shape;846;p35"/>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847" name="Google Shape;847;p35"/>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Data Minimization</a:t>
            </a:r>
            <a:endParaRPr/>
          </a:p>
        </p:txBody>
      </p:sp>
      <p:sp>
        <p:nvSpPr>
          <p:cNvPr id="848" name="Google Shape;848;p35"/>
          <p:cNvSpPr txBox="1"/>
          <p:nvPr/>
        </p:nvSpPr>
        <p:spPr>
          <a:xfrm>
            <a:off x="823912" y="3421896"/>
            <a:ext cx="16822852" cy="1324209"/>
          </a:xfrm>
          <a:prstGeom prst="rect">
            <a:avLst/>
          </a:prstGeom>
          <a:noFill/>
          <a:ln>
            <a:noFill/>
          </a:ln>
        </p:spPr>
        <p:txBody>
          <a:bodyPr spcFirstLastPara="1" wrap="square" lIns="91425" tIns="45700" rIns="91425" bIns="45700" anchor="t" anchorCtr="0">
            <a:spAutoFit/>
          </a:bodyPr>
          <a:lstStyle/>
          <a:p>
            <a:pPr marL="441959" marR="309880" lvl="0" indent="0" algn="l" rtl="0">
              <a:lnSpc>
                <a:spcPct val="150000"/>
              </a:lnSpc>
              <a:spcBef>
                <a:spcPts val="0"/>
              </a:spcBef>
              <a:spcAft>
                <a:spcPts val="0"/>
              </a:spcAft>
              <a:buNone/>
            </a:pPr>
            <a:r>
              <a:rPr lang="en-US" sz="2800">
                <a:solidFill>
                  <a:schemeClr val="dk1"/>
                </a:solidFill>
                <a:latin typeface="Garamond"/>
                <a:ea typeface="Garamond"/>
                <a:cs typeface="Garamond"/>
                <a:sym typeface="Garamond"/>
              </a:rPr>
              <a:t>The data minimization principle in data protection emphasizes collecting only the  necessary personal data, reducing privacy risks, and ensuring compliance</a:t>
            </a:r>
            <a:endParaRPr sz="2800">
              <a:solidFill>
                <a:schemeClr val="dk1"/>
              </a:solidFill>
              <a:latin typeface="Garamond"/>
              <a:ea typeface="Garamond"/>
              <a:cs typeface="Garamond"/>
              <a:sym typeface="Garamond"/>
            </a:endParaRPr>
          </a:p>
        </p:txBody>
      </p:sp>
      <p:grpSp>
        <p:nvGrpSpPr>
          <p:cNvPr id="849" name="Google Shape;849;p35"/>
          <p:cNvGrpSpPr/>
          <p:nvPr/>
        </p:nvGrpSpPr>
        <p:grpSpPr>
          <a:xfrm>
            <a:off x="2690096" y="5096267"/>
            <a:ext cx="9356669" cy="4871401"/>
            <a:chOff x="7434737" y="2492357"/>
            <a:chExt cx="4317397" cy="2247784"/>
          </a:xfrm>
        </p:grpSpPr>
        <p:pic>
          <p:nvPicPr>
            <p:cNvPr id="850" name="Google Shape;850;p35"/>
            <p:cNvPicPr preferRelativeResize="0"/>
            <p:nvPr/>
          </p:nvPicPr>
          <p:blipFill rotWithShape="1">
            <a:blip r:embed="rId5">
              <a:alphaModFix/>
            </a:blip>
            <a:srcRect/>
            <a:stretch/>
          </p:blipFill>
          <p:spPr>
            <a:xfrm>
              <a:off x="9780707" y="2492357"/>
              <a:ext cx="1971427" cy="1468455"/>
            </a:xfrm>
            <a:prstGeom prst="rect">
              <a:avLst/>
            </a:prstGeom>
            <a:noFill/>
            <a:ln>
              <a:solidFill>
                <a:srgbClr val="054C2C"/>
              </a:solidFill>
            </a:ln>
          </p:spPr>
        </p:pic>
        <p:pic>
          <p:nvPicPr>
            <p:cNvPr id="851" name="Google Shape;851;p35"/>
            <p:cNvPicPr preferRelativeResize="0"/>
            <p:nvPr/>
          </p:nvPicPr>
          <p:blipFill rotWithShape="1">
            <a:blip r:embed="rId6">
              <a:alphaModFix/>
            </a:blip>
            <a:srcRect/>
            <a:stretch/>
          </p:blipFill>
          <p:spPr>
            <a:xfrm>
              <a:off x="10510326" y="4234298"/>
              <a:ext cx="444887" cy="420756"/>
            </a:xfrm>
            <a:prstGeom prst="rect">
              <a:avLst/>
            </a:prstGeom>
            <a:noFill/>
            <a:ln>
              <a:noFill/>
            </a:ln>
          </p:spPr>
        </p:pic>
        <p:pic>
          <p:nvPicPr>
            <p:cNvPr id="852" name="Google Shape;852;p35"/>
            <p:cNvPicPr preferRelativeResize="0"/>
            <p:nvPr/>
          </p:nvPicPr>
          <p:blipFill rotWithShape="1">
            <a:blip r:embed="rId7">
              <a:alphaModFix/>
            </a:blip>
            <a:srcRect/>
            <a:stretch/>
          </p:blipFill>
          <p:spPr>
            <a:xfrm>
              <a:off x="8340156" y="4300989"/>
              <a:ext cx="304919" cy="439152"/>
            </a:xfrm>
            <a:prstGeom prst="rect">
              <a:avLst/>
            </a:prstGeom>
            <a:noFill/>
            <a:ln>
              <a:noFill/>
            </a:ln>
          </p:spPr>
        </p:pic>
        <p:pic>
          <p:nvPicPr>
            <p:cNvPr id="853" name="Google Shape;853;p35"/>
            <p:cNvPicPr preferRelativeResize="0"/>
            <p:nvPr/>
          </p:nvPicPr>
          <p:blipFill rotWithShape="1">
            <a:blip r:embed="rId8">
              <a:alphaModFix/>
            </a:blip>
            <a:srcRect/>
            <a:stretch/>
          </p:blipFill>
          <p:spPr>
            <a:xfrm>
              <a:off x="7434737" y="2500838"/>
              <a:ext cx="2044504" cy="1486742"/>
            </a:xfrm>
            <a:prstGeom prst="rect">
              <a:avLst/>
            </a:prstGeom>
            <a:noFill/>
            <a:ln>
              <a:noFill/>
            </a:ln>
          </p:spPr>
        </p:pic>
        <p:pic>
          <p:nvPicPr>
            <p:cNvPr id="854" name="Google Shape;854;p35"/>
            <p:cNvPicPr preferRelativeResize="0"/>
            <p:nvPr/>
          </p:nvPicPr>
          <p:blipFill rotWithShape="1">
            <a:blip r:embed="rId9">
              <a:alphaModFix/>
            </a:blip>
            <a:srcRect/>
            <a:stretch/>
          </p:blipFill>
          <p:spPr>
            <a:xfrm>
              <a:off x="7580313" y="2628900"/>
              <a:ext cx="1765935" cy="1257300"/>
            </a:xfrm>
            <a:prstGeom prst="rect">
              <a:avLst/>
            </a:prstGeom>
            <a:noFill/>
            <a:ln>
              <a:noFill/>
            </a:ln>
          </p:spPr>
        </p:pic>
        <p:sp>
          <p:nvSpPr>
            <p:cNvPr id="855" name="Google Shape;855;p35"/>
            <p:cNvSpPr txBox="1"/>
            <p:nvPr/>
          </p:nvSpPr>
          <p:spPr>
            <a:xfrm>
              <a:off x="8034338" y="3976242"/>
              <a:ext cx="953769" cy="176336"/>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400" b="1" dirty="0">
                  <a:solidFill>
                    <a:srgbClr val="054C2C"/>
                  </a:solidFill>
                  <a:latin typeface="Garamond"/>
                  <a:ea typeface="Garamond"/>
                  <a:cs typeface="Garamond"/>
                  <a:sym typeface="Garamond"/>
                </a:rPr>
                <a:t>Data Overload</a:t>
              </a:r>
              <a:endParaRPr sz="2400" dirty="0">
                <a:solidFill>
                  <a:srgbClr val="054C2C"/>
                </a:solidFill>
                <a:latin typeface="Garamond"/>
                <a:ea typeface="Garamond"/>
                <a:cs typeface="Garamond"/>
                <a:sym typeface="Garamond"/>
              </a:endParaRPr>
            </a:p>
          </p:txBody>
        </p:sp>
        <p:sp>
          <p:nvSpPr>
            <p:cNvPr id="856" name="Google Shape;856;p35"/>
            <p:cNvSpPr txBox="1"/>
            <p:nvPr/>
          </p:nvSpPr>
          <p:spPr>
            <a:xfrm>
              <a:off x="9910634" y="3967098"/>
              <a:ext cx="1841500" cy="176336"/>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400" b="1" dirty="0">
                  <a:solidFill>
                    <a:srgbClr val="054C2C"/>
                  </a:solidFill>
                  <a:latin typeface="Garamond"/>
                  <a:ea typeface="Garamond"/>
                  <a:cs typeface="Garamond"/>
                  <a:sym typeface="Garamond"/>
                </a:rPr>
                <a:t>Efficient Data Minimization</a:t>
              </a:r>
              <a:endParaRPr sz="2400" dirty="0">
                <a:solidFill>
                  <a:srgbClr val="054C2C"/>
                </a:solidFill>
                <a:latin typeface="Garamond"/>
                <a:ea typeface="Garamond"/>
                <a:cs typeface="Garamond"/>
                <a:sym typeface="Garamond"/>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860"/>
        <p:cNvGrpSpPr/>
        <p:nvPr/>
      </p:nvGrpSpPr>
      <p:grpSpPr>
        <a:xfrm>
          <a:off x="0" y="0"/>
          <a:ext cx="0" cy="0"/>
          <a:chOff x="0" y="0"/>
          <a:chExt cx="0" cy="0"/>
        </a:xfrm>
      </p:grpSpPr>
      <p:sp>
        <p:nvSpPr>
          <p:cNvPr id="861" name="Google Shape;861;p36"/>
          <p:cNvSpPr txBox="1"/>
          <p:nvPr/>
        </p:nvSpPr>
        <p:spPr>
          <a:xfrm>
            <a:off x="823912" y="2301875"/>
            <a:ext cx="16840200" cy="4937827"/>
          </a:xfrm>
          <a:prstGeom prst="rect">
            <a:avLst/>
          </a:prstGeom>
          <a:noFill/>
          <a:ln>
            <a:noFill/>
          </a:ln>
        </p:spPr>
        <p:txBody>
          <a:bodyPr spcFirstLastPara="1" wrap="square" lIns="0" tIns="12700" rIns="0" bIns="0" anchor="t" anchorCtr="0">
            <a:spAutoFit/>
          </a:bodyPr>
          <a:lstStyle/>
          <a:p>
            <a:pPr marL="12700" marR="6350" lvl="0" indent="0" algn="just" rtl="0">
              <a:lnSpc>
                <a:spcPct val="140400"/>
              </a:lnSpc>
              <a:spcBef>
                <a:spcPts val="0"/>
              </a:spcBef>
              <a:spcAft>
                <a:spcPts val="0"/>
              </a:spcAft>
              <a:buNone/>
            </a:pPr>
            <a:r>
              <a:rPr lang="en-US" sz="2800">
                <a:solidFill>
                  <a:schemeClr val="dk1"/>
                </a:solidFill>
                <a:latin typeface="Garamond"/>
                <a:ea typeface="Garamond"/>
                <a:cs typeface="Garamond"/>
                <a:sym typeface="Garamond"/>
              </a:rPr>
              <a:t>Data minimization means that a company should be careful about what personal information it gathers and how it uses it. It says that personal information should only be used for the reason it was gathered, and that extra or unnecessary information should be avoided.</a:t>
            </a:r>
            <a:endParaRPr sz="280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a:solidFill>
                <a:schemeClr val="dk1"/>
              </a:solidFill>
              <a:latin typeface="Garamond"/>
              <a:ea typeface="Garamond"/>
              <a:cs typeface="Garamond"/>
              <a:sym typeface="Garamond"/>
            </a:endParaRPr>
          </a:p>
          <a:p>
            <a:pPr marL="12700" marR="5715" lvl="0" indent="0" algn="just" rtl="0">
              <a:lnSpc>
                <a:spcPct val="140600"/>
              </a:lnSpc>
              <a:spcBef>
                <a:spcPts val="0"/>
              </a:spcBef>
              <a:spcAft>
                <a:spcPts val="0"/>
              </a:spcAft>
              <a:buNone/>
            </a:pPr>
            <a:r>
              <a:rPr lang="en-US" sz="2800">
                <a:solidFill>
                  <a:schemeClr val="dk1"/>
                </a:solidFill>
                <a:latin typeface="Garamond"/>
                <a:ea typeface="Garamond"/>
                <a:cs typeface="Garamond"/>
                <a:sym typeface="Garamond"/>
              </a:rPr>
              <a:t>If a company needs to handle customer data to fulfil an order, for example, it should only get the customer's name, shipping address, and payment information. It would be pointless and might even be harmful to the customer's privacy to ask for extra information, like their favourite colour or hobbies.</a:t>
            </a:r>
            <a:endParaRPr sz="280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4400">
              <a:solidFill>
                <a:schemeClr val="dk1"/>
              </a:solidFill>
              <a:latin typeface="Garamond"/>
              <a:ea typeface="Garamond"/>
              <a:cs typeface="Garamond"/>
              <a:sym typeface="Garamond"/>
            </a:endParaRPr>
          </a:p>
        </p:txBody>
      </p:sp>
      <p:pic>
        <p:nvPicPr>
          <p:cNvPr id="862" name="Google Shape;862;p3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863" name="Google Shape;863;p3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37</a:t>
            </a:fld>
            <a:endParaRPr/>
          </a:p>
        </p:txBody>
      </p:sp>
      <p:sp>
        <p:nvSpPr>
          <p:cNvPr id="865" name="Google Shape;865;p36"/>
          <p:cNvSpPr txBox="1"/>
          <p:nvPr/>
        </p:nvSpPr>
        <p:spPr>
          <a:xfrm>
            <a:off x="2043112" y="1135307"/>
            <a:ext cx="15621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The Data Minimization Principles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869"/>
        <p:cNvGrpSpPr/>
        <p:nvPr/>
      </p:nvGrpSpPr>
      <p:grpSpPr>
        <a:xfrm>
          <a:off x="0" y="0"/>
          <a:ext cx="0" cy="0"/>
          <a:chOff x="0" y="0"/>
          <a:chExt cx="0" cy="0"/>
        </a:xfrm>
      </p:grpSpPr>
      <p:sp>
        <p:nvSpPr>
          <p:cNvPr id="870" name="Google Shape;870;p37"/>
          <p:cNvSpPr txBox="1"/>
          <p:nvPr/>
        </p:nvSpPr>
        <p:spPr>
          <a:xfrm>
            <a:off x="862012" y="2320841"/>
            <a:ext cx="16840200" cy="3029034"/>
          </a:xfrm>
          <a:prstGeom prst="rect">
            <a:avLst/>
          </a:prstGeom>
          <a:noFill/>
          <a:ln>
            <a:noFill/>
          </a:ln>
        </p:spPr>
        <p:txBody>
          <a:bodyPr spcFirstLastPara="1" wrap="square" lIns="0" tIns="12700" rIns="0" bIns="0" anchor="t" anchorCtr="0">
            <a:spAutoFit/>
          </a:bodyPr>
          <a:lstStyle/>
          <a:p>
            <a:pPr marL="794385" marR="0" lvl="0" indent="-457200" algn="just" rtl="0">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Organizations reduce the risk of data breaches, unauthorized access, and privacy violations by restricting personal data collection and storage. Data minimization reduces security risks.</a:t>
            </a:r>
            <a:endParaRPr/>
          </a:p>
          <a:p>
            <a:pPr marL="794385" marR="0" lvl="0" indent="-279400" algn="just" rtl="0">
              <a:spcBef>
                <a:spcPts val="0"/>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a:p>
            <a:pPr marL="794385" marR="0" lvl="0" indent="-457200" algn="just" rtl="0">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Nigeria Data Protection Act and other data protection regulations such as the GDPR compel organizations to minimize data.</a:t>
            </a:r>
            <a:endParaRPr/>
          </a:p>
          <a:p>
            <a:pPr marL="794385" marR="0" lvl="0" indent="-279400" algn="just" rtl="0">
              <a:spcBef>
                <a:spcPts val="0"/>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a:p>
            <a:pPr marL="794385" marR="0" lvl="0" indent="-457200" algn="just" rtl="0">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Respecting privacy is essential. Data minimization shows an organization's dedication to data security and privacy.</a:t>
            </a:r>
            <a:endParaRPr sz="2800">
              <a:solidFill>
                <a:schemeClr val="dk1"/>
              </a:solidFill>
              <a:latin typeface="Garamond"/>
              <a:ea typeface="Garamond"/>
              <a:cs typeface="Garamond"/>
              <a:sym typeface="Garamond"/>
            </a:endParaRPr>
          </a:p>
        </p:txBody>
      </p:sp>
      <p:pic>
        <p:nvPicPr>
          <p:cNvPr id="871" name="Google Shape;871;p37"/>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872" name="Google Shape;872;p3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38</a:t>
            </a:fld>
            <a:endParaRPr/>
          </a:p>
        </p:txBody>
      </p:sp>
      <p:sp>
        <p:nvSpPr>
          <p:cNvPr id="874" name="Google Shape;874;p37"/>
          <p:cNvSpPr txBox="1"/>
          <p:nvPr/>
        </p:nvSpPr>
        <p:spPr>
          <a:xfrm>
            <a:off x="2043112" y="1135307"/>
            <a:ext cx="156591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Importance of Data Minimization Principles</a:t>
            </a: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879"/>
        <p:cNvGrpSpPr/>
        <p:nvPr/>
      </p:nvGrpSpPr>
      <p:grpSpPr>
        <a:xfrm>
          <a:off x="0" y="0"/>
          <a:ext cx="0" cy="0"/>
          <a:chOff x="0" y="0"/>
          <a:chExt cx="0" cy="0"/>
        </a:xfrm>
      </p:grpSpPr>
      <p:sp>
        <p:nvSpPr>
          <p:cNvPr id="880" name="Google Shape;880;p3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39</a:t>
            </a:fld>
            <a:endParaRPr/>
          </a:p>
        </p:txBody>
      </p:sp>
      <p:pic>
        <p:nvPicPr>
          <p:cNvPr id="882" name="Google Shape;882;p38"/>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883" name="Google Shape;883;p38"/>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884" name="Google Shape;884;p38"/>
          <p:cNvPicPr preferRelativeResize="0"/>
          <p:nvPr/>
        </p:nvPicPr>
        <p:blipFill rotWithShape="1">
          <a:blip r:embed="rId4">
            <a:alphaModFix/>
          </a:blip>
          <a:srcRect/>
          <a:stretch/>
        </p:blipFill>
        <p:spPr>
          <a:xfrm>
            <a:off x="925646" y="2639684"/>
            <a:ext cx="5384666" cy="805188"/>
          </a:xfrm>
          <a:prstGeom prst="rect">
            <a:avLst/>
          </a:prstGeom>
          <a:noFill/>
          <a:ln>
            <a:noFill/>
          </a:ln>
        </p:spPr>
      </p:pic>
      <p:sp>
        <p:nvSpPr>
          <p:cNvPr id="885" name="Google Shape;885;p38"/>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886" name="Google Shape;886;p38"/>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Storage Limitation</a:t>
            </a:r>
            <a:endParaRPr/>
          </a:p>
        </p:txBody>
      </p:sp>
      <p:sp>
        <p:nvSpPr>
          <p:cNvPr id="887" name="Google Shape;887;p38"/>
          <p:cNvSpPr txBox="1"/>
          <p:nvPr/>
        </p:nvSpPr>
        <p:spPr>
          <a:xfrm>
            <a:off x="823912" y="3421896"/>
            <a:ext cx="16822852" cy="1256370"/>
          </a:xfrm>
          <a:prstGeom prst="rect">
            <a:avLst/>
          </a:prstGeom>
          <a:noFill/>
          <a:ln>
            <a:noFill/>
          </a:ln>
        </p:spPr>
        <p:txBody>
          <a:bodyPr spcFirstLastPara="1" wrap="square" lIns="91425" tIns="45700" rIns="91425" bIns="45700" anchor="t" anchorCtr="0">
            <a:spAutoFit/>
          </a:bodyPr>
          <a:lstStyle/>
          <a:p>
            <a:pPr marL="165100" marR="340995" lvl="0" indent="0" algn="just" rtl="0">
              <a:lnSpc>
                <a:spcPct val="140800"/>
              </a:lnSpc>
              <a:spcBef>
                <a:spcPts val="0"/>
              </a:spcBef>
              <a:spcAft>
                <a:spcPts val="0"/>
              </a:spcAft>
              <a:buNone/>
            </a:pPr>
            <a:r>
              <a:rPr lang="en-US" sz="2800">
                <a:solidFill>
                  <a:schemeClr val="dk1"/>
                </a:solidFill>
                <a:latin typeface="Garamond"/>
                <a:ea typeface="Garamond"/>
                <a:cs typeface="Garamond"/>
                <a:sym typeface="Garamond"/>
              </a:rPr>
              <a:t>Storage limitation, a fundamental data protection principle, dictates that personal data should  not be stored longer than necessary for its intended purposes, ensuring data remains accurate,  relevant, and protected.</a:t>
            </a:r>
            <a:endParaRPr sz="2800">
              <a:solidFill>
                <a:schemeClr val="dk1"/>
              </a:solidFill>
              <a:latin typeface="Garamond"/>
              <a:ea typeface="Garamond"/>
              <a:cs typeface="Garamond"/>
              <a:sym typeface="Garamond"/>
            </a:endParaRPr>
          </a:p>
        </p:txBody>
      </p:sp>
      <p:grpSp>
        <p:nvGrpSpPr>
          <p:cNvPr id="888" name="Google Shape;888;p38"/>
          <p:cNvGrpSpPr/>
          <p:nvPr/>
        </p:nvGrpSpPr>
        <p:grpSpPr>
          <a:xfrm>
            <a:off x="1807030" y="5171736"/>
            <a:ext cx="15839734" cy="5012478"/>
            <a:chOff x="6745855" y="2717290"/>
            <a:chExt cx="6563336" cy="2247392"/>
          </a:xfrm>
        </p:grpSpPr>
        <p:pic>
          <p:nvPicPr>
            <p:cNvPr id="910" name="Google Shape;910;p38"/>
            <p:cNvPicPr preferRelativeResize="0"/>
            <p:nvPr/>
          </p:nvPicPr>
          <p:blipFill rotWithShape="1">
            <a:blip r:embed="rId5">
              <a:alphaModFix/>
            </a:blip>
            <a:srcRect/>
            <a:stretch/>
          </p:blipFill>
          <p:spPr>
            <a:xfrm>
              <a:off x="11444020" y="3282492"/>
              <a:ext cx="701993" cy="1250340"/>
            </a:xfrm>
            <a:prstGeom prst="rect">
              <a:avLst/>
            </a:prstGeom>
            <a:noFill/>
            <a:ln>
              <a:noFill/>
            </a:ln>
          </p:spPr>
        </p:pic>
        <p:grpSp>
          <p:nvGrpSpPr>
            <p:cNvPr id="889" name="Google Shape;889;p38"/>
            <p:cNvGrpSpPr/>
            <p:nvPr/>
          </p:nvGrpSpPr>
          <p:grpSpPr>
            <a:xfrm>
              <a:off x="6745855" y="2717290"/>
              <a:ext cx="6563336" cy="1865055"/>
              <a:chOff x="6745852" y="2717291"/>
              <a:chExt cx="6563333" cy="1865056"/>
            </a:xfrm>
          </p:grpSpPr>
          <p:pic>
            <p:nvPicPr>
              <p:cNvPr id="890" name="Google Shape;890;p38"/>
              <p:cNvPicPr preferRelativeResize="0"/>
              <p:nvPr/>
            </p:nvPicPr>
            <p:blipFill rotWithShape="1">
              <a:blip r:embed="rId6">
                <a:alphaModFix/>
              </a:blip>
              <a:srcRect/>
              <a:stretch/>
            </p:blipFill>
            <p:spPr>
              <a:xfrm>
                <a:off x="6770306" y="2717291"/>
                <a:ext cx="936510" cy="1006601"/>
              </a:xfrm>
              <a:prstGeom prst="rect">
                <a:avLst/>
              </a:prstGeom>
              <a:noFill/>
              <a:ln>
                <a:noFill/>
              </a:ln>
            </p:spPr>
          </p:pic>
          <p:pic>
            <p:nvPicPr>
              <p:cNvPr id="891" name="Google Shape;891;p38"/>
              <p:cNvPicPr preferRelativeResize="0"/>
              <p:nvPr/>
            </p:nvPicPr>
            <p:blipFill rotWithShape="1">
              <a:blip r:embed="rId7">
                <a:alphaModFix/>
              </a:blip>
              <a:srcRect/>
              <a:stretch/>
            </p:blipFill>
            <p:spPr>
              <a:xfrm>
                <a:off x="6779450" y="3358857"/>
                <a:ext cx="904506" cy="343700"/>
              </a:xfrm>
              <a:prstGeom prst="rect">
                <a:avLst/>
              </a:prstGeom>
              <a:noFill/>
              <a:ln>
                <a:noFill/>
              </a:ln>
            </p:spPr>
          </p:pic>
          <p:pic>
            <p:nvPicPr>
              <p:cNvPr id="892" name="Google Shape;892;p38"/>
              <p:cNvPicPr preferRelativeResize="0"/>
              <p:nvPr/>
            </p:nvPicPr>
            <p:blipFill rotWithShape="1">
              <a:blip r:embed="rId8">
                <a:alphaModFix/>
              </a:blip>
              <a:srcRect/>
              <a:stretch/>
            </p:blipFill>
            <p:spPr>
              <a:xfrm>
                <a:off x="6745852" y="4164853"/>
                <a:ext cx="1605651" cy="417494"/>
              </a:xfrm>
              <a:prstGeom prst="rect">
                <a:avLst/>
              </a:prstGeom>
              <a:noFill/>
              <a:ln>
                <a:noFill/>
              </a:ln>
            </p:spPr>
          </p:pic>
          <p:sp>
            <p:nvSpPr>
              <p:cNvPr id="893" name="Google Shape;893;p38"/>
              <p:cNvSpPr txBox="1"/>
              <p:nvPr/>
            </p:nvSpPr>
            <p:spPr>
              <a:xfrm>
                <a:off x="6895578" y="4160265"/>
                <a:ext cx="1314450" cy="404784"/>
              </a:xfrm>
              <a:prstGeom prst="rect">
                <a:avLst/>
              </a:prstGeom>
              <a:noFill/>
              <a:ln>
                <a:noFill/>
              </a:ln>
            </p:spPr>
            <p:txBody>
              <a:bodyPr spcFirstLastPara="1" wrap="square" lIns="0" tIns="40625" rIns="0" bIns="0" anchor="t" anchorCtr="0">
                <a:spAutoFit/>
              </a:bodyPr>
              <a:lstStyle/>
              <a:p>
                <a:pPr marL="459740" marR="5080" lvl="0" indent="-459740" algn="l" rtl="0">
                  <a:spcBef>
                    <a:spcPts val="0"/>
                  </a:spcBef>
                  <a:spcAft>
                    <a:spcPts val="0"/>
                  </a:spcAft>
                  <a:buNone/>
                </a:pPr>
                <a:r>
                  <a:rPr lang="en-US" sz="2800" b="1">
                    <a:solidFill>
                      <a:srgbClr val="FFFFFF"/>
                    </a:solidFill>
                    <a:latin typeface="Garamond"/>
                    <a:ea typeface="Garamond"/>
                    <a:cs typeface="Garamond"/>
                    <a:sym typeface="Garamond"/>
                  </a:rPr>
                  <a:t>Data within retention  period</a:t>
                </a:r>
                <a:endParaRPr sz="2800">
                  <a:solidFill>
                    <a:schemeClr val="dk1"/>
                  </a:solidFill>
                  <a:latin typeface="Garamond"/>
                  <a:ea typeface="Garamond"/>
                  <a:cs typeface="Garamond"/>
                  <a:sym typeface="Garamond"/>
                </a:endParaRPr>
              </a:p>
            </p:txBody>
          </p:sp>
          <p:grpSp>
            <p:nvGrpSpPr>
              <p:cNvPr id="894" name="Google Shape;894;p38"/>
              <p:cNvGrpSpPr/>
              <p:nvPr/>
            </p:nvGrpSpPr>
            <p:grpSpPr>
              <a:xfrm>
                <a:off x="8333930" y="2810243"/>
                <a:ext cx="1323618" cy="1757080"/>
                <a:chOff x="2601467" y="2810243"/>
                <a:chExt cx="1323618" cy="1757080"/>
              </a:xfrm>
            </p:grpSpPr>
            <p:pic>
              <p:nvPicPr>
                <p:cNvPr id="895" name="Google Shape;895;p38"/>
                <p:cNvPicPr preferRelativeResize="0"/>
                <p:nvPr/>
              </p:nvPicPr>
              <p:blipFill rotWithShape="1">
                <a:blip r:embed="rId9">
                  <a:alphaModFix/>
                </a:blip>
                <a:srcRect/>
                <a:stretch/>
              </p:blipFill>
              <p:spPr>
                <a:xfrm>
                  <a:off x="2601467" y="2810243"/>
                  <a:ext cx="968514" cy="893838"/>
                </a:xfrm>
                <a:prstGeom prst="rect">
                  <a:avLst/>
                </a:prstGeom>
                <a:noFill/>
                <a:ln>
                  <a:noFill/>
                </a:ln>
              </p:spPr>
            </p:pic>
            <p:pic>
              <p:nvPicPr>
                <p:cNvPr id="896" name="Google Shape;896;p38"/>
                <p:cNvPicPr preferRelativeResize="0"/>
                <p:nvPr/>
              </p:nvPicPr>
              <p:blipFill rotWithShape="1">
                <a:blip r:embed="rId10">
                  <a:alphaModFix/>
                </a:blip>
                <a:srcRect/>
                <a:stretch/>
              </p:blipFill>
              <p:spPr>
                <a:xfrm>
                  <a:off x="2612135" y="3084563"/>
                  <a:ext cx="947165" cy="630186"/>
                </a:xfrm>
                <a:prstGeom prst="rect">
                  <a:avLst/>
                </a:prstGeom>
                <a:noFill/>
                <a:ln>
                  <a:noFill/>
                </a:ln>
              </p:spPr>
            </p:pic>
            <p:pic>
              <p:nvPicPr>
                <p:cNvPr id="897" name="Google Shape;897;p38"/>
                <p:cNvPicPr preferRelativeResize="0"/>
                <p:nvPr/>
              </p:nvPicPr>
              <p:blipFill rotWithShape="1">
                <a:blip r:embed="rId11">
                  <a:alphaModFix/>
                </a:blip>
                <a:srcRect/>
                <a:stretch/>
              </p:blipFill>
              <p:spPr>
                <a:xfrm>
                  <a:off x="2665451" y="4201097"/>
                  <a:ext cx="1259634" cy="366226"/>
                </a:xfrm>
                <a:prstGeom prst="rect">
                  <a:avLst/>
                </a:prstGeom>
                <a:noFill/>
                <a:ln>
                  <a:noFill/>
                </a:ln>
              </p:spPr>
            </p:pic>
          </p:grpSp>
          <p:sp>
            <p:nvSpPr>
              <p:cNvPr id="898" name="Google Shape;898;p38"/>
              <p:cNvSpPr txBox="1"/>
              <p:nvPr/>
            </p:nvSpPr>
            <p:spPr>
              <a:xfrm>
                <a:off x="8597835" y="4179188"/>
                <a:ext cx="875030" cy="252660"/>
              </a:xfrm>
              <a:prstGeom prst="rect">
                <a:avLst/>
              </a:prstGeom>
              <a:noFill/>
              <a:ln>
                <a:noFill/>
              </a:ln>
            </p:spPr>
            <p:txBody>
              <a:bodyPr spcFirstLastPara="1" wrap="square" lIns="0" tIns="35550" rIns="0" bIns="0" anchor="t" anchorCtr="0">
                <a:spAutoFit/>
              </a:bodyPr>
              <a:lstStyle/>
              <a:p>
                <a:pPr marL="0" marR="5080" lvl="0" indent="38100" algn="l" rtl="0">
                  <a:spcBef>
                    <a:spcPts val="0"/>
                  </a:spcBef>
                  <a:spcAft>
                    <a:spcPts val="0"/>
                  </a:spcAft>
                  <a:buNone/>
                </a:pPr>
                <a:r>
                  <a:rPr lang="en-US" sz="2000" b="1">
                    <a:solidFill>
                      <a:srgbClr val="FFFFFF"/>
                    </a:solidFill>
                    <a:latin typeface="Garamond"/>
                    <a:ea typeface="Garamond"/>
                    <a:cs typeface="Garamond"/>
                    <a:sym typeface="Garamond"/>
                  </a:rPr>
                  <a:t>Data almost at  retention period</a:t>
                </a:r>
                <a:endParaRPr sz="2000">
                  <a:solidFill>
                    <a:schemeClr val="dk1"/>
                  </a:solidFill>
                  <a:latin typeface="Garamond"/>
                  <a:ea typeface="Garamond"/>
                  <a:cs typeface="Garamond"/>
                  <a:sym typeface="Garamond"/>
                </a:endParaRPr>
              </a:p>
            </p:txBody>
          </p:sp>
          <p:grpSp>
            <p:nvGrpSpPr>
              <p:cNvPr id="899" name="Google Shape;899;p38"/>
              <p:cNvGrpSpPr/>
              <p:nvPr/>
            </p:nvGrpSpPr>
            <p:grpSpPr>
              <a:xfrm>
                <a:off x="9943273" y="2828531"/>
                <a:ext cx="3365912" cy="1719075"/>
                <a:chOff x="4210811" y="2828531"/>
                <a:chExt cx="3365912" cy="1719075"/>
              </a:xfrm>
            </p:grpSpPr>
            <p:pic>
              <p:nvPicPr>
                <p:cNvPr id="900" name="Google Shape;900;p38"/>
                <p:cNvPicPr preferRelativeResize="0"/>
                <p:nvPr/>
              </p:nvPicPr>
              <p:blipFill rotWithShape="1">
                <a:blip r:embed="rId12">
                  <a:alphaModFix/>
                </a:blip>
                <a:srcRect/>
                <a:stretch/>
              </p:blipFill>
              <p:spPr>
                <a:xfrm>
                  <a:off x="4437887" y="3093668"/>
                  <a:ext cx="301015" cy="302564"/>
                </a:xfrm>
                <a:prstGeom prst="rect">
                  <a:avLst/>
                </a:prstGeom>
                <a:noFill/>
                <a:ln>
                  <a:noFill/>
                </a:ln>
              </p:spPr>
            </p:pic>
            <p:pic>
              <p:nvPicPr>
                <p:cNvPr id="901" name="Google Shape;901;p38"/>
                <p:cNvPicPr preferRelativeResize="0"/>
                <p:nvPr/>
              </p:nvPicPr>
              <p:blipFill rotWithShape="1">
                <a:blip r:embed="rId13">
                  <a:alphaModFix/>
                </a:blip>
                <a:srcRect/>
                <a:stretch/>
              </p:blipFill>
              <p:spPr>
                <a:xfrm>
                  <a:off x="4210811" y="2828531"/>
                  <a:ext cx="980693" cy="860310"/>
                </a:xfrm>
                <a:prstGeom prst="rect">
                  <a:avLst/>
                </a:prstGeom>
                <a:noFill/>
                <a:ln>
                  <a:noFill/>
                </a:ln>
              </p:spPr>
            </p:pic>
            <p:pic>
              <p:nvPicPr>
                <p:cNvPr id="902" name="Google Shape;902;p38"/>
                <p:cNvPicPr preferRelativeResize="0"/>
                <p:nvPr/>
              </p:nvPicPr>
              <p:blipFill rotWithShape="1">
                <a:blip r:embed="rId14">
                  <a:alphaModFix/>
                </a:blip>
                <a:srcRect/>
                <a:stretch/>
              </p:blipFill>
              <p:spPr>
                <a:xfrm>
                  <a:off x="4237619" y="4166608"/>
                  <a:ext cx="1306939" cy="366226"/>
                </a:xfrm>
                <a:prstGeom prst="rect">
                  <a:avLst/>
                </a:prstGeom>
                <a:noFill/>
                <a:ln>
                  <a:noFill/>
                </a:ln>
              </p:spPr>
            </p:pic>
            <p:pic>
              <p:nvPicPr>
                <p:cNvPr id="903" name="Google Shape;903;p38"/>
                <p:cNvPicPr preferRelativeResize="0"/>
                <p:nvPr/>
              </p:nvPicPr>
              <p:blipFill rotWithShape="1">
                <a:blip r:embed="rId14">
                  <a:alphaModFix/>
                </a:blip>
                <a:srcRect/>
                <a:stretch/>
              </p:blipFill>
              <p:spPr>
                <a:xfrm>
                  <a:off x="6269784" y="4181380"/>
                  <a:ext cx="1306939" cy="366226"/>
                </a:xfrm>
                <a:prstGeom prst="rect">
                  <a:avLst/>
                </a:prstGeom>
                <a:noFill/>
                <a:ln>
                  <a:noFill/>
                </a:ln>
              </p:spPr>
            </p:pic>
          </p:grpSp>
          <p:sp>
            <p:nvSpPr>
              <p:cNvPr id="904" name="Google Shape;904;p38"/>
              <p:cNvSpPr txBox="1"/>
              <p:nvPr/>
            </p:nvSpPr>
            <p:spPr>
              <a:xfrm>
                <a:off x="10159046" y="4135881"/>
                <a:ext cx="920750" cy="252660"/>
              </a:xfrm>
              <a:prstGeom prst="rect">
                <a:avLst/>
              </a:prstGeom>
              <a:noFill/>
              <a:ln>
                <a:noFill/>
              </a:ln>
            </p:spPr>
            <p:txBody>
              <a:bodyPr spcFirstLastPara="1" wrap="square" lIns="0" tIns="35550" rIns="0" bIns="0" anchor="t" anchorCtr="0">
                <a:spAutoFit/>
              </a:bodyPr>
              <a:lstStyle/>
              <a:p>
                <a:pPr marL="281940" marR="5080" lvl="0" indent="-281940" algn="l" rtl="0">
                  <a:spcBef>
                    <a:spcPts val="0"/>
                  </a:spcBef>
                  <a:spcAft>
                    <a:spcPts val="0"/>
                  </a:spcAft>
                  <a:buNone/>
                </a:pPr>
                <a:r>
                  <a:rPr lang="en-US" sz="2000" b="1">
                    <a:solidFill>
                      <a:srgbClr val="FFFFFF"/>
                    </a:solidFill>
                    <a:latin typeface="Garamond"/>
                    <a:ea typeface="Garamond"/>
                    <a:cs typeface="Garamond"/>
                    <a:sym typeface="Garamond"/>
                  </a:rPr>
                  <a:t>Data at retention  period</a:t>
                </a:r>
                <a:endParaRPr sz="2000">
                  <a:solidFill>
                    <a:schemeClr val="dk1"/>
                  </a:solidFill>
                  <a:latin typeface="Garamond"/>
                  <a:ea typeface="Garamond"/>
                  <a:cs typeface="Garamond"/>
                  <a:sym typeface="Garamond"/>
                </a:endParaRPr>
              </a:p>
            </p:txBody>
          </p:sp>
          <p:sp>
            <p:nvSpPr>
              <p:cNvPr id="905" name="Google Shape;905;p38"/>
              <p:cNvSpPr txBox="1"/>
              <p:nvPr/>
            </p:nvSpPr>
            <p:spPr>
              <a:xfrm>
                <a:off x="12261427" y="4227165"/>
                <a:ext cx="920750" cy="154094"/>
              </a:xfrm>
              <a:prstGeom prst="rect">
                <a:avLst/>
              </a:prstGeom>
              <a:noFill/>
              <a:ln>
                <a:noFill/>
              </a:ln>
            </p:spPr>
            <p:txBody>
              <a:bodyPr spcFirstLastPara="1" wrap="square" lIns="0" tIns="35550" rIns="0" bIns="0" anchor="t" anchorCtr="0">
                <a:spAutoFit/>
              </a:bodyPr>
              <a:lstStyle/>
              <a:p>
                <a:pPr marL="281940" marR="5080" lvl="0" indent="-281940" algn="l" rtl="0">
                  <a:spcBef>
                    <a:spcPts val="0"/>
                  </a:spcBef>
                  <a:spcAft>
                    <a:spcPts val="0"/>
                  </a:spcAft>
                  <a:buNone/>
                </a:pPr>
                <a:r>
                  <a:rPr lang="en-US" sz="2000" b="1">
                    <a:solidFill>
                      <a:srgbClr val="FFFFFF"/>
                    </a:solidFill>
                    <a:latin typeface="Garamond"/>
                    <a:ea typeface="Garamond"/>
                    <a:cs typeface="Garamond"/>
                    <a:sym typeface="Garamond"/>
                  </a:rPr>
                  <a:t>Secure Disposal </a:t>
                </a:r>
                <a:endParaRPr sz="2000">
                  <a:solidFill>
                    <a:schemeClr val="dk1"/>
                  </a:solidFill>
                  <a:latin typeface="Garamond"/>
                  <a:ea typeface="Garamond"/>
                  <a:cs typeface="Garamond"/>
                  <a:sym typeface="Garamond"/>
                </a:endParaRPr>
              </a:p>
            </p:txBody>
          </p:sp>
        </p:grpSp>
        <p:pic>
          <p:nvPicPr>
            <p:cNvPr id="906" name="Google Shape;906;p38"/>
            <p:cNvPicPr preferRelativeResize="0"/>
            <p:nvPr/>
          </p:nvPicPr>
          <p:blipFill rotWithShape="1">
            <a:blip r:embed="rId15">
              <a:alphaModFix/>
            </a:blip>
            <a:srcRect/>
            <a:stretch/>
          </p:blipFill>
          <p:spPr>
            <a:xfrm>
              <a:off x="6897057" y="3745370"/>
              <a:ext cx="676780" cy="384525"/>
            </a:xfrm>
            <a:prstGeom prst="rect">
              <a:avLst/>
            </a:prstGeom>
            <a:noFill/>
            <a:ln>
              <a:noFill/>
            </a:ln>
          </p:spPr>
        </p:pic>
        <p:pic>
          <p:nvPicPr>
            <p:cNvPr id="907" name="Google Shape;907;p38"/>
            <p:cNvPicPr preferRelativeResize="0"/>
            <p:nvPr/>
          </p:nvPicPr>
          <p:blipFill rotWithShape="1">
            <a:blip r:embed="rId16">
              <a:alphaModFix/>
            </a:blip>
            <a:srcRect/>
            <a:stretch/>
          </p:blipFill>
          <p:spPr>
            <a:xfrm>
              <a:off x="8471222" y="3763150"/>
              <a:ext cx="676780" cy="384525"/>
            </a:xfrm>
            <a:prstGeom prst="rect">
              <a:avLst/>
            </a:prstGeom>
            <a:noFill/>
            <a:ln>
              <a:noFill/>
            </a:ln>
          </p:spPr>
        </p:pic>
        <p:pic>
          <p:nvPicPr>
            <p:cNvPr id="908" name="Google Shape;908;p38"/>
            <p:cNvPicPr preferRelativeResize="0"/>
            <p:nvPr/>
          </p:nvPicPr>
          <p:blipFill rotWithShape="1">
            <a:blip r:embed="rId16">
              <a:alphaModFix/>
            </a:blip>
            <a:srcRect/>
            <a:stretch/>
          </p:blipFill>
          <p:spPr>
            <a:xfrm>
              <a:off x="10014273" y="3707270"/>
              <a:ext cx="676780" cy="384525"/>
            </a:xfrm>
            <a:prstGeom prst="rect">
              <a:avLst/>
            </a:prstGeom>
            <a:noFill/>
            <a:ln>
              <a:noFill/>
            </a:ln>
          </p:spPr>
        </p:pic>
        <p:pic>
          <p:nvPicPr>
            <p:cNvPr id="909" name="Google Shape;909;p38"/>
            <p:cNvPicPr preferRelativeResize="0"/>
            <p:nvPr/>
          </p:nvPicPr>
          <p:blipFill rotWithShape="1">
            <a:blip r:embed="rId17">
              <a:alphaModFix/>
            </a:blip>
            <a:srcRect/>
            <a:stretch/>
          </p:blipFill>
          <p:spPr>
            <a:xfrm>
              <a:off x="10839523" y="3012801"/>
              <a:ext cx="689522" cy="421004"/>
            </a:xfrm>
            <a:prstGeom prst="rect">
              <a:avLst/>
            </a:prstGeom>
            <a:noFill/>
            <a:ln>
              <a:noFill/>
            </a:ln>
          </p:spPr>
        </p:pic>
        <p:pic>
          <p:nvPicPr>
            <p:cNvPr id="911" name="Google Shape;911;p38"/>
            <p:cNvPicPr preferRelativeResize="0"/>
            <p:nvPr/>
          </p:nvPicPr>
          <p:blipFill rotWithShape="1">
            <a:blip r:embed="rId18">
              <a:alphaModFix/>
            </a:blip>
            <a:srcRect/>
            <a:stretch/>
          </p:blipFill>
          <p:spPr>
            <a:xfrm>
              <a:off x="10735374" y="4672075"/>
              <a:ext cx="280415" cy="292607"/>
            </a:xfrm>
            <a:prstGeom prst="rect">
              <a:avLst/>
            </a:prstGeom>
            <a:noFill/>
            <a:ln>
              <a:noFill/>
            </a:ln>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915"/>
        <p:cNvGrpSpPr/>
        <p:nvPr/>
      </p:nvGrpSpPr>
      <p:grpSpPr>
        <a:xfrm>
          <a:off x="0" y="0"/>
          <a:ext cx="0" cy="0"/>
          <a:chOff x="0" y="0"/>
          <a:chExt cx="0" cy="0"/>
        </a:xfrm>
      </p:grpSpPr>
      <p:sp>
        <p:nvSpPr>
          <p:cNvPr id="916" name="Google Shape;916;p39"/>
          <p:cNvSpPr txBox="1"/>
          <p:nvPr/>
        </p:nvSpPr>
        <p:spPr>
          <a:xfrm>
            <a:off x="823912" y="2073275"/>
            <a:ext cx="16840200" cy="7884210"/>
          </a:xfrm>
          <a:prstGeom prst="rect">
            <a:avLst/>
          </a:prstGeom>
          <a:noFill/>
          <a:ln>
            <a:noFill/>
          </a:ln>
        </p:spPr>
        <p:txBody>
          <a:bodyPr spcFirstLastPara="1" wrap="square" lIns="0" tIns="12700" rIns="0" bIns="0" anchor="t" anchorCtr="0">
            <a:spAutoFit/>
          </a:bodyPr>
          <a:lstStyle/>
          <a:p>
            <a:pPr marL="241300" marR="5080" lvl="0" indent="-228600" algn="just" rtl="0">
              <a:lnSpc>
                <a:spcPct val="20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Respect for Privacy: </a:t>
            </a:r>
            <a:r>
              <a:rPr lang="en-US" sz="2800" dirty="0">
                <a:solidFill>
                  <a:schemeClr val="dk1"/>
                </a:solidFill>
                <a:latin typeface="Garamond"/>
                <a:ea typeface="Garamond"/>
                <a:cs typeface="Garamond"/>
                <a:sym typeface="Garamond"/>
              </a:rPr>
              <a:t>It's like acknowledging that people's personal data is their own, and you shouldn't hang onto it indefinitely. Keeping data longer than needed can be invasive and pose privacy risks.</a:t>
            </a:r>
            <a:endParaRPr sz="2800" dirty="0">
              <a:solidFill>
                <a:schemeClr val="dk1"/>
              </a:solidFill>
              <a:latin typeface="Garamond"/>
              <a:ea typeface="Garamond"/>
              <a:cs typeface="Garamond"/>
              <a:sym typeface="Garamond"/>
            </a:endParaRPr>
          </a:p>
          <a:p>
            <a:pPr marL="241300" marR="8255" lvl="0" indent="-228600" algn="just" rtl="0">
              <a:lnSpc>
                <a:spcPct val="200000"/>
              </a:lnSpc>
              <a:spcBef>
                <a:spcPts val="70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Accuracy: </a:t>
            </a:r>
            <a:r>
              <a:rPr lang="en-US" sz="2800" dirty="0">
                <a:solidFill>
                  <a:schemeClr val="dk1"/>
                </a:solidFill>
                <a:latin typeface="Garamond"/>
                <a:ea typeface="Garamond"/>
                <a:cs typeface="Garamond"/>
                <a:sym typeface="Garamond"/>
              </a:rPr>
              <a:t>Data can get outdated, like old newspapers. By not storing it forever, you ensure that the data you have is more likely to be accurate and reliable.</a:t>
            </a:r>
            <a:endParaRPr sz="3200" dirty="0">
              <a:solidFill>
                <a:schemeClr val="dk1"/>
              </a:solidFill>
              <a:latin typeface="Garamond"/>
              <a:ea typeface="Garamond"/>
              <a:cs typeface="Garamond"/>
              <a:sym typeface="Garamond"/>
            </a:endParaRPr>
          </a:p>
          <a:p>
            <a:pPr marL="241300" marR="7620" lvl="0" indent="-228600" algn="just" rtl="0">
              <a:lnSpc>
                <a:spcPct val="20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Security: </a:t>
            </a:r>
            <a:r>
              <a:rPr lang="en-US" sz="2800" dirty="0">
                <a:solidFill>
                  <a:schemeClr val="dk1"/>
                </a:solidFill>
                <a:latin typeface="Garamond"/>
                <a:ea typeface="Garamond"/>
                <a:cs typeface="Garamond"/>
                <a:sym typeface="Garamond"/>
              </a:rPr>
              <a:t>The longer you keep data, the more you need to protect it. By limiting storage, you reduce the amount of data you have to safeguard, which enhances security.</a:t>
            </a:r>
            <a:endParaRPr sz="3600" dirty="0">
              <a:solidFill>
                <a:schemeClr val="dk1"/>
              </a:solidFill>
              <a:latin typeface="Garamond"/>
              <a:ea typeface="Garamond"/>
              <a:cs typeface="Garamond"/>
              <a:sym typeface="Garamond"/>
            </a:endParaRPr>
          </a:p>
          <a:p>
            <a:pPr marL="241300" marR="6985" lvl="0" indent="-228600" algn="just" rtl="0">
              <a:lnSpc>
                <a:spcPct val="20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Legal Compliance: </a:t>
            </a:r>
            <a:r>
              <a:rPr lang="en-US" sz="2800" dirty="0">
                <a:solidFill>
                  <a:schemeClr val="dk1"/>
                </a:solidFill>
                <a:latin typeface="Garamond"/>
                <a:ea typeface="Garamond"/>
                <a:cs typeface="Garamond"/>
                <a:sym typeface="Garamond"/>
              </a:rPr>
              <a:t>Many laws require organizations to only keep data for as long as it serves its original purpose.</a:t>
            </a:r>
            <a:endParaRPr sz="2800" dirty="0">
              <a:solidFill>
                <a:schemeClr val="dk1"/>
              </a:solidFill>
              <a:latin typeface="Garamond"/>
              <a:ea typeface="Garamond"/>
              <a:cs typeface="Garamond"/>
              <a:sym typeface="Garamond"/>
            </a:endParaRPr>
          </a:p>
          <a:p>
            <a:pPr marL="241300" marR="5080" lvl="0" indent="-228600" algn="just" rtl="0">
              <a:lnSpc>
                <a:spcPct val="200000"/>
              </a:lnSpc>
              <a:spcBef>
                <a:spcPts val="190"/>
              </a:spcBef>
              <a:spcAft>
                <a:spcPts val="0"/>
              </a:spcAft>
              <a:buClr>
                <a:srgbClr val="000000"/>
              </a:buClr>
              <a:buSzPts val="3055"/>
              <a:buFont typeface="Noto Sans Symbols"/>
              <a:buChar char="▪"/>
            </a:pPr>
            <a:r>
              <a:rPr lang="en-US" sz="2800" b="1" dirty="0">
                <a:solidFill>
                  <a:srgbClr val="054C2C"/>
                </a:solidFill>
                <a:latin typeface="Garamond"/>
                <a:ea typeface="Garamond"/>
                <a:cs typeface="Garamond"/>
                <a:sym typeface="Garamond"/>
              </a:rPr>
              <a:t>Efficiency: </a:t>
            </a:r>
            <a:r>
              <a:rPr lang="en-US" sz="2800" dirty="0">
                <a:solidFill>
                  <a:schemeClr val="dk1"/>
                </a:solidFill>
                <a:latin typeface="Garamond"/>
                <a:ea typeface="Garamond"/>
                <a:cs typeface="Garamond"/>
                <a:sym typeface="Garamond"/>
              </a:rPr>
              <a:t>Hanging onto unnecessary data is like hoarding—it's not efficient. By limiting storage, you streamline your operations, saving resources and making it easier to respond to data access requests or breaches.</a:t>
            </a:r>
            <a:endParaRPr sz="2800" dirty="0">
              <a:solidFill>
                <a:schemeClr val="dk1"/>
              </a:solidFill>
              <a:latin typeface="Garamond"/>
              <a:ea typeface="Garamond"/>
              <a:cs typeface="Garamond"/>
              <a:sym typeface="Garamond"/>
            </a:endParaRPr>
          </a:p>
        </p:txBody>
      </p:sp>
      <p:pic>
        <p:nvPicPr>
          <p:cNvPr id="917" name="Google Shape;917;p39"/>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918" name="Google Shape;918;p3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40</a:t>
            </a:fld>
            <a:endParaRPr/>
          </a:p>
        </p:txBody>
      </p:sp>
      <p:sp>
        <p:nvSpPr>
          <p:cNvPr id="920" name="Google Shape;920;p39"/>
          <p:cNvSpPr txBox="1"/>
          <p:nvPr/>
        </p:nvSpPr>
        <p:spPr>
          <a:xfrm>
            <a:off x="2005012" y="1085568"/>
            <a:ext cx="156591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The Storage Limitation principle</a:t>
            </a: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924"/>
        <p:cNvGrpSpPr/>
        <p:nvPr/>
      </p:nvGrpSpPr>
      <p:grpSpPr>
        <a:xfrm>
          <a:off x="0" y="0"/>
          <a:ext cx="0" cy="0"/>
          <a:chOff x="0" y="0"/>
          <a:chExt cx="0" cy="0"/>
        </a:xfrm>
      </p:grpSpPr>
      <p:sp>
        <p:nvSpPr>
          <p:cNvPr id="925" name="Google Shape;925;p40"/>
          <p:cNvSpPr txBox="1"/>
          <p:nvPr/>
        </p:nvSpPr>
        <p:spPr>
          <a:xfrm>
            <a:off x="823911" y="2073275"/>
            <a:ext cx="16840201" cy="5930598"/>
          </a:xfrm>
          <a:prstGeom prst="rect">
            <a:avLst/>
          </a:prstGeom>
          <a:noFill/>
          <a:ln>
            <a:noFill/>
          </a:ln>
        </p:spPr>
        <p:txBody>
          <a:bodyPr spcFirstLastPara="1" wrap="square" lIns="0" tIns="12700" rIns="0" bIns="0" anchor="t" anchorCtr="0">
            <a:spAutoFit/>
          </a:bodyPr>
          <a:lstStyle/>
          <a:p>
            <a:pPr marL="12700" marR="0" lvl="0" indent="0" algn="just" rtl="0">
              <a:lnSpc>
                <a:spcPct val="200000"/>
              </a:lnSpc>
              <a:spcBef>
                <a:spcPts val="0"/>
              </a:spcBef>
              <a:spcAft>
                <a:spcPts val="0"/>
              </a:spcAft>
              <a:buNone/>
            </a:pPr>
            <a:r>
              <a:rPr lang="en-US" sz="2800">
                <a:solidFill>
                  <a:schemeClr val="dk1"/>
                </a:solidFill>
                <a:latin typeface="Garamond"/>
                <a:ea typeface="Garamond"/>
                <a:cs typeface="Garamond"/>
                <a:sym typeface="Garamond"/>
              </a:rPr>
              <a:t>Storage limitation is important for many reasons:</a:t>
            </a:r>
            <a:endParaRPr sz="2800">
              <a:solidFill>
                <a:schemeClr val="dk1"/>
              </a:solidFill>
              <a:latin typeface="Garamond"/>
              <a:ea typeface="Garamond"/>
              <a:cs typeface="Garamond"/>
              <a:sym typeface="Garamond"/>
            </a:endParaRPr>
          </a:p>
          <a:p>
            <a:pPr marL="241300" marR="139065" lvl="0" indent="-228600" algn="just" rtl="0">
              <a:lnSpc>
                <a:spcPct val="200000"/>
              </a:lnSpc>
              <a:spcBef>
                <a:spcPts val="4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It ensures that organizations don't hold personal data longer than necessary. This decreases data breach risk.</a:t>
            </a:r>
            <a:endParaRPr sz="2800">
              <a:solidFill>
                <a:schemeClr val="dk1"/>
              </a:solidFill>
              <a:latin typeface="Garamond"/>
              <a:ea typeface="Garamond"/>
              <a:cs typeface="Garamond"/>
              <a:sym typeface="Garamond"/>
            </a:endParaRPr>
          </a:p>
          <a:p>
            <a:pPr marL="241300" marR="127635" lvl="0" indent="-228600" algn="just" rtl="0">
              <a:lnSpc>
                <a:spcPct val="200000"/>
              </a:lnSpc>
              <a:spcBef>
                <a:spcPts val="3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Storing data for too long might lead to obsolete or erroneous information, which can harm  decision-making and data quality</a:t>
            </a:r>
            <a:endParaRPr sz="2800">
              <a:solidFill>
                <a:schemeClr val="dk1"/>
              </a:solidFill>
              <a:latin typeface="Garamond"/>
              <a:ea typeface="Garamond"/>
              <a:cs typeface="Garamond"/>
              <a:sym typeface="Garamond"/>
            </a:endParaRPr>
          </a:p>
          <a:p>
            <a:pPr marL="241300" marR="16510" lvl="0" indent="-228600" algn="just" rtl="0">
              <a:lnSpc>
                <a:spcPct val="200000"/>
              </a:lnSpc>
              <a:spcBef>
                <a:spcPts val="3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Storage limitation principle is mandated by several data protection laws, including the Nigeria Data Protection Act 2023 and GDPR. Breaking these restrictions might result in severe fines and legal issues.</a:t>
            </a:r>
            <a:endParaRPr sz="2800">
              <a:solidFill>
                <a:schemeClr val="dk1"/>
              </a:solidFill>
              <a:latin typeface="Garamond"/>
              <a:ea typeface="Garamond"/>
              <a:cs typeface="Garamond"/>
              <a:sym typeface="Garamond"/>
            </a:endParaRPr>
          </a:p>
          <a:p>
            <a:pPr marL="241300" marR="152400" lvl="0" indent="-228600" algn="just" rtl="0">
              <a:lnSpc>
                <a:spcPct val="200000"/>
              </a:lnSpc>
              <a:spcBef>
                <a:spcPts val="3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Storage limitation practices show a commitment to privacy and rights. Data transparency is further promoted.</a:t>
            </a:r>
            <a:endParaRPr sz="2800">
              <a:solidFill>
                <a:schemeClr val="dk1"/>
              </a:solidFill>
              <a:latin typeface="Garamond"/>
              <a:ea typeface="Garamond"/>
              <a:cs typeface="Garamond"/>
              <a:sym typeface="Garamond"/>
            </a:endParaRPr>
          </a:p>
        </p:txBody>
      </p:sp>
      <p:pic>
        <p:nvPicPr>
          <p:cNvPr id="926" name="Google Shape;926;p4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927" name="Google Shape;927;p4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41</a:t>
            </a:fld>
            <a:endParaRPr/>
          </a:p>
        </p:txBody>
      </p:sp>
      <p:sp>
        <p:nvSpPr>
          <p:cNvPr id="929" name="Google Shape;929;p40"/>
          <p:cNvSpPr txBox="1"/>
          <p:nvPr/>
        </p:nvSpPr>
        <p:spPr>
          <a:xfrm>
            <a:off x="2043112" y="1135307"/>
            <a:ext cx="15621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Importance of Storage Limitation principle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933"/>
        <p:cNvGrpSpPr/>
        <p:nvPr/>
      </p:nvGrpSpPr>
      <p:grpSpPr>
        <a:xfrm>
          <a:off x="0" y="0"/>
          <a:ext cx="0" cy="0"/>
          <a:chOff x="0" y="0"/>
          <a:chExt cx="0" cy="0"/>
        </a:xfrm>
      </p:grpSpPr>
      <p:sp>
        <p:nvSpPr>
          <p:cNvPr id="934" name="Google Shape;934;p41"/>
          <p:cNvSpPr txBox="1"/>
          <p:nvPr/>
        </p:nvSpPr>
        <p:spPr>
          <a:xfrm>
            <a:off x="823911" y="2073275"/>
            <a:ext cx="17237172" cy="7951664"/>
          </a:xfrm>
          <a:prstGeom prst="rect">
            <a:avLst/>
          </a:prstGeom>
          <a:noFill/>
          <a:ln>
            <a:noFill/>
          </a:ln>
        </p:spPr>
        <p:txBody>
          <a:bodyPr spcFirstLastPara="1" wrap="square" lIns="0" tIns="12700" rIns="0" bIns="0" anchor="t" anchorCtr="0">
            <a:spAutoFit/>
          </a:bodyPr>
          <a:lstStyle/>
          <a:p>
            <a:pPr marL="241300" marR="8255" lvl="0" indent="5715"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The involves various crucial responsibilities and actions:</a:t>
            </a:r>
            <a:endParaRPr sz="2800" dirty="0">
              <a:solidFill>
                <a:srgbClr val="054C2C"/>
              </a:solidFill>
              <a:latin typeface="Garamond"/>
              <a:ea typeface="Garamond"/>
              <a:cs typeface="Garamond"/>
              <a:sym typeface="Garamond"/>
            </a:endParaRPr>
          </a:p>
          <a:p>
            <a:pPr marL="241300" marR="5080" lvl="0" indent="-228600" algn="just" rtl="0">
              <a:lnSpc>
                <a:spcPct val="150000"/>
              </a:lnSpc>
              <a:spcBef>
                <a:spcPts val="3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Work with the Organization to compile a thorough inventory of all personal data held,  including its sources and objectives.</a:t>
            </a:r>
            <a:endParaRPr sz="2800" dirty="0">
              <a:solidFill>
                <a:schemeClr val="dk1"/>
              </a:solidFill>
              <a:latin typeface="Garamond"/>
              <a:ea typeface="Garamond"/>
              <a:cs typeface="Garamond"/>
              <a:sym typeface="Garamond"/>
            </a:endParaRPr>
          </a:p>
          <a:p>
            <a:pPr marL="241300" marR="5080" lvl="0" indent="-228600" algn="just" rtl="0">
              <a:lnSpc>
                <a:spcPct val="150000"/>
              </a:lnSpc>
              <a:spcBef>
                <a:spcPts val="105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Collaborate with the Organization to create and record specific data retention rules. These  policies should establish the periods for retaining various types of data and must be consistent  with the original goals for which the data was gathered.</a:t>
            </a:r>
            <a:endParaRPr sz="2800" dirty="0">
              <a:solidFill>
                <a:schemeClr val="dk1"/>
              </a:solidFill>
              <a:latin typeface="Garamond"/>
              <a:ea typeface="Garamond"/>
              <a:cs typeface="Garamond"/>
              <a:sym typeface="Garamond"/>
            </a:endParaRPr>
          </a:p>
          <a:p>
            <a:pPr marL="241300" marR="6985" lvl="0" indent="-228600" algn="just" rtl="0">
              <a:lnSpc>
                <a:spcPct val="1500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Implement data deletion methods that are both secure and permanent. When data reaches the  end of its defined retention period or is no longer required for its intended purpose, these  procedures should be activated.</a:t>
            </a:r>
            <a:endParaRPr sz="2800" dirty="0">
              <a:solidFill>
                <a:schemeClr val="dk1"/>
              </a:solidFill>
              <a:latin typeface="Garamond"/>
              <a:ea typeface="Garamond"/>
              <a:cs typeface="Garamond"/>
              <a:sym typeface="Garamond"/>
            </a:endParaRPr>
          </a:p>
          <a:p>
            <a:pPr marL="241300" marR="5080" lvl="0" indent="-228600" algn="just" rtl="0">
              <a:lnSpc>
                <a:spcPct val="1500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Conduct periodical data audits to determine the relevancy of stored data. Any data that has  outlived its retention period or is no longer required for its intended purpose should be  identified and deleted.</a:t>
            </a:r>
            <a:endParaRPr sz="2800" dirty="0">
              <a:solidFill>
                <a:schemeClr val="dk1"/>
              </a:solidFill>
              <a:latin typeface="Garamond"/>
              <a:ea typeface="Garamond"/>
              <a:cs typeface="Garamond"/>
              <a:sym typeface="Garamond"/>
            </a:endParaRPr>
          </a:p>
          <a:p>
            <a:pPr marL="241300" marR="7620" lvl="0" indent="-228600" algn="just" rtl="0">
              <a:lnSpc>
                <a:spcPct val="150000"/>
              </a:lnSpc>
              <a:spcBef>
                <a:spcPts val="77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Ensure that the organization's consent management mechanisms allow individuals to easily  withdraw their consent.</a:t>
            </a:r>
            <a:endParaRPr sz="2800" dirty="0">
              <a:solidFill>
                <a:schemeClr val="dk1"/>
              </a:solidFill>
              <a:latin typeface="Garamond"/>
              <a:ea typeface="Garamond"/>
              <a:cs typeface="Garamond"/>
              <a:sym typeface="Garamond"/>
            </a:endParaRPr>
          </a:p>
          <a:p>
            <a:pPr marL="241300" marR="6985" lvl="0" indent="-228600" algn="just" rtl="0">
              <a:lnSpc>
                <a:spcPct val="150000"/>
              </a:lnSpc>
              <a:spcBef>
                <a:spcPts val="0"/>
              </a:spcBef>
              <a:spcAft>
                <a:spcPts val="0"/>
              </a:spcAft>
              <a:buClr>
                <a:schemeClr val="dk1"/>
              </a:buClr>
              <a:buSzPts val="3055"/>
              <a:buFont typeface="Noto Sans Symbols"/>
              <a:buChar char="▪"/>
            </a:pPr>
            <a:r>
              <a:rPr lang="en-US" sz="2800" dirty="0">
                <a:solidFill>
                  <a:schemeClr val="dk1"/>
                </a:solidFill>
                <a:latin typeface="Garamond"/>
                <a:ea typeface="Garamond"/>
                <a:cs typeface="Garamond"/>
                <a:sym typeface="Garamond"/>
              </a:rPr>
              <a:t>Encourage and facilitate management's active participation in designing and implementing data  retention rules. These policies should be consistent with the organization's data processing activities  and should be evaluated for compliance on a regular basis.</a:t>
            </a:r>
            <a:endParaRPr sz="2800" dirty="0">
              <a:solidFill>
                <a:schemeClr val="dk1"/>
              </a:solidFill>
              <a:latin typeface="Garamond"/>
              <a:ea typeface="Garamond"/>
              <a:cs typeface="Garamond"/>
              <a:sym typeface="Garamond"/>
            </a:endParaRPr>
          </a:p>
        </p:txBody>
      </p:sp>
      <p:pic>
        <p:nvPicPr>
          <p:cNvPr id="935" name="Google Shape;935;p41"/>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936" name="Google Shape;936;p4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42</a:t>
            </a:fld>
            <a:endParaRPr/>
          </a:p>
        </p:txBody>
      </p:sp>
      <p:sp>
        <p:nvSpPr>
          <p:cNvPr id="938" name="Google Shape;938;p41"/>
          <p:cNvSpPr txBox="1"/>
          <p:nvPr/>
        </p:nvSpPr>
        <p:spPr>
          <a:xfrm>
            <a:off x="2043112" y="1135307"/>
            <a:ext cx="14478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Role of the Data Protection Officer in Ensuring Storage Limitation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943"/>
        <p:cNvGrpSpPr/>
        <p:nvPr/>
      </p:nvGrpSpPr>
      <p:grpSpPr>
        <a:xfrm>
          <a:off x="0" y="0"/>
          <a:ext cx="0" cy="0"/>
          <a:chOff x="0" y="0"/>
          <a:chExt cx="0" cy="0"/>
        </a:xfrm>
      </p:grpSpPr>
      <p:sp>
        <p:nvSpPr>
          <p:cNvPr id="944" name="Google Shape;944;p4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43</a:t>
            </a:fld>
            <a:endParaRPr/>
          </a:p>
        </p:txBody>
      </p:sp>
      <p:pic>
        <p:nvPicPr>
          <p:cNvPr id="946" name="Google Shape;946;p42"/>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947" name="Google Shape;947;p42"/>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948" name="Google Shape;948;p42"/>
          <p:cNvPicPr preferRelativeResize="0"/>
          <p:nvPr/>
        </p:nvPicPr>
        <p:blipFill rotWithShape="1">
          <a:blip r:embed="rId4">
            <a:alphaModFix/>
          </a:blip>
          <a:srcRect/>
          <a:stretch/>
        </p:blipFill>
        <p:spPr>
          <a:xfrm>
            <a:off x="925646" y="2639684"/>
            <a:ext cx="5384666" cy="805188"/>
          </a:xfrm>
          <a:prstGeom prst="rect">
            <a:avLst/>
          </a:prstGeom>
          <a:noFill/>
          <a:ln>
            <a:noFill/>
          </a:ln>
        </p:spPr>
      </p:pic>
      <p:sp>
        <p:nvSpPr>
          <p:cNvPr id="949" name="Google Shape;949;p42"/>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950" name="Google Shape;950;p42"/>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635" marR="0" lvl="0" indent="0" algn="l" rtl="0">
              <a:spcBef>
                <a:spcPts val="0"/>
              </a:spcBef>
              <a:spcAft>
                <a:spcPts val="0"/>
              </a:spcAft>
              <a:buNone/>
            </a:pPr>
            <a:r>
              <a:rPr lang="en-US" sz="3200" b="1">
                <a:solidFill>
                  <a:srgbClr val="FFFFFF"/>
                </a:solidFill>
                <a:latin typeface="Garamond"/>
                <a:ea typeface="Garamond"/>
                <a:cs typeface="Garamond"/>
                <a:sym typeface="Garamond"/>
              </a:rPr>
              <a:t>Accuracy and Quality</a:t>
            </a:r>
            <a:endParaRPr sz="3200">
              <a:solidFill>
                <a:schemeClr val="dk1"/>
              </a:solidFill>
              <a:latin typeface="Garamond"/>
              <a:ea typeface="Garamond"/>
              <a:cs typeface="Garamond"/>
              <a:sym typeface="Garamond"/>
            </a:endParaRPr>
          </a:p>
        </p:txBody>
      </p:sp>
      <p:sp>
        <p:nvSpPr>
          <p:cNvPr id="951" name="Google Shape;951;p42"/>
          <p:cNvSpPr txBox="1"/>
          <p:nvPr/>
        </p:nvSpPr>
        <p:spPr>
          <a:xfrm>
            <a:off x="823912" y="3421896"/>
            <a:ext cx="16822852" cy="1256370"/>
          </a:xfrm>
          <a:prstGeom prst="rect">
            <a:avLst/>
          </a:prstGeom>
          <a:noFill/>
          <a:ln>
            <a:noFill/>
          </a:ln>
        </p:spPr>
        <p:txBody>
          <a:bodyPr spcFirstLastPara="1" wrap="square" lIns="91425" tIns="45700" rIns="91425" bIns="45700" anchor="t" anchorCtr="0">
            <a:spAutoFit/>
          </a:bodyPr>
          <a:lstStyle/>
          <a:p>
            <a:pPr marL="121285" marR="379730" lvl="0" indent="0" algn="l" rtl="0">
              <a:lnSpc>
                <a:spcPct val="140800"/>
              </a:lnSpc>
              <a:spcBef>
                <a:spcPts val="0"/>
              </a:spcBef>
              <a:spcAft>
                <a:spcPts val="0"/>
              </a:spcAft>
              <a:buNone/>
            </a:pPr>
            <a:r>
              <a:rPr lang="en-US" sz="2800">
                <a:solidFill>
                  <a:schemeClr val="dk1"/>
                </a:solidFill>
                <a:latin typeface="Garamond"/>
                <a:ea typeface="Garamond"/>
                <a:cs typeface="Garamond"/>
                <a:sym typeface="Garamond"/>
              </a:rPr>
              <a:t>Accuracy and quality, as a data protection principle, emphasize the importance of maintaining  precise, up-to-date, and error-free personal data to ensure its reliability and integrity.</a:t>
            </a:r>
            <a:endParaRPr sz="2800">
              <a:solidFill>
                <a:schemeClr val="dk1"/>
              </a:solidFill>
              <a:latin typeface="Garamond"/>
              <a:ea typeface="Garamond"/>
              <a:cs typeface="Garamond"/>
              <a:sym typeface="Garamond"/>
            </a:endParaRPr>
          </a:p>
        </p:txBody>
      </p:sp>
      <p:grpSp>
        <p:nvGrpSpPr>
          <p:cNvPr id="952" name="Google Shape;952;p42"/>
          <p:cNvGrpSpPr/>
          <p:nvPr/>
        </p:nvGrpSpPr>
        <p:grpSpPr>
          <a:xfrm>
            <a:off x="2424112" y="5487484"/>
            <a:ext cx="12020055" cy="4183799"/>
            <a:chOff x="6744350" y="2285622"/>
            <a:chExt cx="5406488" cy="1881826"/>
          </a:xfrm>
        </p:grpSpPr>
        <p:pic>
          <p:nvPicPr>
            <p:cNvPr id="953" name="Google Shape;953;p42"/>
            <p:cNvPicPr preferRelativeResize="0"/>
            <p:nvPr/>
          </p:nvPicPr>
          <p:blipFill rotWithShape="1">
            <a:blip r:embed="rId5">
              <a:alphaModFix/>
            </a:blip>
            <a:srcRect/>
            <a:stretch/>
          </p:blipFill>
          <p:spPr>
            <a:xfrm>
              <a:off x="6767260" y="2496321"/>
              <a:ext cx="1323081" cy="1170046"/>
            </a:xfrm>
            <a:prstGeom prst="rect">
              <a:avLst/>
            </a:prstGeom>
            <a:noFill/>
            <a:ln>
              <a:noFill/>
            </a:ln>
          </p:spPr>
        </p:pic>
        <p:pic>
          <p:nvPicPr>
            <p:cNvPr id="954" name="Google Shape;954;p42"/>
            <p:cNvPicPr preferRelativeResize="0"/>
            <p:nvPr/>
          </p:nvPicPr>
          <p:blipFill rotWithShape="1">
            <a:blip r:embed="rId6">
              <a:alphaModFix/>
            </a:blip>
            <a:srcRect/>
            <a:stretch/>
          </p:blipFill>
          <p:spPr>
            <a:xfrm>
              <a:off x="8208479" y="2945980"/>
              <a:ext cx="403150" cy="414935"/>
            </a:xfrm>
            <a:prstGeom prst="rect">
              <a:avLst/>
            </a:prstGeom>
            <a:noFill/>
            <a:ln>
              <a:noFill/>
            </a:ln>
          </p:spPr>
        </p:pic>
        <p:pic>
          <p:nvPicPr>
            <p:cNvPr id="955" name="Google Shape;955;p42"/>
            <p:cNvPicPr preferRelativeResize="0"/>
            <p:nvPr/>
          </p:nvPicPr>
          <p:blipFill rotWithShape="1">
            <a:blip r:embed="rId7">
              <a:alphaModFix/>
            </a:blip>
            <a:srcRect/>
            <a:stretch/>
          </p:blipFill>
          <p:spPr>
            <a:xfrm>
              <a:off x="8739570" y="2285622"/>
              <a:ext cx="1140188" cy="1249929"/>
            </a:xfrm>
            <a:prstGeom prst="rect">
              <a:avLst/>
            </a:prstGeom>
            <a:noFill/>
            <a:ln>
              <a:noFill/>
            </a:ln>
          </p:spPr>
        </p:pic>
        <p:pic>
          <p:nvPicPr>
            <p:cNvPr id="956" name="Google Shape;956;p42"/>
            <p:cNvPicPr preferRelativeResize="0"/>
            <p:nvPr/>
          </p:nvPicPr>
          <p:blipFill rotWithShape="1">
            <a:blip r:embed="rId8">
              <a:alphaModFix/>
            </a:blip>
            <a:srcRect/>
            <a:stretch/>
          </p:blipFill>
          <p:spPr>
            <a:xfrm>
              <a:off x="10230803" y="2974353"/>
              <a:ext cx="389889" cy="299072"/>
            </a:xfrm>
            <a:prstGeom prst="rect">
              <a:avLst/>
            </a:prstGeom>
            <a:noFill/>
            <a:ln>
              <a:noFill/>
            </a:ln>
          </p:spPr>
        </p:pic>
        <p:pic>
          <p:nvPicPr>
            <p:cNvPr id="957" name="Google Shape;957;p42"/>
            <p:cNvPicPr preferRelativeResize="0"/>
            <p:nvPr/>
          </p:nvPicPr>
          <p:blipFill rotWithShape="1">
            <a:blip r:embed="rId9">
              <a:alphaModFix/>
            </a:blip>
            <a:srcRect/>
            <a:stretch/>
          </p:blipFill>
          <p:spPr>
            <a:xfrm>
              <a:off x="6744350" y="3794522"/>
              <a:ext cx="1404438" cy="315085"/>
            </a:xfrm>
            <a:prstGeom prst="rect">
              <a:avLst/>
            </a:prstGeom>
            <a:noFill/>
            <a:ln>
              <a:noFill/>
            </a:ln>
          </p:spPr>
        </p:pic>
        <p:sp>
          <p:nvSpPr>
            <p:cNvPr id="958" name="Google Shape;958;p42"/>
            <p:cNvSpPr txBox="1"/>
            <p:nvPr/>
          </p:nvSpPr>
          <p:spPr>
            <a:xfrm>
              <a:off x="7096696" y="3831464"/>
              <a:ext cx="702945" cy="144203"/>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000" b="1">
                  <a:solidFill>
                    <a:srgbClr val="FFFFFF"/>
                  </a:solidFill>
                  <a:latin typeface="Garamond"/>
                  <a:ea typeface="Garamond"/>
                  <a:cs typeface="Garamond"/>
                  <a:sym typeface="Garamond"/>
                </a:rPr>
                <a:t>Accurate Data</a:t>
              </a:r>
              <a:endParaRPr sz="2000">
                <a:solidFill>
                  <a:schemeClr val="dk1"/>
                </a:solidFill>
                <a:latin typeface="Garamond"/>
                <a:ea typeface="Garamond"/>
                <a:cs typeface="Garamond"/>
                <a:sym typeface="Garamond"/>
              </a:endParaRPr>
            </a:p>
          </p:txBody>
        </p:sp>
        <p:pic>
          <p:nvPicPr>
            <p:cNvPr id="959" name="Google Shape;959;p42"/>
            <p:cNvPicPr preferRelativeResize="0"/>
            <p:nvPr/>
          </p:nvPicPr>
          <p:blipFill rotWithShape="1">
            <a:blip r:embed="rId10">
              <a:alphaModFix/>
            </a:blip>
            <a:srcRect/>
            <a:stretch/>
          </p:blipFill>
          <p:spPr>
            <a:xfrm>
              <a:off x="8492384" y="3794513"/>
              <a:ext cx="1736680" cy="296885"/>
            </a:xfrm>
            <a:prstGeom prst="rect">
              <a:avLst/>
            </a:prstGeom>
            <a:noFill/>
            <a:ln>
              <a:noFill/>
            </a:ln>
          </p:spPr>
        </p:pic>
        <p:sp>
          <p:nvSpPr>
            <p:cNvPr id="960" name="Google Shape;960;p42"/>
            <p:cNvSpPr txBox="1"/>
            <p:nvPr/>
          </p:nvSpPr>
          <p:spPr>
            <a:xfrm>
              <a:off x="8788716" y="3823843"/>
              <a:ext cx="1158240" cy="144203"/>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000" b="1">
                  <a:solidFill>
                    <a:srgbClr val="FFFFFF"/>
                  </a:solidFill>
                  <a:latin typeface="Garamond"/>
                  <a:ea typeface="Garamond"/>
                  <a:cs typeface="Garamond"/>
                  <a:sym typeface="Garamond"/>
                </a:rPr>
                <a:t>Enhanced Data Quality</a:t>
              </a:r>
              <a:endParaRPr sz="2000">
                <a:solidFill>
                  <a:schemeClr val="dk1"/>
                </a:solidFill>
                <a:latin typeface="Garamond"/>
                <a:ea typeface="Garamond"/>
                <a:cs typeface="Garamond"/>
                <a:sym typeface="Garamond"/>
              </a:endParaRPr>
            </a:p>
          </p:txBody>
        </p:sp>
        <p:pic>
          <p:nvPicPr>
            <p:cNvPr id="961" name="Google Shape;961;p42"/>
            <p:cNvPicPr preferRelativeResize="0"/>
            <p:nvPr/>
          </p:nvPicPr>
          <p:blipFill rotWithShape="1">
            <a:blip r:embed="rId11">
              <a:alphaModFix/>
            </a:blip>
            <a:srcRect/>
            <a:stretch/>
          </p:blipFill>
          <p:spPr>
            <a:xfrm>
              <a:off x="10711321" y="3758112"/>
              <a:ext cx="1439517" cy="409336"/>
            </a:xfrm>
            <a:prstGeom prst="rect">
              <a:avLst/>
            </a:prstGeom>
            <a:noFill/>
            <a:ln>
              <a:noFill/>
            </a:ln>
          </p:spPr>
        </p:pic>
        <p:sp>
          <p:nvSpPr>
            <p:cNvPr id="962" name="Google Shape;962;p42"/>
            <p:cNvSpPr txBox="1"/>
            <p:nvPr/>
          </p:nvSpPr>
          <p:spPr>
            <a:xfrm>
              <a:off x="11054016" y="3784218"/>
              <a:ext cx="770255" cy="287828"/>
            </a:xfrm>
            <a:prstGeom prst="rect">
              <a:avLst/>
            </a:prstGeom>
            <a:noFill/>
            <a:ln>
              <a:noFill/>
            </a:ln>
          </p:spPr>
          <p:txBody>
            <a:bodyPr spcFirstLastPara="1" wrap="square" lIns="0" tIns="24125" rIns="0" bIns="0" anchor="t" anchorCtr="0">
              <a:spAutoFit/>
            </a:bodyPr>
            <a:lstStyle/>
            <a:p>
              <a:pPr marL="127635" marR="5080" lvl="0" indent="-127635" algn="l" rtl="0">
                <a:spcBef>
                  <a:spcPts val="0"/>
                </a:spcBef>
                <a:spcAft>
                  <a:spcPts val="0"/>
                </a:spcAft>
                <a:buNone/>
              </a:pPr>
              <a:r>
                <a:rPr lang="en-US" sz="2000" b="1">
                  <a:solidFill>
                    <a:srgbClr val="FFFFFF"/>
                  </a:solidFill>
                  <a:latin typeface="Garamond"/>
                  <a:ea typeface="Garamond"/>
                  <a:cs typeface="Garamond"/>
                  <a:sym typeface="Garamond"/>
                </a:rPr>
                <a:t>Enhanced Data  Protection</a:t>
              </a:r>
              <a:endParaRPr sz="2000">
                <a:solidFill>
                  <a:schemeClr val="dk1"/>
                </a:solidFill>
                <a:latin typeface="Garamond"/>
                <a:ea typeface="Garamond"/>
                <a:cs typeface="Garamond"/>
                <a:sym typeface="Garamond"/>
              </a:endParaRPr>
            </a:p>
          </p:txBody>
        </p:sp>
        <p:pic>
          <p:nvPicPr>
            <p:cNvPr id="963" name="Google Shape;963;p42"/>
            <p:cNvPicPr preferRelativeResize="0"/>
            <p:nvPr/>
          </p:nvPicPr>
          <p:blipFill rotWithShape="1">
            <a:blip r:embed="rId12">
              <a:alphaModFix/>
            </a:blip>
            <a:srcRect/>
            <a:stretch/>
          </p:blipFill>
          <p:spPr>
            <a:xfrm>
              <a:off x="10658791" y="2385060"/>
              <a:ext cx="1337310" cy="1320165"/>
            </a:xfrm>
            <a:prstGeom prst="rect">
              <a:avLst/>
            </a:prstGeom>
            <a:noFill/>
            <a:ln>
              <a:noFill/>
            </a:ln>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967"/>
        <p:cNvGrpSpPr/>
        <p:nvPr/>
      </p:nvGrpSpPr>
      <p:grpSpPr>
        <a:xfrm>
          <a:off x="0" y="0"/>
          <a:ext cx="0" cy="0"/>
          <a:chOff x="0" y="0"/>
          <a:chExt cx="0" cy="0"/>
        </a:xfrm>
      </p:grpSpPr>
      <p:sp>
        <p:nvSpPr>
          <p:cNvPr id="968" name="Google Shape;968;p43"/>
          <p:cNvSpPr txBox="1"/>
          <p:nvPr/>
        </p:nvSpPr>
        <p:spPr>
          <a:xfrm>
            <a:off x="823911" y="2073275"/>
            <a:ext cx="16840201" cy="5971763"/>
          </a:xfrm>
          <a:prstGeom prst="rect">
            <a:avLst/>
          </a:prstGeom>
          <a:noFill/>
          <a:ln>
            <a:noFill/>
          </a:ln>
        </p:spPr>
        <p:txBody>
          <a:bodyPr spcFirstLastPara="1" wrap="square" lIns="0" tIns="12700" rIns="0" bIns="0" anchor="t" anchorCtr="0">
            <a:spAutoFit/>
          </a:bodyPr>
          <a:lstStyle/>
          <a:p>
            <a:pPr marL="12700" marR="6350" lvl="0" indent="0" algn="just" rtl="0">
              <a:lnSpc>
                <a:spcPct val="140500"/>
              </a:lnSpc>
              <a:spcBef>
                <a:spcPts val="0"/>
              </a:spcBef>
              <a:spcAft>
                <a:spcPts val="0"/>
              </a:spcAft>
              <a:buNone/>
            </a:pPr>
            <a:r>
              <a:rPr lang="en-US" sz="2800" dirty="0">
                <a:solidFill>
                  <a:schemeClr val="dk1"/>
                </a:solidFill>
                <a:latin typeface="Garamond"/>
                <a:ea typeface="Garamond"/>
                <a:cs typeface="Garamond"/>
                <a:sym typeface="Garamond"/>
              </a:rPr>
              <a:t>The Accuracy and Quality principle, in the context of data protection and privacy, is a fundamental  guideline that emphasizes the need to maintain accurate, up-to-date, and high-quality personal  data. This principle underscores the following key points:</a:t>
            </a:r>
            <a:endParaRPr sz="28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1800" dirty="0">
              <a:solidFill>
                <a:schemeClr val="dk1"/>
              </a:solidFill>
              <a:latin typeface="Garamond"/>
              <a:ea typeface="Garamond"/>
              <a:cs typeface="Garamond"/>
              <a:sym typeface="Garamond"/>
            </a:endParaRPr>
          </a:p>
          <a:p>
            <a:pPr marL="12700" marR="5715" lvl="0" indent="0" algn="just" rtl="0">
              <a:lnSpc>
                <a:spcPct val="140800"/>
              </a:lnSpc>
              <a:spcBef>
                <a:spcPts val="5"/>
              </a:spcBef>
              <a:spcAft>
                <a:spcPts val="0"/>
              </a:spcAft>
              <a:buNone/>
            </a:pPr>
            <a:r>
              <a:rPr lang="en-US" sz="2800" b="1" dirty="0">
                <a:solidFill>
                  <a:srgbClr val="054C2C"/>
                </a:solidFill>
                <a:latin typeface="Garamond"/>
                <a:ea typeface="Garamond"/>
                <a:cs typeface="Garamond"/>
                <a:sym typeface="Garamond"/>
              </a:rPr>
              <a:t>Accuracy Data: </a:t>
            </a:r>
            <a:r>
              <a:rPr lang="en-US" sz="2800" dirty="0">
                <a:solidFill>
                  <a:schemeClr val="dk1"/>
                </a:solidFill>
                <a:latin typeface="Garamond"/>
                <a:ea typeface="Garamond"/>
                <a:cs typeface="Garamond"/>
                <a:sym typeface="Garamond"/>
              </a:rPr>
              <a:t>Personal information should be correct and free of mistakes. It is up to  Organizations and DPO to make sure that the information they gather and store is correct. Data  that isn't correct can cause confusion, bad decisions, and even harm to individuals.</a:t>
            </a:r>
            <a:endParaRPr sz="2800" dirty="0">
              <a:solidFill>
                <a:schemeClr val="dk1"/>
              </a:solidFill>
              <a:latin typeface="Garamond"/>
              <a:ea typeface="Garamond"/>
              <a:cs typeface="Garamond"/>
              <a:sym typeface="Garamond"/>
            </a:endParaRPr>
          </a:p>
          <a:p>
            <a:pPr marL="0" marR="0" lvl="0" indent="0" algn="l" rtl="0">
              <a:spcBef>
                <a:spcPts val="30"/>
              </a:spcBef>
              <a:spcAft>
                <a:spcPts val="0"/>
              </a:spcAft>
              <a:buNone/>
            </a:pPr>
            <a:endParaRPr sz="1800" dirty="0">
              <a:solidFill>
                <a:schemeClr val="dk1"/>
              </a:solidFill>
              <a:latin typeface="Garamond"/>
              <a:ea typeface="Garamond"/>
              <a:cs typeface="Garamond"/>
              <a:sym typeface="Garamond"/>
            </a:endParaRPr>
          </a:p>
          <a:p>
            <a:pPr marL="12700" marR="5080" lvl="0" indent="0" algn="just" rtl="0">
              <a:lnSpc>
                <a:spcPct val="140400"/>
              </a:lnSpc>
              <a:spcBef>
                <a:spcPts val="0"/>
              </a:spcBef>
              <a:spcAft>
                <a:spcPts val="0"/>
              </a:spcAft>
              <a:buNone/>
            </a:pPr>
            <a:r>
              <a:rPr lang="en-US" sz="2800" b="1" dirty="0">
                <a:solidFill>
                  <a:srgbClr val="054C2C"/>
                </a:solidFill>
                <a:latin typeface="Garamond"/>
                <a:ea typeface="Garamond"/>
                <a:cs typeface="Garamond"/>
                <a:sym typeface="Garamond"/>
              </a:rPr>
              <a:t>Data Quality: </a:t>
            </a:r>
            <a:r>
              <a:rPr lang="en-US" sz="2800" dirty="0">
                <a:solidFill>
                  <a:schemeClr val="dk1"/>
                </a:solidFill>
                <a:latin typeface="Garamond"/>
                <a:ea typeface="Garamond"/>
                <a:cs typeface="Garamond"/>
                <a:sym typeface="Garamond"/>
              </a:rPr>
              <a:t>The collected data should be relevant, appropriate, and useful for the purpose it  was collected for. It stops people from gathering too much or useless information. The quality of  the data should be good enough to do what it was collected to do.</a:t>
            </a:r>
            <a:endParaRPr sz="2800" dirty="0">
              <a:solidFill>
                <a:schemeClr val="dk1"/>
              </a:solidFill>
              <a:latin typeface="Garamond"/>
              <a:ea typeface="Garamond"/>
              <a:cs typeface="Garamond"/>
              <a:sym typeface="Garamond"/>
            </a:endParaRPr>
          </a:p>
        </p:txBody>
      </p:sp>
      <p:pic>
        <p:nvPicPr>
          <p:cNvPr id="969" name="Google Shape;969;p43"/>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970" name="Google Shape;970;p4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44</a:t>
            </a:fld>
            <a:endParaRPr/>
          </a:p>
        </p:txBody>
      </p:sp>
      <p:sp>
        <p:nvSpPr>
          <p:cNvPr id="972" name="Google Shape;972;p43"/>
          <p:cNvSpPr txBox="1"/>
          <p:nvPr/>
        </p:nvSpPr>
        <p:spPr>
          <a:xfrm>
            <a:off x="2043112" y="1135307"/>
            <a:ext cx="15621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The Accuracy and Quality Principles</a:t>
            </a: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976"/>
        <p:cNvGrpSpPr/>
        <p:nvPr/>
      </p:nvGrpSpPr>
      <p:grpSpPr>
        <a:xfrm>
          <a:off x="0" y="0"/>
          <a:ext cx="0" cy="0"/>
          <a:chOff x="0" y="0"/>
          <a:chExt cx="0" cy="0"/>
        </a:xfrm>
      </p:grpSpPr>
      <p:sp>
        <p:nvSpPr>
          <p:cNvPr id="977" name="Google Shape;977;p44"/>
          <p:cNvSpPr txBox="1"/>
          <p:nvPr/>
        </p:nvSpPr>
        <p:spPr>
          <a:xfrm>
            <a:off x="823911" y="2073275"/>
            <a:ext cx="17237172" cy="7650428"/>
          </a:xfrm>
          <a:prstGeom prst="rect">
            <a:avLst/>
          </a:prstGeom>
          <a:noFill/>
          <a:ln>
            <a:noFill/>
          </a:ln>
        </p:spPr>
        <p:txBody>
          <a:bodyPr spcFirstLastPara="1" wrap="square" lIns="0" tIns="12700" rIns="0" bIns="0" anchor="t" anchorCtr="0">
            <a:spAutoFit/>
          </a:bodyPr>
          <a:lstStyle/>
          <a:p>
            <a:pPr marL="241300" marR="6350"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A Data Protection Officer (DPO) is responsible for making sure that the Accuracy and Quality  principle is followed. This is done by overseeing and putting in place steps to keep personal  data accurate and of high quality. Here are the main things that a DPO needs to do in this  case:</a:t>
            </a:r>
            <a:endParaRPr sz="2800">
              <a:solidFill>
                <a:schemeClr val="dk1"/>
              </a:solidFill>
              <a:latin typeface="Garamond"/>
              <a:ea typeface="Garamond"/>
              <a:cs typeface="Garamond"/>
              <a:sym typeface="Garamond"/>
            </a:endParaRPr>
          </a:p>
          <a:p>
            <a:pPr marL="0" marR="0" lvl="0" indent="0" algn="l" rtl="0">
              <a:spcBef>
                <a:spcPts val="45"/>
              </a:spcBef>
              <a:spcAft>
                <a:spcPts val="0"/>
              </a:spcAft>
              <a:buClr>
                <a:schemeClr val="dk1"/>
              </a:buClr>
              <a:buSzPts val="4000"/>
              <a:buFont typeface="Noto Sans Symbols"/>
              <a:buNone/>
            </a:pPr>
            <a:endParaRPr sz="4000">
              <a:solidFill>
                <a:schemeClr val="dk1"/>
              </a:solidFill>
              <a:latin typeface="Garamond"/>
              <a:ea typeface="Garamond"/>
              <a:cs typeface="Garamond"/>
              <a:sym typeface="Garamond"/>
            </a:endParaRPr>
          </a:p>
          <a:p>
            <a:pPr marL="241300" marR="5080"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During the data collection process, the DPO should push for and set up validation protocols.  This includes putting in place checks and procedures to make sure that mistakes are kept to a  minimum when entering data, so that correct and trustworthy data is gathered from the start.</a:t>
            </a:r>
            <a:endParaRPr sz="2800">
              <a:solidFill>
                <a:schemeClr val="dk1"/>
              </a:solidFill>
              <a:latin typeface="Garamond"/>
              <a:ea typeface="Garamond"/>
              <a:cs typeface="Garamond"/>
              <a:sym typeface="Garamond"/>
            </a:endParaRPr>
          </a:p>
          <a:p>
            <a:pPr marL="0" marR="0" lvl="0" indent="0" algn="l" rtl="0">
              <a:spcBef>
                <a:spcPts val="5"/>
              </a:spcBef>
              <a:spcAft>
                <a:spcPts val="0"/>
              </a:spcAft>
              <a:buClr>
                <a:schemeClr val="dk1"/>
              </a:buClr>
              <a:buSzPts val="3200"/>
              <a:buFont typeface="Noto Sans Symbols"/>
              <a:buNone/>
            </a:pPr>
            <a:endParaRPr sz="3200">
              <a:solidFill>
                <a:schemeClr val="dk1"/>
              </a:solidFill>
              <a:latin typeface="Garamond"/>
              <a:ea typeface="Garamond"/>
              <a:cs typeface="Garamond"/>
              <a:sym typeface="Garamond"/>
            </a:endParaRPr>
          </a:p>
          <a:p>
            <a:pPr marL="241300" marR="9525"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Any mistakes or inconsistencies in stored data should be found and fixed regularly through  regular data audits. The DPO should oversee these audits to make sure they work.</a:t>
            </a:r>
            <a:endParaRPr sz="2800">
              <a:solidFill>
                <a:schemeClr val="dk1"/>
              </a:solidFill>
              <a:latin typeface="Garamond"/>
              <a:ea typeface="Garamond"/>
              <a:cs typeface="Garamond"/>
              <a:sym typeface="Garamond"/>
            </a:endParaRPr>
          </a:p>
          <a:p>
            <a:pPr marL="0" marR="0" lvl="0" indent="0" algn="l" rtl="0">
              <a:spcBef>
                <a:spcPts val="50"/>
              </a:spcBef>
              <a:spcAft>
                <a:spcPts val="0"/>
              </a:spcAft>
              <a:buClr>
                <a:schemeClr val="dk1"/>
              </a:buClr>
              <a:buSzPts val="3200"/>
              <a:buFont typeface="Noto Sans Symbols"/>
              <a:buNone/>
            </a:pPr>
            <a:endParaRPr sz="3200">
              <a:solidFill>
                <a:schemeClr val="dk1"/>
              </a:solidFill>
              <a:latin typeface="Garamond"/>
              <a:ea typeface="Garamond"/>
              <a:cs typeface="Garamond"/>
              <a:sym typeface="Garamond"/>
            </a:endParaRPr>
          </a:p>
          <a:p>
            <a:pPr marL="241300" marR="7620" lvl="0" indent="-228600" algn="just" rtl="0">
              <a:lnSpc>
                <a:spcPct val="1409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DPO should work with the right departments to create and write down protocols for  updating data correctly and on time. This is very important for keeping data up to date and  useful.</a:t>
            </a:r>
            <a:endParaRPr sz="2800">
              <a:solidFill>
                <a:schemeClr val="dk1"/>
              </a:solidFill>
              <a:latin typeface="Garamond"/>
              <a:ea typeface="Garamond"/>
              <a:cs typeface="Garamond"/>
              <a:sym typeface="Garamond"/>
            </a:endParaRPr>
          </a:p>
        </p:txBody>
      </p:sp>
      <p:pic>
        <p:nvPicPr>
          <p:cNvPr id="978" name="Google Shape;978;p44"/>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979" name="Google Shape;979;p4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45</a:t>
            </a:fld>
            <a:endParaRPr/>
          </a:p>
        </p:txBody>
      </p:sp>
      <p:sp>
        <p:nvSpPr>
          <p:cNvPr id="981" name="Google Shape;981;p44"/>
          <p:cNvSpPr txBox="1"/>
          <p:nvPr/>
        </p:nvSpPr>
        <p:spPr>
          <a:xfrm>
            <a:off x="2043111" y="1135307"/>
            <a:ext cx="1601797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The Role of the DPO in ensuring Accuracy and Quality</a:t>
            </a: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986"/>
        <p:cNvGrpSpPr/>
        <p:nvPr/>
      </p:nvGrpSpPr>
      <p:grpSpPr>
        <a:xfrm>
          <a:off x="0" y="0"/>
          <a:ext cx="0" cy="0"/>
          <a:chOff x="0" y="0"/>
          <a:chExt cx="0" cy="0"/>
        </a:xfrm>
      </p:grpSpPr>
      <p:sp>
        <p:nvSpPr>
          <p:cNvPr id="987" name="Google Shape;987;p4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46</a:t>
            </a:fld>
            <a:endParaRPr/>
          </a:p>
        </p:txBody>
      </p:sp>
      <p:pic>
        <p:nvPicPr>
          <p:cNvPr id="989" name="Google Shape;989;p45"/>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990" name="Google Shape;990;p45"/>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991" name="Google Shape;991;p45"/>
          <p:cNvPicPr preferRelativeResize="0"/>
          <p:nvPr/>
        </p:nvPicPr>
        <p:blipFill rotWithShape="1">
          <a:blip r:embed="rId4">
            <a:alphaModFix/>
          </a:blip>
          <a:srcRect/>
          <a:stretch/>
        </p:blipFill>
        <p:spPr>
          <a:xfrm>
            <a:off x="925646" y="2639684"/>
            <a:ext cx="5384666" cy="805188"/>
          </a:xfrm>
          <a:prstGeom prst="rect">
            <a:avLst/>
          </a:prstGeom>
          <a:noFill/>
          <a:ln>
            <a:noFill/>
          </a:ln>
        </p:spPr>
      </p:pic>
      <p:sp>
        <p:nvSpPr>
          <p:cNvPr id="992" name="Google Shape;992;p45"/>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993" name="Google Shape;993;p45"/>
          <p:cNvSpPr txBox="1"/>
          <p:nvPr/>
        </p:nvSpPr>
        <p:spPr>
          <a:xfrm>
            <a:off x="1196380" y="2711204"/>
            <a:ext cx="4428132" cy="505267"/>
          </a:xfrm>
          <a:prstGeom prst="rect">
            <a:avLst/>
          </a:prstGeom>
          <a:noFill/>
          <a:ln>
            <a:noFill/>
          </a:ln>
        </p:spPr>
        <p:txBody>
          <a:bodyPr spcFirstLastPara="1" wrap="square" lIns="0" tIns="12700" rIns="0" bIns="0" anchor="t" anchorCtr="0">
            <a:spAutoFit/>
          </a:bodyPr>
          <a:lstStyle/>
          <a:p>
            <a:pPr marL="127635" marR="0" lvl="0" indent="0" algn="l" rtl="0">
              <a:spcBef>
                <a:spcPts val="0"/>
              </a:spcBef>
              <a:spcAft>
                <a:spcPts val="0"/>
              </a:spcAft>
              <a:buNone/>
            </a:pPr>
            <a:r>
              <a:rPr lang="en-US" sz="3200" b="1">
                <a:solidFill>
                  <a:srgbClr val="FFFFFF"/>
                </a:solidFill>
                <a:latin typeface="Garamond"/>
                <a:ea typeface="Garamond"/>
                <a:cs typeface="Garamond"/>
                <a:sym typeface="Garamond"/>
              </a:rPr>
              <a:t>Data Security</a:t>
            </a:r>
            <a:endParaRPr sz="3200">
              <a:solidFill>
                <a:schemeClr val="dk1"/>
              </a:solidFill>
              <a:latin typeface="Garamond"/>
              <a:ea typeface="Garamond"/>
              <a:cs typeface="Garamond"/>
              <a:sym typeface="Garamond"/>
            </a:endParaRPr>
          </a:p>
        </p:txBody>
      </p:sp>
      <p:sp>
        <p:nvSpPr>
          <p:cNvPr id="994" name="Google Shape;994;p45"/>
          <p:cNvSpPr txBox="1"/>
          <p:nvPr/>
        </p:nvSpPr>
        <p:spPr>
          <a:xfrm>
            <a:off x="925646" y="3421896"/>
            <a:ext cx="16721118" cy="6124754"/>
          </a:xfrm>
          <a:prstGeom prst="rect">
            <a:avLst/>
          </a:prstGeom>
          <a:noFill/>
          <a:ln>
            <a:noFill/>
          </a:ln>
        </p:spPr>
        <p:txBody>
          <a:bodyPr spcFirstLastPara="1" wrap="square" lIns="91425" tIns="45700" rIns="91425" bIns="45700" anchor="t" anchorCtr="0">
            <a:spAutoFit/>
          </a:bodyPr>
          <a:lstStyle/>
          <a:p>
            <a:pPr marL="241300" marR="7620" lvl="0" indent="-228600" algn="l" rtl="0">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Confidentiality: </a:t>
            </a:r>
            <a:r>
              <a:rPr lang="en-US" sz="2800" dirty="0">
                <a:solidFill>
                  <a:schemeClr val="dk1"/>
                </a:solidFill>
                <a:latin typeface="Garamond"/>
                <a:ea typeface="Garamond"/>
                <a:cs typeface="Garamond"/>
                <a:sym typeface="Garamond"/>
              </a:rPr>
              <a:t>Ensuring that personal information is accessible only to </a:t>
            </a:r>
            <a:r>
              <a:rPr lang="en-US" sz="2800" dirty="0" err="1">
                <a:solidFill>
                  <a:schemeClr val="dk1"/>
                </a:solidFill>
                <a:latin typeface="Garamond"/>
                <a:ea typeface="Garamond"/>
                <a:cs typeface="Garamond"/>
                <a:sym typeface="Garamond"/>
              </a:rPr>
              <a:t>authorised</a:t>
            </a:r>
            <a:r>
              <a:rPr lang="en-US" sz="2800" dirty="0">
                <a:solidFill>
                  <a:schemeClr val="dk1"/>
                </a:solidFill>
                <a:latin typeface="Garamond"/>
                <a:ea typeface="Garamond"/>
                <a:cs typeface="Garamond"/>
                <a:sym typeface="Garamond"/>
              </a:rPr>
              <a:t> users and  is protected against </a:t>
            </a:r>
            <a:r>
              <a:rPr lang="en-US" sz="2800" dirty="0" err="1">
                <a:solidFill>
                  <a:schemeClr val="dk1"/>
                </a:solidFill>
                <a:latin typeface="Garamond"/>
                <a:ea typeface="Garamond"/>
                <a:cs typeface="Garamond"/>
                <a:sym typeface="Garamond"/>
              </a:rPr>
              <a:t>unauthorised</a:t>
            </a:r>
            <a:r>
              <a:rPr lang="en-US" sz="2800" dirty="0">
                <a:solidFill>
                  <a:schemeClr val="dk1"/>
                </a:solidFill>
                <a:latin typeface="Garamond"/>
                <a:ea typeface="Garamond"/>
                <a:cs typeface="Garamond"/>
                <a:sym typeface="Garamond"/>
              </a:rPr>
              <a:t> access or disclosure.</a:t>
            </a:r>
            <a:endParaRPr sz="2800" dirty="0">
              <a:solidFill>
                <a:schemeClr val="dk1"/>
              </a:solidFill>
              <a:latin typeface="Garamond"/>
              <a:ea typeface="Garamond"/>
              <a:cs typeface="Garamond"/>
              <a:sym typeface="Garamond"/>
            </a:endParaRPr>
          </a:p>
          <a:p>
            <a:pPr marL="0" marR="0" lvl="0" indent="0" algn="l" rtl="0">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241300" marR="6985" lvl="0" indent="-228600" algn="l" rtl="0">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Integrity: </a:t>
            </a:r>
            <a:r>
              <a:rPr lang="en-US" sz="2800" dirty="0">
                <a:solidFill>
                  <a:schemeClr val="dk1"/>
                </a:solidFill>
                <a:latin typeface="Garamond"/>
                <a:ea typeface="Garamond"/>
                <a:cs typeface="Garamond"/>
                <a:sym typeface="Garamond"/>
              </a:rPr>
              <a:t>Maintaining the accuracy and dependability of personal data while preventing  </a:t>
            </a:r>
            <a:r>
              <a:rPr lang="en-US" sz="2800" dirty="0" err="1">
                <a:solidFill>
                  <a:schemeClr val="dk1"/>
                </a:solidFill>
                <a:latin typeface="Garamond"/>
                <a:ea typeface="Garamond"/>
                <a:cs typeface="Garamond"/>
                <a:sym typeface="Garamond"/>
              </a:rPr>
              <a:t>unauthorised</a:t>
            </a:r>
            <a:r>
              <a:rPr lang="en-US" sz="2800" dirty="0">
                <a:solidFill>
                  <a:schemeClr val="dk1"/>
                </a:solidFill>
                <a:latin typeface="Garamond"/>
                <a:ea typeface="Garamond"/>
                <a:cs typeface="Garamond"/>
                <a:sym typeface="Garamond"/>
              </a:rPr>
              <a:t> alterations, corruption, or tampering.</a:t>
            </a:r>
            <a:endParaRPr sz="2800" dirty="0">
              <a:solidFill>
                <a:schemeClr val="dk1"/>
              </a:solidFill>
              <a:latin typeface="Garamond"/>
              <a:ea typeface="Garamond"/>
              <a:cs typeface="Garamond"/>
              <a:sym typeface="Garamond"/>
            </a:endParaRPr>
          </a:p>
          <a:p>
            <a:pPr marL="0" marR="0" lvl="0" indent="0" algn="l" rtl="0">
              <a:spcBef>
                <a:spcPts val="5"/>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241300" marR="6350" lvl="0" indent="-228600" algn="l" rtl="0">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Authentication and Authorization </a:t>
            </a:r>
            <a:r>
              <a:rPr lang="en-US" sz="2800" dirty="0">
                <a:solidFill>
                  <a:schemeClr val="dk1"/>
                </a:solidFill>
                <a:latin typeface="Garamond"/>
                <a:ea typeface="Garamond"/>
                <a:cs typeface="Garamond"/>
                <a:sym typeface="Garamond"/>
              </a:rPr>
              <a:t>entails confirming the identity of individuals and systems  with data access and defining the actions they are permitted to perform.</a:t>
            </a:r>
            <a:endParaRPr sz="2800" dirty="0">
              <a:solidFill>
                <a:schemeClr val="dk1"/>
              </a:solidFill>
              <a:latin typeface="Garamond"/>
              <a:ea typeface="Garamond"/>
              <a:cs typeface="Garamond"/>
              <a:sym typeface="Garamond"/>
            </a:endParaRPr>
          </a:p>
          <a:p>
            <a:pPr marL="0" marR="0" lvl="0" indent="0" algn="l" rtl="0">
              <a:spcBef>
                <a:spcPts val="4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241300" marR="8255" lvl="0" indent="-228600" algn="l" rtl="0">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Encryption: </a:t>
            </a:r>
            <a:r>
              <a:rPr lang="en-US" sz="2800" dirty="0">
                <a:solidFill>
                  <a:schemeClr val="dk1"/>
                </a:solidFill>
                <a:latin typeface="Garamond"/>
                <a:ea typeface="Garamond"/>
                <a:cs typeface="Garamond"/>
                <a:sym typeface="Garamond"/>
              </a:rPr>
              <a:t>The use of encryption to safeguard data during storage and transmission by  rendering it unreadable to </a:t>
            </a:r>
            <a:r>
              <a:rPr lang="en-US" sz="2800" dirty="0" err="1">
                <a:solidFill>
                  <a:schemeClr val="dk1"/>
                </a:solidFill>
                <a:latin typeface="Garamond"/>
                <a:ea typeface="Garamond"/>
                <a:cs typeface="Garamond"/>
                <a:sym typeface="Garamond"/>
              </a:rPr>
              <a:t>unauthorised</a:t>
            </a:r>
            <a:r>
              <a:rPr lang="en-US" sz="2800" dirty="0">
                <a:solidFill>
                  <a:schemeClr val="dk1"/>
                </a:solidFill>
                <a:latin typeface="Garamond"/>
                <a:ea typeface="Garamond"/>
                <a:cs typeface="Garamond"/>
                <a:sym typeface="Garamond"/>
              </a:rPr>
              <a:t> parties.</a:t>
            </a:r>
            <a:endParaRPr dirty="0"/>
          </a:p>
          <a:p>
            <a:pPr marL="12700" marR="8255" lvl="0" indent="0" algn="l" rtl="0">
              <a:spcBef>
                <a:spcPts val="0"/>
              </a:spcBef>
              <a:spcAft>
                <a:spcPts val="0"/>
              </a:spcAft>
              <a:buNone/>
            </a:pPr>
            <a:endParaRPr sz="2800" dirty="0">
              <a:solidFill>
                <a:schemeClr val="dk1"/>
              </a:solidFill>
              <a:latin typeface="Garamond"/>
              <a:ea typeface="Garamond"/>
              <a:cs typeface="Garamond"/>
              <a:sym typeface="Garamond"/>
            </a:endParaRPr>
          </a:p>
          <a:p>
            <a:pPr marL="241300" marR="6985" lvl="0" indent="-228600" algn="l" rtl="0">
              <a:spcBef>
                <a:spcPts val="1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Access controls </a:t>
            </a:r>
            <a:r>
              <a:rPr lang="en-US" sz="2800" dirty="0">
                <a:solidFill>
                  <a:schemeClr val="dk1"/>
                </a:solidFill>
                <a:latin typeface="Garamond"/>
                <a:ea typeface="Garamond"/>
                <a:cs typeface="Garamond"/>
                <a:sym typeface="Garamond"/>
              </a:rPr>
              <a:t>to define who can access data and what actions they can perform, including  user permissions, role-based access, and the principle of least privilege.</a:t>
            </a:r>
            <a:endParaRPr sz="2800" dirty="0">
              <a:solidFill>
                <a:schemeClr val="dk1"/>
              </a:solidFill>
              <a:latin typeface="Garamond"/>
              <a:ea typeface="Garamond"/>
              <a:cs typeface="Garamond"/>
              <a:sym typeface="Garamon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998"/>
        <p:cNvGrpSpPr/>
        <p:nvPr/>
      </p:nvGrpSpPr>
      <p:grpSpPr>
        <a:xfrm>
          <a:off x="0" y="0"/>
          <a:ext cx="0" cy="0"/>
          <a:chOff x="0" y="0"/>
          <a:chExt cx="0" cy="0"/>
        </a:xfrm>
      </p:grpSpPr>
      <p:sp>
        <p:nvSpPr>
          <p:cNvPr id="999" name="Google Shape;999;p46"/>
          <p:cNvSpPr txBox="1"/>
          <p:nvPr/>
        </p:nvSpPr>
        <p:spPr>
          <a:xfrm>
            <a:off x="823911" y="2073275"/>
            <a:ext cx="16992601" cy="7733656"/>
          </a:xfrm>
          <a:prstGeom prst="rect">
            <a:avLst/>
          </a:prstGeom>
          <a:noFill/>
          <a:ln>
            <a:noFill/>
          </a:ln>
        </p:spPr>
        <p:txBody>
          <a:bodyPr spcFirstLastPara="1" wrap="square" lIns="0" tIns="12700" rIns="0" bIns="0" anchor="t" anchorCtr="0">
            <a:spAutoFit/>
          </a:bodyPr>
          <a:lstStyle/>
          <a:p>
            <a:pPr marL="12700" marR="6350" lvl="0" indent="0" algn="l" rtl="0">
              <a:lnSpc>
                <a:spcPct val="150000"/>
              </a:lnSpc>
              <a:spcBef>
                <a:spcPts val="0"/>
              </a:spcBef>
              <a:spcAft>
                <a:spcPts val="0"/>
              </a:spcAft>
              <a:buNone/>
            </a:pPr>
            <a:r>
              <a:rPr lang="en-US" sz="2800">
                <a:solidFill>
                  <a:schemeClr val="dk1"/>
                </a:solidFill>
                <a:latin typeface="Garamond"/>
                <a:ea typeface="Garamond"/>
                <a:cs typeface="Garamond"/>
                <a:sym typeface="Garamond"/>
              </a:rPr>
              <a:t>For organizations to maintain conformance with the data security principle, the following practices  can be implemented:</a:t>
            </a:r>
            <a:endParaRPr/>
          </a:p>
          <a:p>
            <a:pPr marL="12700" marR="6350" lvl="0" indent="0" algn="l" rtl="0">
              <a:lnSpc>
                <a:spcPct val="150000"/>
              </a:lnSpc>
              <a:spcBef>
                <a:spcPts val="155"/>
              </a:spcBef>
              <a:spcAft>
                <a:spcPts val="0"/>
              </a:spcAft>
              <a:buNone/>
            </a:pPr>
            <a:endParaRPr sz="2800">
              <a:solidFill>
                <a:schemeClr val="dk1"/>
              </a:solidFill>
              <a:latin typeface="Garamond"/>
              <a:ea typeface="Garamond"/>
              <a:cs typeface="Garamond"/>
              <a:sym typeface="Garamond"/>
            </a:endParaRPr>
          </a:p>
          <a:p>
            <a:pPr marL="241300" marR="7620" lvl="0" indent="-228600" algn="l" rtl="0">
              <a:lnSpc>
                <a:spcPct val="150000"/>
              </a:lnSpc>
              <a:spcBef>
                <a:spcPts val="3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Employ access control measures to restrict data access to authorized personnel only, assuring  the confidentiality and security of data.</a:t>
            </a:r>
            <a:endParaRPr sz="2800">
              <a:solidFill>
                <a:schemeClr val="dk1"/>
              </a:solidFill>
              <a:latin typeface="Garamond"/>
              <a:ea typeface="Garamond"/>
              <a:cs typeface="Garamond"/>
              <a:sym typeface="Garamond"/>
            </a:endParaRPr>
          </a:p>
          <a:p>
            <a:pPr marL="241300" marR="8890" lvl="0" indent="-228600" algn="l"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Encrypt sensitive data during transmission and storage to prevent unauthorized access and  preserve data secrecy.</a:t>
            </a:r>
            <a:endParaRPr sz="2800">
              <a:solidFill>
                <a:schemeClr val="dk1"/>
              </a:solidFill>
              <a:latin typeface="Garamond"/>
              <a:ea typeface="Garamond"/>
              <a:cs typeface="Garamond"/>
              <a:sym typeface="Garamond"/>
            </a:endParaRPr>
          </a:p>
          <a:p>
            <a:pPr marL="241300" marR="8255" lvl="0" indent="-228600" algn="l"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Conduct periodic security audits and vulnerability assessments to identify and address potential  security vulnerabilities.</a:t>
            </a:r>
            <a:endParaRPr sz="2800">
              <a:solidFill>
                <a:schemeClr val="dk1"/>
              </a:solidFill>
              <a:latin typeface="Garamond"/>
              <a:ea typeface="Garamond"/>
              <a:cs typeface="Garamond"/>
              <a:sym typeface="Garamond"/>
            </a:endParaRPr>
          </a:p>
          <a:p>
            <a:pPr marL="241300" marR="10160" lvl="0" indent="-228600" algn="l" rtl="0">
              <a:lnSpc>
                <a:spcPct val="150000"/>
              </a:lnSpc>
              <a:spcBef>
                <a:spcPts val="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Develop and implement a plan for responding to data breaches in a prompt and effective  manner.</a:t>
            </a:r>
            <a:endParaRPr sz="2800">
              <a:solidFill>
                <a:schemeClr val="dk1"/>
              </a:solidFill>
              <a:latin typeface="Garamond"/>
              <a:ea typeface="Garamond"/>
              <a:cs typeface="Garamond"/>
              <a:sym typeface="Garamond"/>
            </a:endParaRPr>
          </a:p>
          <a:p>
            <a:pPr marL="241300" marR="6350" lvl="0" indent="-228600" algn="l"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management shall direct the creation and implementation of data security policies and  procedures that comply with applicable data protection regulations.</a:t>
            </a:r>
            <a:endParaRPr sz="2800">
              <a:solidFill>
                <a:schemeClr val="dk1"/>
              </a:solidFill>
              <a:latin typeface="Garamond"/>
              <a:ea typeface="Garamond"/>
              <a:cs typeface="Garamond"/>
              <a:sym typeface="Garamond"/>
            </a:endParaRPr>
          </a:p>
          <a:p>
            <a:pPr marL="241300" marR="6350" lvl="0" indent="-228600" algn="l"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Provision of oversight for data security practices, monitor compliance, and respond to security  incidents with corrective action.</a:t>
            </a:r>
            <a:endParaRPr sz="2800">
              <a:solidFill>
                <a:schemeClr val="dk1"/>
              </a:solidFill>
              <a:latin typeface="Garamond"/>
              <a:ea typeface="Garamond"/>
              <a:cs typeface="Garamond"/>
              <a:sym typeface="Garamond"/>
            </a:endParaRPr>
          </a:p>
          <a:p>
            <a:pPr marL="241300" marR="5080" lvl="0" indent="-228600" algn="l"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Develop and implement a plan for responding to and mitigating the impact of security  incidents</a:t>
            </a:r>
            <a:endParaRPr sz="2800">
              <a:solidFill>
                <a:schemeClr val="dk1"/>
              </a:solidFill>
              <a:latin typeface="Garamond"/>
              <a:ea typeface="Garamond"/>
              <a:cs typeface="Garamond"/>
              <a:sym typeface="Garamond"/>
            </a:endParaRPr>
          </a:p>
        </p:txBody>
      </p:sp>
      <p:pic>
        <p:nvPicPr>
          <p:cNvPr id="1000" name="Google Shape;1000;p4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001" name="Google Shape;1001;p4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47</a:t>
            </a:fld>
            <a:endParaRPr/>
          </a:p>
        </p:txBody>
      </p:sp>
      <p:sp>
        <p:nvSpPr>
          <p:cNvPr id="1003" name="Google Shape;1003;p46"/>
          <p:cNvSpPr txBox="1"/>
          <p:nvPr/>
        </p:nvSpPr>
        <p:spPr>
          <a:xfrm>
            <a:off x="2043112" y="1135307"/>
            <a:ext cx="14478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What the DPO know about the Data Security Principle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Shape 1008"/>
        <p:cNvGrpSpPr/>
        <p:nvPr/>
      </p:nvGrpSpPr>
      <p:grpSpPr>
        <a:xfrm>
          <a:off x="0" y="0"/>
          <a:ext cx="0" cy="0"/>
          <a:chOff x="0" y="0"/>
          <a:chExt cx="0" cy="0"/>
        </a:xfrm>
      </p:grpSpPr>
      <p:sp>
        <p:nvSpPr>
          <p:cNvPr id="1009" name="Google Shape;1009;p4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48</a:t>
            </a:fld>
            <a:endParaRPr/>
          </a:p>
        </p:txBody>
      </p:sp>
      <p:pic>
        <p:nvPicPr>
          <p:cNvPr id="1011" name="Google Shape;1011;p47"/>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012" name="Google Shape;1012;p47"/>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013" name="Google Shape;1013;p47"/>
          <p:cNvPicPr preferRelativeResize="0"/>
          <p:nvPr/>
        </p:nvPicPr>
        <p:blipFill rotWithShape="1">
          <a:blip r:embed="rId4">
            <a:alphaModFix/>
          </a:blip>
          <a:srcRect/>
          <a:stretch/>
        </p:blipFill>
        <p:spPr>
          <a:xfrm>
            <a:off x="925646" y="2639684"/>
            <a:ext cx="7715106" cy="805188"/>
          </a:xfrm>
          <a:prstGeom prst="rect">
            <a:avLst/>
          </a:prstGeom>
          <a:noFill/>
          <a:ln>
            <a:noFill/>
          </a:ln>
        </p:spPr>
      </p:pic>
      <p:sp>
        <p:nvSpPr>
          <p:cNvPr id="1014" name="Google Shape;1014;p47"/>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12700" marR="5080" lvl="0" indent="0" algn="l" rtl="0">
              <a:lnSpc>
                <a:spcPct val="107500"/>
              </a:lnSpc>
              <a:spcBef>
                <a:spcPts val="0"/>
              </a:spcBef>
              <a:spcAft>
                <a:spcPts val="0"/>
              </a:spcAft>
              <a:buNone/>
            </a:pPr>
            <a:r>
              <a:rPr lang="en-US" sz="3600" b="1" dirty="0">
                <a:solidFill>
                  <a:srgbClr val="054C2C"/>
                </a:solidFill>
                <a:latin typeface="Garamond"/>
                <a:ea typeface="Garamond"/>
                <a:cs typeface="Garamond"/>
                <a:sym typeface="Garamond"/>
              </a:rPr>
              <a:t>Understanding the Fundamentals of Data Protection and Data  Privacy Principles.</a:t>
            </a:r>
            <a:endParaRPr sz="3600" dirty="0">
              <a:solidFill>
                <a:srgbClr val="054C2C"/>
              </a:solidFill>
              <a:latin typeface="Garamond"/>
              <a:ea typeface="Garamond"/>
              <a:cs typeface="Garamond"/>
              <a:sym typeface="Garamond"/>
            </a:endParaRPr>
          </a:p>
        </p:txBody>
      </p:sp>
      <p:sp>
        <p:nvSpPr>
          <p:cNvPr id="1015" name="Google Shape;1015;p47"/>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34620" marR="0" lvl="0" indent="0" algn="l" rtl="0">
              <a:spcBef>
                <a:spcPts val="0"/>
              </a:spcBef>
              <a:spcAft>
                <a:spcPts val="0"/>
              </a:spcAft>
              <a:buNone/>
            </a:pPr>
            <a:r>
              <a:rPr lang="en-US" sz="3200" b="1">
                <a:solidFill>
                  <a:srgbClr val="FFFFFF"/>
                </a:solidFill>
                <a:latin typeface="Garamond"/>
                <a:ea typeface="Garamond"/>
                <a:cs typeface="Garamond"/>
                <a:sym typeface="Garamond"/>
              </a:rPr>
              <a:t>Accountability and Responsibility</a:t>
            </a:r>
            <a:endParaRPr sz="3200">
              <a:solidFill>
                <a:schemeClr val="dk1"/>
              </a:solidFill>
              <a:latin typeface="Garamond"/>
              <a:ea typeface="Garamond"/>
              <a:cs typeface="Garamond"/>
              <a:sym typeface="Garamond"/>
            </a:endParaRPr>
          </a:p>
        </p:txBody>
      </p:sp>
      <p:sp>
        <p:nvSpPr>
          <p:cNvPr id="1016" name="Google Shape;1016;p47"/>
          <p:cNvSpPr txBox="1"/>
          <p:nvPr/>
        </p:nvSpPr>
        <p:spPr>
          <a:xfrm>
            <a:off x="823912" y="3421896"/>
            <a:ext cx="16822852" cy="1256370"/>
          </a:xfrm>
          <a:prstGeom prst="rect">
            <a:avLst/>
          </a:prstGeom>
          <a:noFill/>
          <a:ln>
            <a:noFill/>
          </a:ln>
        </p:spPr>
        <p:txBody>
          <a:bodyPr spcFirstLastPara="1" wrap="square" lIns="91425" tIns="45700" rIns="91425" bIns="45700" anchor="t" anchorCtr="0">
            <a:spAutoFit/>
          </a:bodyPr>
          <a:lstStyle/>
          <a:p>
            <a:pPr marL="177165" marR="694055" lvl="0" indent="0" algn="l" rtl="0">
              <a:lnSpc>
                <a:spcPct val="140800"/>
              </a:lnSpc>
              <a:spcBef>
                <a:spcPts val="0"/>
              </a:spcBef>
              <a:spcAft>
                <a:spcPts val="0"/>
              </a:spcAft>
              <a:buNone/>
            </a:pPr>
            <a:r>
              <a:rPr lang="en-US" sz="2800">
                <a:solidFill>
                  <a:schemeClr val="dk1"/>
                </a:solidFill>
                <a:latin typeface="Garamond"/>
                <a:ea typeface="Garamond"/>
                <a:cs typeface="Garamond"/>
                <a:sym typeface="Garamond"/>
              </a:rPr>
              <a:t>Assure Organizational responsibility for data protection guidelines, put compliance  demonstration plans into action, and promote openness in data processing.</a:t>
            </a:r>
            <a:endParaRPr sz="2800">
              <a:solidFill>
                <a:schemeClr val="dk1"/>
              </a:solidFill>
              <a:latin typeface="Garamond"/>
              <a:ea typeface="Garamond"/>
              <a:cs typeface="Garamond"/>
              <a:sym typeface="Garamond"/>
            </a:endParaRPr>
          </a:p>
        </p:txBody>
      </p:sp>
      <p:grpSp>
        <p:nvGrpSpPr>
          <p:cNvPr id="1017" name="Google Shape;1017;p47"/>
          <p:cNvGrpSpPr/>
          <p:nvPr/>
        </p:nvGrpSpPr>
        <p:grpSpPr>
          <a:xfrm>
            <a:off x="1629581" y="5864490"/>
            <a:ext cx="9201630" cy="4058909"/>
            <a:chOff x="7033909" y="2413948"/>
            <a:chExt cx="4694764" cy="2070896"/>
          </a:xfrm>
        </p:grpSpPr>
        <p:sp>
          <p:nvSpPr>
            <p:cNvPr id="1018" name="Google Shape;1018;p47"/>
            <p:cNvSpPr txBox="1"/>
            <p:nvPr/>
          </p:nvSpPr>
          <p:spPr>
            <a:xfrm>
              <a:off x="7526463" y="3909186"/>
              <a:ext cx="819150" cy="163574"/>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000" b="1">
                  <a:solidFill>
                    <a:schemeClr val="dk1"/>
                  </a:solidFill>
                  <a:latin typeface="Garamond"/>
                  <a:ea typeface="Garamond"/>
                  <a:cs typeface="Garamond"/>
                  <a:sym typeface="Garamond"/>
                </a:rPr>
                <a:t>Accountable</a:t>
              </a:r>
              <a:endParaRPr sz="2000">
                <a:solidFill>
                  <a:schemeClr val="dk1"/>
                </a:solidFill>
                <a:latin typeface="Garamond"/>
                <a:ea typeface="Garamond"/>
                <a:cs typeface="Garamond"/>
                <a:sym typeface="Garamond"/>
              </a:endParaRPr>
            </a:p>
          </p:txBody>
        </p:sp>
        <p:sp>
          <p:nvSpPr>
            <p:cNvPr id="1019" name="Google Shape;1019;p47"/>
            <p:cNvSpPr txBox="1"/>
            <p:nvPr/>
          </p:nvSpPr>
          <p:spPr>
            <a:xfrm>
              <a:off x="10419652" y="3909186"/>
              <a:ext cx="803275" cy="163574"/>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2000" b="1">
                  <a:solidFill>
                    <a:schemeClr val="dk1"/>
                  </a:solidFill>
                  <a:latin typeface="Garamond"/>
                  <a:ea typeface="Garamond"/>
                  <a:cs typeface="Garamond"/>
                  <a:sym typeface="Garamond"/>
                </a:rPr>
                <a:t>Responsible</a:t>
              </a:r>
              <a:endParaRPr sz="2000">
                <a:solidFill>
                  <a:schemeClr val="dk1"/>
                </a:solidFill>
                <a:latin typeface="Garamond"/>
                <a:ea typeface="Garamond"/>
                <a:cs typeface="Garamond"/>
                <a:sym typeface="Garamond"/>
              </a:endParaRPr>
            </a:p>
          </p:txBody>
        </p:sp>
        <p:pic>
          <p:nvPicPr>
            <p:cNvPr id="1020" name="Google Shape;1020;p47"/>
            <p:cNvPicPr preferRelativeResize="0"/>
            <p:nvPr/>
          </p:nvPicPr>
          <p:blipFill rotWithShape="1">
            <a:blip r:embed="rId5">
              <a:alphaModFix/>
            </a:blip>
            <a:srcRect/>
            <a:stretch/>
          </p:blipFill>
          <p:spPr>
            <a:xfrm>
              <a:off x="7033909" y="2436827"/>
              <a:ext cx="1988154" cy="1409034"/>
            </a:xfrm>
            <a:prstGeom prst="rect">
              <a:avLst/>
            </a:prstGeom>
            <a:noFill/>
            <a:ln>
              <a:noFill/>
            </a:ln>
          </p:spPr>
        </p:pic>
        <p:pic>
          <p:nvPicPr>
            <p:cNvPr id="1021" name="Google Shape;1021;p47"/>
            <p:cNvPicPr preferRelativeResize="0"/>
            <p:nvPr/>
          </p:nvPicPr>
          <p:blipFill rotWithShape="1">
            <a:blip r:embed="rId6">
              <a:alphaModFix/>
            </a:blip>
            <a:srcRect/>
            <a:stretch/>
          </p:blipFill>
          <p:spPr>
            <a:xfrm>
              <a:off x="7731695" y="4103293"/>
              <a:ext cx="328714" cy="380060"/>
            </a:xfrm>
            <a:prstGeom prst="rect">
              <a:avLst/>
            </a:prstGeom>
            <a:noFill/>
            <a:ln>
              <a:noFill/>
            </a:ln>
          </p:spPr>
        </p:pic>
        <p:pic>
          <p:nvPicPr>
            <p:cNvPr id="1022" name="Google Shape;1022;p47"/>
            <p:cNvPicPr preferRelativeResize="0"/>
            <p:nvPr/>
          </p:nvPicPr>
          <p:blipFill rotWithShape="1">
            <a:blip r:embed="rId7">
              <a:alphaModFix/>
            </a:blip>
            <a:srcRect/>
            <a:stretch/>
          </p:blipFill>
          <p:spPr>
            <a:xfrm>
              <a:off x="9720735" y="2413948"/>
              <a:ext cx="2007938" cy="1398405"/>
            </a:xfrm>
            <a:prstGeom prst="rect">
              <a:avLst/>
            </a:prstGeom>
            <a:noFill/>
            <a:ln>
              <a:noFill/>
            </a:ln>
          </p:spPr>
        </p:pic>
        <p:pic>
          <p:nvPicPr>
            <p:cNvPr id="1023" name="Google Shape;1023;p47"/>
            <p:cNvPicPr preferRelativeResize="0"/>
            <p:nvPr/>
          </p:nvPicPr>
          <p:blipFill rotWithShape="1">
            <a:blip r:embed="rId8">
              <a:alphaModFix/>
            </a:blip>
            <a:srcRect/>
            <a:stretch/>
          </p:blipFill>
          <p:spPr>
            <a:xfrm>
              <a:off x="10611079" y="4163778"/>
              <a:ext cx="280483" cy="321066"/>
            </a:xfrm>
            <a:prstGeom prst="rect">
              <a:avLst/>
            </a:prstGeom>
            <a:noFill/>
            <a:ln>
              <a:noFill/>
            </a:ln>
          </p:spPr>
        </p:pic>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Shape 1027"/>
        <p:cNvGrpSpPr/>
        <p:nvPr/>
      </p:nvGrpSpPr>
      <p:grpSpPr>
        <a:xfrm>
          <a:off x="0" y="0"/>
          <a:ext cx="0" cy="0"/>
          <a:chOff x="0" y="0"/>
          <a:chExt cx="0" cy="0"/>
        </a:xfrm>
      </p:grpSpPr>
      <p:sp>
        <p:nvSpPr>
          <p:cNvPr id="1028" name="Google Shape;1028;p48"/>
          <p:cNvSpPr txBox="1"/>
          <p:nvPr/>
        </p:nvSpPr>
        <p:spPr>
          <a:xfrm>
            <a:off x="823910" y="2073275"/>
            <a:ext cx="17526001" cy="7849072"/>
          </a:xfrm>
          <a:prstGeom prst="rect">
            <a:avLst/>
          </a:prstGeom>
          <a:noFill/>
          <a:ln>
            <a:noFill/>
          </a:ln>
        </p:spPr>
        <p:txBody>
          <a:bodyPr spcFirstLastPara="1" wrap="square" lIns="0" tIns="12700" rIns="0" bIns="0" anchor="t" anchorCtr="0">
            <a:spAutoFit/>
          </a:bodyPr>
          <a:lstStyle/>
          <a:p>
            <a:pPr marL="12700" marR="5080" lvl="0" indent="0" algn="just" rtl="0">
              <a:lnSpc>
                <a:spcPct val="150000"/>
              </a:lnSpc>
              <a:spcBef>
                <a:spcPts val="0"/>
              </a:spcBef>
              <a:spcAft>
                <a:spcPts val="0"/>
              </a:spcAft>
              <a:buNone/>
            </a:pPr>
            <a:r>
              <a:rPr lang="en-US" sz="2800">
                <a:solidFill>
                  <a:schemeClr val="dk1"/>
                </a:solidFill>
                <a:latin typeface="Garamond"/>
                <a:ea typeface="Garamond"/>
                <a:cs typeface="Garamond"/>
                <a:sym typeface="Garamond"/>
              </a:rPr>
              <a:t>The "</a:t>
            </a:r>
            <a:r>
              <a:rPr lang="en-US" sz="2800" b="1">
                <a:solidFill>
                  <a:schemeClr val="dk1"/>
                </a:solidFill>
                <a:latin typeface="Garamond"/>
                <a:ea typeface="Garamond"/>
                <a:cs typeface="Garamond"/>
                <a:sym typeface="Garamond"/>
              </a:rPr>
              <a:t>Accountability and Responsibility" </a:t>
            </a:r>
            <a:r>
              <a:rPr lang="en-US" sz="2800">
                <a:solidFill>
                  <a:schemeClr val="dk1"/>
                </a:solidFill>
                <a:latin typeface="Garamond"/>
                <a:ea typeface="Garamond"/>
                <a:cs typeface="Garamond"/>
                <a:sym typeface="Garamond"/>
              </a:rPr>
              <a:t>principle in the Nigeria Data Protection Act (NDPA)  says that companies that gather and use personal data must make sure they follow the rules for  data protection. This principle stresses that businesses should be serious about their data  protection duties and be able to show that they care about data privacy and security and it is  expected that the following are adhered to</a:t>
            </a:r>
            <a:endParaRPr sz="2800">
              <a:solidFill>
                <a:schemeClr val="dk1"/>
              </a:solidFill>
              <a:latin typeface="Garamond"/>
              <a:ea typeface="Garamond"/>
              <a:cs typeface="Garamond"/>
              <a:sym typeface="Garamond"/>
            </a:endParaRPr>
          </a:p>
          <a:p>
            <a:pPr marL="469265" marR="5080" lvl="0" indent="-228600" algn="just" rtl="0">
              <a:lnSpc>
                <a:spcPct val="150000"/>
              </a:lnSpc>
              <a:spcBef>
                <a:spcPts val="9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Organizations bear accountability for the personal information they gather and handle. This  implies that they have to abide by the legal requirements and data protection principles set forth in  the NDPA.</a:t>
            </a:r>
            <a:endParaRPr sz="2800">
              <a:solidFill>
                <a:schemeClr val="dk1"/>
              </a:solidFill>
              <a:latin typeface="Garamond"/>
              <a:ea typeface="Garamond"/>
              <a:cs typeface="Garamond"/>
              <a:sym typeface="Garamond"/>
            </a:endParaRPr>
          </a:p>
          <a:p>
            <a:pPr marL="469265" marR="6985" lvl="0" indent="-228600" algn="just" rtl="0">
              <a:lnSpc>
                <a:spcPct val="150000"/>
              </a:lnSpc>
              <a:spcBef>
                <a:spcPts val="87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All NDPA requirements, such as securing authorization for data processing, guaranteeing data  accuracy, capping data storage, and upholding data security, must be complied with by  Organizations.</a:t>
            </a:r>
            <a:endParaRPr/>
          </a:p>
          <a:p>
            <a:pPr marL="265430" marR="5715" lvl="0" indent="-228600" algn="just" rtl="0">
              <a:lnSpc>
                <a:spcPct val="150000"/>
              </a:lnSpc>
              <a:spcBef>
                <a:spcPts val="10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Businesses must maintain records of all of their data processing operations, policies, and  procedures related to data protection. It is crucial to have this documentation in order to prove  compliance.</a:t>
            </a:r>
            <a:endParaRPr sz="3600">
              <a:solidFill>
                <a:schemeClr val="dk1"/>
              </a:solidFill>
              <a:latin typeface="Garamond"/>
              <a:ea typeface="Garamond"/>
              <a:cs typeface="Garamond"/>
              <a:sym typeface="Garamond"/>
            </a:endParaRPr>
          </a:p>
          <a:p>
            <a:pPr marL="265430" marR="6985" lvl="0" indent="-228600" algn="just"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Establishing procedures to hold Organizations accountable for data protection is a good idea. This  entails designating a Data Protection Officer (DPO) and establishing explicit procedures for  managing requests from data subjects and data breaches.</a:t>
            </a:r>
            <a:endParaRPr sz="2800">
              <a:solidFill>
                <a:schemeClr val="dk1"/>
              </a:solidFill>
              <a:latin typeface="Garamond"/>
              <a:ea typeface="Garamond"/>
              <a:cs typeface="Garamond"/>
              <a:sym typeface="Garamond"/>
            </a:endParaRPr>
          </a:p>
        </p:txBody>
      </p:sp>
      <p:pic>
        <p:nvPicPr>
          <p:cNvPr id="1029" name="Google Shape;1029;p4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030" name="Google Shape;1030;p4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49</a:t>
            </a:fld>
            <a:endParaRPr/>
          </a:p>
        </p:txBody>
      </p:sp>
      <p:sp>
        <p:nvSpPr>
          <p:cNvPr id="1032" name="Google Shape;1032;p48"/>
          <p:cNvSpPr txBox="1"/>
          <p:nvPr/>
        </p:nvSpPr>
        <p:spPr>
          <a:xfrm>
            <a:off x="2043112" y="1135307"/>
            <a:ext cx="14478000"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The Accountability and Responsibility Principle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1036"/>
        <p:cNvGrpSpPr/>
        <p:nvPr/>
      </p:nvGrpSpPr>
      <p:grpSpPr>
        <a:xfrm>
          <a:off x="0" y="0"/>
          <a:ext cx="0" cy="0"/>
          <a:chOff x="0" y="0"/>
          <a:chExt cx="0" cy="0"/>
        </a:xfrm>
      </p:grpSpPr>
      <p:sp>
        <p:nvSpPr>
          <p:cNvPr id="1037" name="Google Shape;1037;p49"/>
          <p:cNvSpPr txBox="1"/>
          <p:nvPr/>
        </p:nvSpPr>
        <p:spPr>
          <a:xfrm>
            <a:off x="1052513" y="2260284"/>
            <a:ext cx="17373600" cy="7174593"/>
          </a:xfrm>
          <a:prstGeom prst="rect">
            <a:avLst/>
          </a:prstGeom>
          <a:noFill/>
          <a:ln>
            <a:noFill/>
          </a:ln>
        </p:spPr>
        <p:txBody>
          <a:bodyPr spcFirstLastPara="1" wrap="square" lIns="0" tIns="12700" rIns="0" bIns="0" anchor="t" anchorCtr="0">
            <a:spAutoFit/>
          </a:bodyPr>
          <a:lstStyle/>
          <a:p>
            <a:pPr marL="265430" marR="5715" lvl="0" indent="-228600" algn="just" rtl="0">
              <a:lnSpc>
                <a:spcPct val="1409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DPO oversees managing an organization's data protection practises and ensuring that data protection rules are followed.</a:t>
            </a:r>
            <a:endParaRPr sz="280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2800">
              <a:solidFill>
                <a:schemeClr val="dk1"/>
              </a:solidFill>
              <a:latin typeface="Garamond"/>
              <a:ea typeface="Garamond"/>
              <a:cs typeface="Garamond"/>
              <a:sym typeface="Garamond"/>
            </a:endParaRPr>
          </a:p>
          <a:p>
            <a:pPr marL="265430" marR="6985"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DPO should be aware of all personal data processed by the Organization. This involves understanding what data is gathered, how it is utilised, and where it is kept.</a:t>
            </a:r>
            <a:endParaRPr sz="2800">
              <a:solidFill>
                <a:schemeClr val="dk1"/>
              </a:solidFill>
              <a:latin typeface="Garamond"/>
              <a:ea typeface="Garamond"/>
              <a:cs typeface="Garamond"/>
              <a:sym typeface="Garamond"/>
            </a:endParaRPr>
          </a:p>
          <a:p>
            <a:pPr marL="0" marR="0" lvl="0" indent="0" algn="l" rtl="0">
              <a:spcBef>
                <a:spcPts val="5"/>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a:p>
            <a:pPr marL="265430" marR="6985" lvl="0" indent="-228600" algn="just" rtl="0">
              <a:lnSpc>
                <a:spcPct val="140900"/>
              </a:lnSpc>
              <a:spcBef>
                <a:spcPts val="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DPIAs are an essential component in demonstrating accountability. The DPO should oversee the process of performing DPIAs to identify and mitigate privacy concerns associated with data processing operations.</a:t>
            </a:r>
            <a:endParaRPr sz="2800">
              <a:solidFill>
                <a:schemeClr val="dk1"/>
              </a:solidFill>
              <a:latin typeface="Garamond"/>
              <a:ea typeface="Garamond"/>
              <a:cs typeface="Garamond"/>
              <a:sym typeface="Garamond"/>
            </a:endParaRPr>
          </a:p>
          <a:p>
            <a:pPr marL="0" marR="0" lvl="0" indent="0" algn="l" rtl="0">
              <a:spcBef>
                <a:spcPts val="50"/>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a:p>
            <a:pPr marL="265430" marR="5080" lvl="0" indent="-228600" algn="just" rtl="0">
              <a:lnSpc>
                <a:spcPct val="1417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DPO should make certain that the Organization has detailed records of its data processing operations, rules, and processes.</a:t>
            </a:r>
            <a:endParaRPr sz="2800">
              <a:solidFill>
                <a:schemeClr val="dk1"/>
              </a:solidFill>
              <a:latin typeface="Garamond"/>
              <a:ea typeface="Garamond"/>
              <a:cs typeface="Garamond"/>
              <a:sym typeface="Garamond"/>
            </a:endParaRPr>
          </a:p>
          <a:p>
            <a:pPr marL="0" marR="0" lvl="0" indent="0" algn="l" rtl="0">
              <a:spcBef>
                <a:spcPts val="40"/>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a:p>
            <a:pPr marL="265430" marR="8890"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DPO should collaborate with the Organization to create and implement data security policies and procedures. These documents should detail how personal data is processed as well as how data subjects' rights are protected.</a:t>
            </a:r>
            <a:endParaRPr sz="2800">
              <a:solidFill>
                <a:schemeClr val="dk1"/>
              </a:solidFill>
              <a:latin typeface="Garamond"/>
              <a:ea typeface="Garamond"/>
              <a:cs typeface="Garamond"/>
              <a:sym typeface="Garamond"/>
            </a:endParaRPr>
          </a:p>
        </p:txBody>
      </p:sp>
      <p:pic>
        <p:nvPicPr>
          <p:cNvPr id="1038" name="Google Shape;1038;p49"/>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039" name="Google Shape;1039;p4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50</a:t>
            </a:fld>
            <a:endParaRPr/>
          </a:p>
        </p:txBody>
      </p:sp>
      <p:sp>
        <p:nvSpPr>
          <p:cNvPr id="1041" name="Google Shape;1041;p49"/>
          <p:cNvSpPr txBox="1"/>
          <p:nvPr/>
        </p:nvSpPr>
        <p:spPr>
          <a:xfrm>
            <a:off x="2043111" y="1135307"/>
            <a:ext cx="157734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What the DPO know about the Accountability and Responsibility Principle</a:t>
            </a: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Shape 1045"/>
        <p:cNvGrpSpPr/>
        <p:nvPr/>
      </p:nvGrpSpPr>
      <p:grpSpPr>
        <a:xfrm>
          <a:off x="0" y="0"/>
          <a:ext cx="0" cy="0"/>
          <a:chOff x="0" y="0"/>
          <a:chExt cx="0" cy="0"/>
        </a:xfrm>
      </p:grpSpPr>
      <p:sp>
        <p:nvSpPr>
          <p:cNvPr id="1046" name="Google Shape;1046;p50"/>
          <p:cNvSpPr txBox="1"/>
          <p:nvPr/>
        </p:nvSpPr>
        <p:spPr>
          <a:xfrm>
            <a:off x="960342" y="2675233"/>
            <a:ext cx="17100741" cy="5021952"/>
          </a:xfrm>
          <a:prstGeom prst="rect">
            <a:avLst/>
          </a:prstGeom>
          <a:noFill/>
          <a:ln>
            <a:noFill/>
          </a:ln>
        </p:spPr>
        <p:txBody>
          <a:bodyPr spcFirstLastPara="1" wrap="square" lIns="0" tIns="12700" rIns="0" bIns="0" anchor="t" anchorCtr="0">
            <a:spAutoFit/>
          </a:bodyPr>
          <a:lstStyle/>
          <a:p>
            <a:pPr marL="265430" marR="23495" lvl="0" indent="-228600" algn="just" rtl="0">
              <a:lnSpc>
                <a:spcPct val="141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Making sure that data protection laws and regulations are followed in order to stay out of  trouble with the law and avoid penalties.</a:t>
            </a:r>
            <a:endParaRPr sz="2800">
              <a:solidFill>
                <a:schemeClr val="dk1"/>
              </a:solidFill>
              <a:latin typeface="Garamond"/>
              <a:ea typeface="Garamond"/>
              <a:cs typeface="Garamond"/>
              <a:sym typeface="Garamond"/>
            </a:endParaRPr>
          </a:p>
          <a:p>
            <a:pPr marL="265430" marR="8890" lvl="0" indent="-228600" algn="just" rtl="0">
              <a:lnSpc>
                <a:spcPct val="140800"/>
              </a:lnSpc>
              <a:spcBef>
                <a:spcPts val="104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Gaining the trust of data subjects requires handling data responsibly and upholding their  rights.</a:t>
            </a:r>
            <a:endParaRPr sz="280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Clr>
                <a:schemeClr val="dk1"/>
              </a:buClr>
              <a:buSzPts val="2800"/>
              <a:buFont typeface="Calibri"/>
              <a:buNone/>
            </a:pPr>
            <a:endParaRPr sz="2800">
              <a:solidFill>
                <a:schemeClr val="dk1"/>
              </a:solidFill>
              <a:latin typeface="Garamond"/>
              <a:ea typeface="Garamond"/>
              <a:cs typeface="Garamond"/>
              <a:sym typeface="Garamond"/>
            </a:endParaRPr>
          </a:p>
          <a:p>
            <a:pPr marL="265430" marR="0" lvl="0" indent="-229234" algn="l" rtl="0">
              <a:spcBef>
                <a:spcPts val="95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Improving data security to reduce the possibility of illegal access and data breaches.</a:t>
            </a:r>
            <a:endParaRPr sz="2800">
              <a:solidFill>
                <a:schemeClr val="dk1"/>
              </a:solidFill>
              <a:latin typeface="Garamond"/>
              <a:ea typeface="Garamond"/>
              <a:cs typeface="Garamond"/>
              <a:sym typeface="Garamond"/>
            </a:endParaRPr>
          </a:p>
          <a:p>
            <a:pPr marL="0" marR="0" lvl="0" indent="0" algn="l" rtl="0">
              <a:spcBef>
                <a:spcPts val="40"/>
              </a:spcBef>
              <a:spcAft>
                <a:spcPts val="0"/>
              </a:spcAft>
              <a:buClr>
                <a:schemeClr val="dk1"/>
              </a:buClr>
              <a:buSzPts val="2800"/>
              <a:buFont typeface="Calibri"/>
              <a:buNone/>
            </a:pPr>
            <a:endParaRPr sz="2800">
              <a:solidFill>
                <a:schemeClr val="dk1"/>
              </a:solidFill>
              <a:latin typeface="Garamond"/>
              <a:ea typeface="Garamond"/>
              <a:cs typeface="Garamond"/>
              <a:sym typeface="Garamond"/>
            </a:endParaRPr>
          </a:p>
          <a:p>
            <a:pPr marL="265430" marR="5080" lvl="0" indent="-228600" algn="just" rtl="0">
              <a:lnSpc>
                <a:spcPct val="140000"/>
              </a:lnSpc>
              <a:spcBef>
                <a:spcPts val="0"/>
              </a:spcBef>
              <a:spcAft>
                <a:spcPts val="0"/>
              </a:spcAft>
              <a:buClr>
                <a:schemeClr val="dk1"/>
              </a:buClr>
              <a:buSzPts val="2567"/>
              <a:buFont typeface="Noto Sans Symbols"/>
              <a:buChar char="▪"/>
            </a:pPr>
            <a:r>
              <a:rPr lang="en-US" sz="2800">
                <a:solidFill>
                  <a:schemeClr val="dk1"/>
                </a:solidFill>
                <a:latin typeface="Garamond"/>
                <a:ea typeface="Garamond"/>
                <a:cs typeface="Garamond"/>
                <a:sym typeface="Garamond"/>
              </a:rPr>
              <a:t>Reputation protection is the process of preserving the brand and reputation of the  company by showcasing a dedication to moral and responsible data processing.</a:t>
            </a:r>
            <a:endParaRPr sz="2800">
              <a:solidFill>
                <a:schemeClr val="dk1"/>
              </a:solidFill>
              <a:latin typeface="Garamond"/>
              <a:ea typeface="Garamond"/>
              <a:cs typeface="Garamond"/>
              <a:sym typeface="Garamond"/>
            </a:endParaRPr>
          </a:p>
          <a:p>
            <a:pPr marL="0" marR="0" lvl="0" indent="0" algn="l" rtl="0">
              <a:spcBef>
                <a:spcPts val="15"/>
              </a:spcBef>
              <a:spcAft>
                <a:spcPts val="0"/>
              </a:spcAft>
              <a:buNone/>
            </a:pPr>
            <a:endParaRPr sz="2800">
              <a:solidFill>
                <a:schemeClr val="dk1"/>
              </a:solidFill>
              <a:latin typeface="Garamond"/>
              <a:ea typeface="Garamond"/>
              <a:cs typeface="Garamond"/>
              <a:sym typeface="Garamond"/>
            </a:endParaRPr>
          </a:p>
        </p:txBody>
      </p:sp>
      <p:pic>
        <p:nvPicPr>
          <p:cNvPr id="1047" name="Google Shape;1047;p5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048" name="Google Shape;1048;p5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51</a:t>
            </a:fld>
            <a:endParaRPr/>
          </a:p>
        </p:txBody>
      </p:sp>
      <p:sp>
        <p:nvSpPr>
          <p:cNvPr id="1050" name="Google Shape;1050;p50"/>
          <p:cNvSpPr txBox="1"/>
          <p:nvPr/>
        </p:nvSpPr>
        <p:spPr>
          <a:xfrm>
            <a:off x="2043111" y="1135307"/>
            <a:ext cx="106680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Importance for Accountability and Responsibility</a:t>
            </a:r>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Shape 1054"/>
        <p:cNvGrpSpPr/>
        <p:nvPr/>
      </p:nvGrpSpPr>
      <p:grpSpPr>
        <a:xfrm>
          <a:off x="0" y="0"/>
          <a:ext cx="0" cy="0"/>
          <a:chOff x="0" y="0"/>
          <a:chExt cx="0" cy="0"/>
        </a:xfrm>
      </p:grpSpPr>
      <p:pic>
        <p:nvPicPr>
          <p:cNvPr id="1055" name="Google Shape;1055;p51"/>
          <p:cNvPicPr preferRelativeResize="0"/>
          <p:nvPr/>
        </p:nvPicPr>
        <p:blipFill rotWithShape="1">
          <a:blip r:embed="rId3">
            <a:alphaModFix/>
          </a:blip>
          <a:srcRect/>
          <a:stretch/>
        </p:blipFill>
        <p:spPr>
          <a:xfrm>
            <a:off x="14920912" y="3292476"/>
            <a:ext cx="4078730" cy="3124200"/>
          </a:xfrm>
          <a:prstGeom prst="rect">
            <a:avLst/>
          </a:prstGeom>
          <a:noFill/>
          <a:ln>
            <a:noFill/>
          </a:ln>
        </p:spPr>
      </p:pic>
      <p:sp>
        <p:nvSpPr>
          <p:cNvPr id="1056" name="Google Shape;1056;p51"/>
          <p:cNvSpPr txBox="1"/>
          <p:nvPr/>
        </p:nvSpPr>
        <p:spPr>
          <a:xfrm>
            <a:off x="848325" y="1282951"/>
            <a:ext cx="17875798" cy="126380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a:solidFill>
                  <a:schemeClr val="lt1"/>
                </a:solidFill>
                <a:latin typeface="Garamond"/>
                <a:ea typeface="Garamond"/>
                <a:cs typeface="Garamond"/>
                <a:sym typeface="Garamond"/>
              </a:rPr>
              <a:t>Determining the Balance Between Data Privacy and Fulfiling the demands of the Business Operations</a:t>
            </a:r>
            <a:endParaRPr/>
          </a:p>
        </p:txBody>
      </p:sp>
      <p:sp>
        <p:nvSpPr>
          <p:cNvPr id="1057" name="Google Shape;1057;p51"/>
          <p:cNvSpPr txBox="1"/>
          <p:nvPr/>
        </p:nvSpPr>
        <p:spPr>
          <a:xfrm>
            <a:off x="1204912" y="4452907"/>
            <a:ext cx="14149595" cy="413779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2800" dirty="0">
                <a:solidFill>
                  <a:schemeClr val="dk1"/>
                </a:solidFill>
                <a:latin typeface="Garamond"/>
                <a:ea typeface="Garamond"/>
                <a:cs typeface="Garamond"/>
                <a:sym typeface="Garamond"/>
              </a:rPr>
              <a:t>Upon completion of Topic 2 "Determining the balance between data privacy and  fulfilling the demands of the business”</a:t>
            </a:r>
            <a:endParaRPr dirty="0"/>
          </a:p>
          <a:p>
            <a:pPr marL="168910" marR="0" lvl="0" indent="0" algn="l" rtl="0">
              <a:lnSpc>
                <a:spcPct val="150000"/>
              </a:lnSpc>
              <a:spcBef>
                <a:spcPts val="795"/>
              </a:spcBef>
              <a:spcAft>
                <a:spcPts val="0"/>
              </a:spcAft>
              <a:buNone/>
            </a:pPr>
            <a:r>
              <a:rPr lang="en-US" sz="2800" dirty="0">
                <a:solidFill>
                  <a:schemeClr val="dk1"/>
                </a:solidFill>
                <a:latin typeface="Garamond"/>
                <a:ea typeface="Garamond"/>
                <a:cs typeface="Garamond"/>
                <a:sym typeface="Garamond"/>
              </a:rPr>
              <a:t>Understand how to balance data privacy with business requirements.</a:t>
            </a:r>
            <a:endParaRPr dirty="0"/>
          </a:p>
          <a:p>
            <a:pPr marL="168910" marR="0" lvl="0" indent="0" algn="l" rtl="0">
              <a:lnSpc>
                <a:spcPct val="150000"/>
              </a:lnSpc>
              <a:spcBef>
                <a:spcPts val="795"/>
              </a:spcBef>
              <a:spcAft>
                <a:spcPts val="0"/>
              </a:spcAft>
              <a:buNone/>
            </a:pPr>
            <a:r>
              <a:rPr lang="en-US" sz="2800" dirty="0">
                <a:solidFill>
                  <a:schemeClr val="dk1"/>
                </a:solidFill>
                <a:latin typeface="Garamond"/>
                <a:ea typeface="Garamond"/>
                <a:cs typeface="Garamond"/>
                <a:sym typeface="Garamond"/>
              </a:rPr>
              <a:t>The ability to use what you've learned to </a:t>
            </a:r>
            <a:r>
              <a:rPr lang="en-US" sz="2800" dirty="0" err="1">
                <a:solidFill>
                  <a:schemeClr val="dk1"/>
                </a:solidFill>
                <a:latin typeface="Garamond"/>
                <a:ea typeface="Garamond"/>
                <a:cs typeface="Garamond"/>
                <a:sym typeface="Garamond"/>
              </a:rPr>
              <a:t>analyse</a:t>
            </a:r>
            <a:r>
              <a:rPr lang="en-US" sz="2800" dirty="0">
                <a:solidFill>
                  <a:schemeClr val="dk1"/>
                </a:solidFill>
                <a:latin typeface="Garamond"/>
                <a:ea typeface="Garamond"/>
                <a:cs typeface="Garamond"/>
                <a:sym typeface="Garamond"/>
              </a:rPr>
              <a:t> real-life situations, lets you quickly find legal reasons, handle requests from data subjects, and make smart decisions.</a:t>
            </a:r>
            <a:endParaRPr dirty="0"/>
          </a:p>
          <a:p>
            <a:pPr marL="168910" marR="0" lvl="0" indent="0" algn="l" rtl="0">
              <a:lnSpc>
                <a:spcPct val="150000"/>
              </a:lnSpc>
              <a:spcBef>
                <a:spcPts val="795"/>
              </a:spcBef>
              <a:spcAft>
                <a:spcPts val="0"/>
              </a:spcAft>
              <a:buNone/>
            </a:pPr>
            <a:r>
              <a:rPr lang="en-US" sz="2800" dirty="0">
                <a:solidFill>
                  <a:schemeClr val="dk1"/>
                </a:solidFill>
                <a:latin typeface="Garamond"/>
                <a:ea typeface="Garamond"/>
                <a:cs typeface="Garamond"/>
                <a:sym typeface="Garamond"/>
              </a:rPr>
              <a:t>A comprehensive strategy of data privacy in business</a:t>
            </a:r>
            <a:endParaRPr dirty="0"/>
          </a:p>
        </p:txBody>
      </p:sp>
      <p:sp>
        <p:nvSpPr>
          <p:cNvPr id="1058" name="Google Shape;1058;p5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52</a:t>
            </a:fld>
            <a:endParaRPr/>
          </a:p>
        </p:txBody>
      </p:sp>
      <p:grpSp>
        <p:nvGrpSpPr>
          <p:cNvPr id="1060" name="Google Shape;1060;p51"/>
          <p:cNvGrpSpPr/>
          <p:nvPr/>
        </p:nvGrpSpPr>
        <p:grpSpPr>
          <a:xfrm>
            <a:off x="848325" y="2797172"/>
            <a:ext cx="6376387" cy="1485903"/>
            <a:chOff x="848325" y="2530475"/>
            <a:chExt cx="6376387" cy="1485903"/>
          </a:xfrm>
        </p:grpSpPr>
        <p:pic>
          <p:nvPicPr>
            <p:cNvPr id="1061" name="Google Shape;1061;p51"/>
            <p:cNvPicPr preferRelativeResize="0"/>
            <p:nvPr/>
          </p:nvPicPr>
          <p:blipFill rotWithShape="1">
            <a:blip r:embed="rId4">
              <a:alphaModFix/>
            </a:blip>
            <a:srcRect/>
            <a:stretch/>
          </p:blipFill>
          <p:spPr>
            <a:xfrm>
              <a:off x="848325" y="2530475"/>
              <a:ext cx="6376387" cy="1485903"/>
            </a:xfrm>
            <a:prstGeom prst="rect">
              <a:avLst/>
            </a:prstGeom>
            <a:noFill/>
            <a:ln>
              <a:noFill/>
            </a:ln>
          </p:spPr>
        </p:pic>
        <p:sp>
          <p:nvSpPr>
            <p:cNvPr id="1062" name="Google Shape;1062;p51"/>
            <p:cNvSpPr txBox="1"/>
            <p:nvPr/>
          </p:nvSpPr>
          <p:spPr>
            <a:xfrm>
              <a:off x="1340118" y="2682875"/>
              <a:ext cx="4589194" cy="76565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3600" b="1">
                  <a:solidFill>
                    <a:srgbClr val="FFFFFF"/>
                  </a:solidFill>
                  <a:latin typeface="Garamond"/>
                  <a:ea typeface="Garamond"/>
                  <a:cs typeface="Garamond"/>
                  <a:sym typeface="Garamond"/>
                </a:rPr>
                <a:t>Learning Objectives</a:t>
              </a:r>
              <a:endParaRPr sz="3600">
                <a:solidFill>
                  <a:schemeClr val="dk1"/>
                </a:solidFill>
                <a:latin typeface="Garamond"/>
                <a:ea typeface="Garamond"/>
                <a:cs typeface="Garamond"/>
                <a:sym typeface="Garamond"/>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067"/>
        <p:cNvGrpSpPr/>
        <p:nvPr/>
      </p:nvGrpSpPr>
      <p:grpSpPr>
        <a:xfrm>
          <a:off x="0" y="0"/>
          <a:ext cx="0" cy="0"/>
          <a:chOff x="0" y="0"/>
          <a:chExt cx="0" cy="0"/>
        </a:xfrm>
      </p:grpSpPr>
      <p:sp>
        <p:nvSpPr>
          <p:cNvPr id="1068" name="Google Shape;1068;p5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53</a:t>
            </a:fld>
            <a:endParaRPr/>
          </a:p>
        </p:txBody>
      </p:sp>
      <p:pic>
        <p:nvPicPr>
          <p:cNvPr id="1070" name="Google Shape;1070;p52"/>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071" name="Google Shape;1071;p52"/>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072" name="Google Shape;1072;p52"/>
          <p:cNvPicPr preferRelativeResize="0"/>
          <p:nvPr/>
        </p:nvPicPr>
        <p:blipFill rotWithShape="1">
          <a:blip r:embed="rId4">
            <a:alphaModFix/>
          </a:blip>
          <a:srcRect/>
          <a:stretch/>
        </p:blipFill>
        <p:spPr>
          <a:xfrm>
            <a:off x="925646" y="2639684"/>
            <a:ext cx="7715106" cy="805188"/>
          </a:xfrm>
          <a:prstGeom prst="rect">
            <a:avLst/>
          </a:prstGeom>
          <a:noFill/>
          <a:ln>
            <a:noFill/>
          </a:ln>
        </p:spPr>
      </p:pic>
      <p:sp>
        <p:nvSpPr>
          <p:cNvPr id="1073" name="Google Shape;1073;p52"/>
          <p:cNvSpPr txBox="1"/>
          <p:nvPr/>
        </p:nvSpPr>
        <p:spPr>
          <a:xfrm>
            <a:off x="1849842" y="1098563"/>
            <a:ext cx="17465190" cy="1120820"/>
          </a:xfrm>
          <a:prstGeom prst="rect">
            <a:avLst/>
          </a:prstGeom>
          <a:noFill/>
          <a:ln>
            <a:noFill/>
          </a:ln>
        </p:spPr>
        <p:txBody>
          <a:bodyPr spcFirstLastPara="1" wrap="square" lIns="0" tIns="12700" rIns="0" bIns="0" anchor="t" anchorCtr="0">
            <a:spAutoFit/>
          </a:bodyPr>
          <a:lstStyle/>
          <a:p>
            <a:pPr marL="12700" marR="5080" lvl="0" indent="0" algn="l" rtl="0">
              <a:spcBef>
                <a:spcPts val="0"/>
              </a:spcBef>
              <a:spcAft>
                <a:spcPts val="0"/>
              </a:spcAft>
              <a:buNone/>
            </a:pPr>
            <a:r>
              <a:rPr lang="en-US" sz="3600" b="1" dirty="0">
                <a:solidFill>
                  <a:srgbClr val="054C2C"/>
                </a:solidFill>
                <a:latin typeface="Garamond"/>
                <a:ea typeface="Garamond"/>
                <a:cs typeface="Garamond"/>
                <a:sym typeface="Garamond"/>
              </a:rPr>
              <a:t>Determining the Balance Between Data Privacy and Fulfilling  the Demands of the Business Operations</a:t>
            </a:r>
            <a:endParaRPr sz="3600" dirty="0">
              <a:solidFill>
                <a:srgbClr val="054C2C"/>
              </a:solidFill>
              <a:latin typeface="Garamond"/>
              <a:ea typeface="Garamond"/>
              <a:cs typeface="Garamond"/>
              <a:sym typeface="Garamond"/>
            </a:endParaRPr>
          </a:p>
        </p:txBody>
      </p:sp>
      <p:sp>
        <p:nvSpPr>
          <p:cNvPr id="1074" name="Google Shape;1074;p52"/>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34620" marR="0" lvl="0" indent="0" algn="l" rtl="0">
              <a:spcBef>
                <a:spcPts val="0"/>
              </a:spcBef>
              <a:spcAft>
                <a:spcPts val="0"/>
              </a:spcAft>
              <a:buNone/>
            </a:pPr>
            <a:r>
              <a:rPr lang="en-US" sz="3200" b="1">
                <a:solidFill>
                  <a:srgbClr val="FFFFFF"/>
                </a:solidFill>
                <a:latin typeface="Garamond"/>
                <a:ea typeface="Garamond"/>
                <a:cs typeface="Garamond"/>
                <a:sym typeface="Garamond"/>
              </a:rPr>
              <a:t>Balancing Data Privacy and Business</a:t>
            </a:r>
            <a:endParaRPr/>
          </a:p>
        </p:txBody>
      </p:sp>
      <p:sp>
        <p:nvSpPr>
          <p:cNvPr id="1075" name="Google Shape;1075;p52"/>
          <p:cNvSpPr txBox="1"/>
          <p:nvPr/>
        </p:nvSpPr>
        <p:spPr>
          <a:xfrm>
            <a:off x="823912" y="3421896"/>
            <a:ext cx="16822852" cy="2471446"/>
          </a:xfrm>
          <a:prstGeom prst="rect">
            <a:avLst/>
          </a:prstGeom>
          <a:noFill/>
          <a:ln>
            <a:noFill/>
          </a:ln>
        </p:spPr>
        <p:txBody>
          <a:bodyPr spcFirstLastPara="1" wrap="square" lIns="91425" tIns="45700" rIns="91425" bIns="45700" anchor="t" anchorCtr="0">
            <a:spAutoFit/>
          </a:bodyPr>
          <a:lstStyle/>
          <a:p>
            <a:pPr marL="324485" marR="5080" lvl="0" indent="0" algn="just" rtl="0">
              <a:lnSpc>
                <a:spcPct val="140700"/>
              </a:lnSpc>
              <a:spcBef>
                <a:spcPts val="0"/>
              </a:spcBef>
              <a:spcAft>
                <a:spcPts val="0"/>
              </a:spcAft>
              <a:buNone/>
            </a:pPr>
            <a:r>
              <a:rPr lang="en-US" sz="2800">
                <a:solidFill>
                  <a:schemeClr val="dk1"/>
                </a:solidFill>
                <a:latin typeface="Garamond"/>
                <a:ea typeface="Garamond"/>
                <a:cs typeface="Garamond"/>
                <a:sym typeface="Garamond"/>
              </a:rPr>
              <a:t>Determining the Balance Between Data Privacy and Fulfilling the Demands of the  Business" refers to finding the right harmony between protecting individuals' data  privacy and meeting the operational needs of a business. It involves ensuring compliance  with data protection regulations while allowing the business to operate effectively and  responsibly with data.</a:t>
            </a:r>
            <a:endParaRPr sz="2800">
              <a:solidFill>
                <a:schemeClr val="dk1"/>
              </a:solidFill>
              <a:latin typeface="Garamond"/>
              <a:ea typeface="Garamond"/>
              <a:cs typeface="Garamond"/>
              <a:sym typeface="Garamond"/>
            </a:endParaRPr>
          </a:p>
        </p:txBody>
      </p:sp>
      <p:grpSp>
        <p:nvGrpSpPr>
          <p:cNvPr id="1076" name="Google Shape;1076;p52"/>
          <p:cNvGrpSpPr/>
          <p:nvPr/>
        </p:nvGrpSpPr>
        <p:grpSpPr>
          <a:xfrm>
            <a:off x="3152462" y="5926981"/>
            <a:ext cx="12165752" cy="4002787"/>
            <a:chOff x="7061136" y="3556888"/>
            <a:chExt cx="5469291" cy="1667383"/>
          </a:xfrm>
        </p:grpSpPr>
        <p:sp>
          <p:nvSpPr>
            <p:cNvPr id="1077" name="Google Shape;1077;p52"/>
            <p:cNvSpPr txBox="1"/>
            <p:nvPr/>
          </p:nvSpPr>
          <p:spPr>
            <a:xfrm>
              <a:off x="7091616" y="4678806"/>
              <a:ext cx="59055" cy="18483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800">
                  <a:solidFill>
                    <a:schemeClr val="dk1"/>
                  </a:solidFill>
                  <a:latin typeface="Garamond"/>
                  <a:ea typeface="Garamond"/>
                  <a:cs typeface="Garamond"/>
                  <a:sym typeface="Garamond"/>
                </a:rPr>
                <a:t>.</a:t>
              </a:r>
              <a:endParaRPr sz="2800">
                <a:solidFill>
                  <a:schemeClr val="dk1"/>
                </a:solidFill>
                <a:latin typeface="Garamond"/>
                <a:ea typeface="Garamond"/>
                <a:cs typeface="Garamond"/>
                <a:sym typeface="Garamond"/>
              </a:endParaRPr>
            </a:p>
          </p:txBody>
        </p:sp>
        <p:sp>
          <p:nvSpPr>
            <p:cNvPr id="1078" name="Google Shape;1078;p52"/>
            <p:cNvSpPr txBox="1"/>
            <p:nvPr/>
          </p:nvSpPr>
          <p:spPr>
            <a:xfrm>
              <a:off x="8607360" y="4206011"/>
              <a:ext cx="476884" cy="246316"/>
            </a:xfrm>
            <a:prstGeom prst="rect">
              <a:avLst/>
            </a:prstGeom>
            <a:noFill/>
            <a:ln>
              <a:noFill/>
            </a:ln>
          </p:spPr>
          <p:txBody>
            <a:bodyPr spcFirstLastPara="1" wrap="square" lIns="0" tIns="0" rIns="0" bIns="0" anchor="t" anchorCtr="0">
              <a:spAutoFit/>
            </a:bodyPr>
            <a:lstStyle/>
            <a:p>
              <a:pPr marL="81915" marR="0" lvl="0" indent="0" algn="l" rtl="0">
                <a:lnSpc>
                  <a:spcPct val="41785"/>
                </a:lnSpc>
                <a:spcBef>
                  <a:spcPts val="0"/>
                </a:spcBef>
                <a:spcAft>
                  <a:spcPts val="0"/>
                </a:spcAft>
                <a:buNone/>
              </a:pPr>
              <a:r>
                <a:rPr lang="en-US" sz="2800">
                  <a:solidFill>
                    <a:schemeClr val="dk1"/>
                  </a:solidFill>
                  <a:latin typeface="Garamond"/>
                  <a:ea typeface="Garamond"/>
                  <a:cs typeface="Garamond"/>
                  <a:sym typeface="Garamond"/>
                </a:rPr>
                <a:t>Data</a:t>
              </a:r>
              <a:endParaRPr sz="2800">
                <a:solidFill>
                  <a:schemeClr val="dk1"/>
                </a:solidFill>
                <a:latin typeface="Garamond"/>
                <a:ea typeface="Garamond"/>
                <a:cs typeface="Garamond"/>
                <a:sym typeface="Garamond"/>
              </a:endParaRPr>
            </a:p>
            <a:p>
              <a:pPr marL="0" marR="0" lvl="0" indent="0" algn="l" rtl="0">
                <a:lnSpc>
                  <a:spcPct val="53392"/>
                </a:lnSpc>
                <a:spcBef>
                  <a:spcPts val="0"/>
                </a:spcBef>
                <a:spcAft>
                  <a:spcPts val="0"/>
                </a:spcAft>
                <a:buNone/>
              </a:pPr>
              <a:r>
                <a:rPr lang="en-US" sz="2800">
                  <a:solidFill>
                    <a:schemeClr val="dk1"/>
                  </a:solidFill>
                  <a:latin typeface="Garamond"/>
                  <a:ea typeface="Garamond"/>
                  <a:cs typeface="Garamond"/>
                  <a:sym typeface="Garamond"/>
                </a:rPr>
                <a:t>Privacy</a:t>
              </a:r>
              <a:endParaRPr sz="2800">
                <a:solidFill>
                  <a:schemeClr val="dk1"/>
                </a:solidFill>
                <a:latin typeface="Garamond"/>
                <a:ea typeface="Garamond"/>
                <a:cs typeface="Garamond"/>
                <a:sym typeface="Garamond"/>
              </a:endParaRPr>
            </a:p>
          </p:txBody>
        </p:sp>
        <p:sp>
          <p:nvSpPr>
            <p:cNvPr id="1083" name="Google Shape;1083;p52"/>
            <p:cNvSpPr/>
            <p:nvPr/>
          </p:nvSpPr>
          <p:spPr>
            <a:xfrm>
              <a:off x="9372155" y="4842001"/>
              <a:ext cx="382270" cy="382270"/>
            </a:xfrm>
            <a:custGeom>
              <a:avLst/>
              <a:gdLst/>
              <a:ahLst/>
              <a:cxnLst/>
              <a:rect l="l" t="t" r="r" b="b"/>
              <a:pathLst>
                <a:path w="382270" h="382270" extrusionOk="0">
                  <a:moveTo>
                    <a:pt x="190881" y="0"/>
                  </a:moveTo>
                  <a:lnTo>
                    <a:pt x="0" y="381761"/>
                  </a:lnTo>
                  <a:lnTo>
                    <a:pt x="381762" y="381761"/>
                  </a:lnTo>
                  <a:lnTo>
                    <a:pt x="190881" y="0"/>
                  </a:lnTo>
                  <a:close/>
                </a:path>
              </a:pathLst>
            </a:custGeom>
            <a:solidFill>
              <a:srgbClr val="054C2C">
                <a:alpha val="89803"/>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084" name="Google Shape;1084;p52"/>
            <p:cNvSpPr/>
            <p:nvPr/>
          </p:nvSpPr>
          <p:spPr>
            <a:xfrm>
              <a:off x="9372155" y="4842001"/>
              <a:ext cx="382270" cy="382270"/>
            </a:xfrm>
            <a:custGeom>
              <a:avLst/>
              <a:gdLst/>
              <a:ahLst/>
              <a:cxnLst/>
              <a:rect l="l" t="t" r="r" b="b"/>
              <a:pathLst>
                <a:path w="382270" h="382270" extrusionOk="0">
                  <a:moveTo>
                    <a:pt x="0" y="381761"/>
                  </a:moveTo>
                  <a:lnTo>
                    <a:pt x="190881" y="0"/>
                  </a:lnTo>
                  <a:lnTo>
                    <a:pt x="381762" y="381761"/>
                  </a:lnTo>
                  <a:lnTo>
                    <a:pt x="0" y="381761"/>
                  </a:lnTo>
                  <a:close/>
                </a:path>
              </a:pathLst>
            </a:custGeom>
            <a:noFill/>
            <a:ln w="9525" cap="flat" cmpd="sng">
              <a:solidFill>
                <a:srgbClr val="F8D6C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085" name="Google Shape;1085;p52"/>
            <p:cNvSpPr/>
            <p:nvPr/>
          </p:nvSpPr>
          <p:spPr>
            <a:xfrm>
              <a:off x="8417751" y="4682184"/>
              <a:ext cx="2291080" cy="154940"/>
            </a:xfrm>
            <a:custGeom>
              <a:avLst/>
              <a:gdLst/>
              <a:ahLst/>
              <a:cxnLst/>
              <a:rect l="l" t="t" r="r" b="b"/>
              <a:pathLst>
                <a:path w="2291079" h="154939" extrusionOk="0">
                  <a:moveTo>
                    <a:pt x="2290572" y="0"/>
                  </a:moveTo>
                  <a:lnTo>
                    <a:pt x="0" y="0"/>
                  </a:lnTo>
                  <a:lnTo>
                    <a:pt x="0" y="154736"/>
                  </a:lnTo>
                  <a:lnTo>
                    <a:pt x="2290572" y="154736"/>
                  </a:lnTo>
                  <a:lnTo>
                    <a:pt x="2290572" y="0"/>
                  </a:lnTo>
                  <a:close/>
                </a:path>
              </a:pathLst>
            </a:custGeom>
            <a:solidFill>
              <a:srgbClr val="054C2C">
                <a:alpha val="89803"/>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086" name="Google Shape;1086;p52"/>
            <p:cNvSpPr/>
            <p:nvPr/>
          </p:nvSpPr>
          <p:spPr>
            <a:xfrm>
              <a:off x="8417751" y="4682184"/>
              <a:ext cx="2291080" cy="154940"/>
            </a:xfrm>
            <a:custGeom>
              <a:avLst/>
              <a:gdLst/>
              <a:ahLst/>
              <a:cxnLst/>
              <a:rect l="l" t="t" r="r" b="b"/>
              <a:pathLst>
                <a:path w="2291079" h="154939" extrusionOk="0">
                  <a:moveTo>
                    <a:pt x="0" y="154736"/>
                  </a:moveTo>
                  <a:lnTo>
                    <a:pt x="2290572" y="154736"/>
                  </a:lnTo>
                  <a:lnTo>
                    <a:pt x="2290572" y="0"/>
                  </a:lnTo>
                  <a:lnTo>
                    <a:pt x="0" y="0"/>
                  </a:lnTo>
                  <a:lnTo>
                    <a:pt x="0" y="154736"/>
                  </a:lnTo>
                  <a:close/>
                </a:path>
              </a:pathLst>
            </a:custGeom>
            <a:noFill/>
            <a:ln w="9525" cap="flat" cmpd="sng">
              <a:solidFill>
                <a:srgbClr val="F8D6C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087" name="Google Shape;1087;p52"/>
            <p:cNvPicPr preferRelativeResize="0"/>
            <p:nvPr/>
          </p:nvPicPr>
          <p:blipFill rotWithShape="1">
            <a:blip r:embed="rId5">
              <a:alphaModFix/>
            </a:blip>
            <a:srcRect/>
            <a:stretch/>
          </p:blipFill>
          <p:spPr>
            <a:xfrm>
              <a:off x="7817802" y="3556888"/>
              <a:ext cx="1520825" cy="1002665"/>
            </a:xfrm>
            <a:prstGeom prst="rect">
              <a:avLst/>
            </a:prstGeom>
            <a:noFill/>
            <a:ln>
              <a:noFill/>
            </a:ln>
          </p:spPr>
        </p:pic>
        <p:pic>
          <p:nvPicPr>
            <p:cNvPr id="1088" name="Google Shape;1088;p52"/>
            <p:cNvPicPr preferRelativeResize="0"/>
            <p:nvPr/>
          </p:nvPicPr>
          <p:blipFill rotWithShape="1">
            <a:blip r:embed="rId6">
              <a:alphaModFix/>
            </a:blip>
            <a:srcRect/>
            <a:stretch/>
          </p:blipFill>
          <p:spPr>
            <a:xfrm>
              <a:off x="9834291" y="3617017"/>
              <a:ext cx="1520825" cy="766076"/>
            </a:xfrm>
            <a:prstGeom prst="rect">
              <a:avLst/>
            </a:prstGeom>
            <a:noFill/>
            <a:ln>
              <a:noFill/>
            </a:ln>
          </p:spPr>
        </p:pic>
        <p:sp>
          <p:nvSpPr>
            <p:cNvPr id="1089" name="Google Shape;1089;p52"/>
            <p:cNvSpPr txBox="1"/>
            <p:nvPr/>
          </p:nvSpPr>
          <p:spPr>
            <a:xfrm>
              <a:off x="7061136" y="3938752"/>
              <a:ext cx="580390" cy="444341"/>
            </a:xfrm>
            <a:prstGeom prst="rect">
              <a:avLst/>
            </a:prstGeom>
            <a:noFill/>
            <a:ln>
              <a:noFill/>
            </a:ln>
          </p:spPr>
          <p:txBody>
            <a:bodyPr spcFirstLastPara="1" wrap="square" lIns="0" tIns="12700" rIns="0" bIns="0" anchor="t" anchorCtr="0">
              <a:spAutoFit/>
            </a:bodyPr>
            <a:lstStyle/>
            <a:p>
              <a:pPr marL="12700" marR="5080" lvl="0" indent="93979" algn="l" rtl="0">
                <a:lnSpc>
                  <a:spcPct val="107100"/>
                </a:lnSpc>
                <a:spcBef>
                  <a:spcPts val="0"/>
                </a:spcBef>
                <a:spcAft>
                  <a:spcPts val="0"/>
                </a:spcAft>
                <a:buNone/>
              </a:pPr>
              <a:r>
                <a:rPr lang="en-US" sz="3200" b="1" dirty="0">
                  <a:solidFill>
                    <a:srgbClr val="054C2C"/>
                  </a:solidFill>
                  <a:latin typeface="Garamond"/>
                  <a:ea typeface="Garamond"/>
                  <a:cs typeface="Garamond"/>
                  <a:sym typeface="Garamond"/>
                </a:rPr>
                <a:t>Data  Privacy</a:t>
              </a:r>
              <a:endParaRPr sz="3200" dirty="0">
                <a:solidFill>
                  <a:srgbClr val="054C2C"/>
                </a:solidFill>
                <a:latin typeface="Garamond"/>
                <a:ea typeface="Garamond"/>
                <a:cs typeface="Garamond"/>
                <a:sym typeface="Garamond"/>
              </a:endParaRPr>
            </a:p>
          </p:txBody>
        </p:sp>
        <p:sp>
          <p:nvSpPr>
            <p:cNvPr id="1090" name="Google Shape;1090;p52"/>
            <p:cNvSpPr txBox="1"/>
            <p:nvPr/>
          </p:nvSpPr>
          <p:spPr>
            <a:xfrm>
              <a:off x="11436027" y="3821409"/>
              <a:ext cx="1094400" cy="448127"/>
            </a:xfrm>
            <a:prstGeom prst="rect">
              <a:avLst/>
            </a:prstGeom>
            <a:noFill/>
            <a:ln>
              <a:noFill/>
            </a:ln>
          </p:spPr>
          <p:txBody>
            <a:bodyPr spcFirstLastPara="1" wrap="square" lIns="0" tIns="12050" rIns="0" bIns="0" anchor="t" anchorCtr="0">
              <a:spAutoFit/>
            </a:bodyPr>
            <a:lstStyle/>
            <a:p>
              <a:pPr marL="12700" marR="5080" lvl="0" indent="81915" algn="l" rtl="0">
                <a:lnSpc>
                  <a:spcPct val="107900"/>
                </a:lnSpc>
                <a:spcBef>
                  <a:spcPts val="0"/>
                </a:spcBef>
                <a:spcAft>
                  <a:spcPts val="0"/>
                </a:spcAft>
                <a:buNone/>
              </a:pPr>
              <a:r>
                <a:rPr lang="en-US" sz="3200" b="1" dirty="0">
                  <a:solidFill>
                    <a:srgbClr val="054C2C"/>
                  </a:solidFill>
                  <a:latin typeface="Garamond"/>
                  <a:ea typeface="Garamond"/>
                  <a:cs typeface="Garamond"/>
                  <a:sym typeface="Garamond"/>
                </a:rPr>
                <a:t>Business  Operations</a:t>
              </a:r>
              <a:endParaRPr sz="3200" dirty="0">
                <a:solidFill>
                  <a:srgbClr val="054C2C"/>
                </a:solidFill>
                <a:latin typeface="Garamond"/>
                <a:ea typeface="Garamond"/>
                <a:cs typeface="Garamond"/>
                <a:sym typeface="Garamond"/>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Shape 1095"/>
        <p:cNvGrpSpPr/>
        <p:nvPr/>
      </p:nvGrpSpPr>
      <p:grpSpPr>
        <a:xfrm>
          <a:off x="0" y="0"/>
          <a:ext cx="0" cy="0"/>
          <a:chOff x="0" y="0"/>
          <a:chExt cx="0" cy="0"/>
        </a:xfrm>
      </p:grpSpPr>
      <p:sp>
        <p:nvSpPr>
          <p:cNvPr id="1096" name="Google Shape;1096;p5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54</a:t>
            </a:fld>
            <a:endParaRPr/>
          </a:p>
        </p:txBody>
      </p:sp>
      <p:pic>
        <p:nvPicPr>
          <p:cNvPr id="1098" name="Google Shape;1098;p53"/>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099" name="Google Shape;1099;p53"/>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100" name="Google Shape;1100;p53"/>
          <p:cNvPicPr preferRelativeResize="0"/>
          <p:nvPr/>
        </p:nvPicPr>
        <p:blipFill rotWithShape="1">
          <a:blip r:embed="rId4">
            <a:alphaModFix/>
          </a:blip>
          <a:srcRect/>
          <a:stretch/>
        </p:blipFill>
        <p:spPr>
          <a:xfrm>
            <a:off x="925646" y="2639684"/>
            <a:ext cx="12699866" cy="805188"/>
          </a:xfrm>
          <a:prstGeom prst="rect">
            <a:avLst/>
          </a:prstGeom>
          <a:noFill/>
          <a:ln>
            <a:noFill/>
          </a:ln>
        </p:spPr>
      </p:pic>
      <p:sp>
        <p:nvSpPr>
          <p:cNvPr id="1101" name="Google Shape;1101;p53"/>
          <p:cNvSpPr txBox="1"/>
          <p:nvPr/>
        </p:nvSpPr>
        <p:spPr>
          <a:xfrm>
            <a:off x="2059356" y="1255859"/>
            <a:ext cx="13795376" cy="1120820"/>
          </a:xfrm>
          <a:prstGeom prst="rect">
            <a:avLst/>
          </a:prstGeom>
          <a:noFill/>
          <a:ln>
            <a:noFill/>
          </a:ln>
        </p:spPr>
        <p:txBody>
          <a:bodyPr spcFirstLastPara="1" wrap="square" lIns="0" tIns="12700" rIns="0" bIns="0" anchor="t" anchorCtr="0">
            <a:spAutoFit/>
          </a:bodyPr>
          <a:lstStyle/>
          <a:p>
            <a:pPr marL="12700" marR="5080" lvl="0" indent="0" algn="l" rtl="0">
              <a:spcBef>
                <a:spcPts val="0"/>
              </a:spcBef>
              <a:spcAft>
                <a:spcPts val="0"/>
              </a:spcAft>
              <a:buNone/>
            </a:pPr>
            <a:r>
              <a:rPr lang="en-US" sz="3600" b="1" dirty="0">
                <a:solidFill>
                  <a:srgbClr val="054C2C"/>
                </a:solidFill>
                <a:latin typeface="Garamond"/>
                <a:ea typeface="Garamond"/>
                <a:cs typeface="Garamond"/>
                <a:sym typeface="Garamond"/>
              </a:rPr>
              <a:t>Determining the Balance Between Data Privacy and Fulfilling  the Demands of the Business Operations</a:t>
            </a:r>
            <a:endParaRPr sz="3600" dirty="0">
              <a:solidFill>
                <a:srgbClr val="054C2C"/>
              </a:solidFill>
              <a:latin typeface="Garamond"/>
              <a:ea typeface="Garamond"/>
              <a:cs typeface="Garamond"/>
              <a:sym typeface="Garamond"/>
            </a:endParaRPr>
          </a:p>
        </p:txBody>
      </p:sp>
      <p:sp>
        <p:nvSpPr>
          <p:cNvPr id="1102" name="Google Shape;1102;p53"/>
          <p:cNvSpPr txBox="1"/>
          <p:nvPr/>
        </p:nvSpPr>
        <p:spPr>
          <a:xfrm>
            <a:off x="1196380" y="2711204"/>
            <a:ext cx="12962532"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Comprehensive Strategies for Data Protection and Privacy In Business </a:t>
            </a:r>
            <a:endParaRPr sz="3200">
              <a:solidFill>
                <a:schemeClr val="dk1"/>
              </a:solidFill>
              <a:latin typeface="Garamond"/>
              <a:ea typeface="Garamond"/>
              <a:cs typeface="Garamond"/>
              <a:sym typeface="Garamond"/>
            </a:endParaRPr>
          </a:p>
        </p:txBody>
      </p:sp>
      <p:sp>
        <p:nvSpPr>
          <p:cNvPr id="1103" name="Google Shape;1103;p53"/>
          <p:cNvSpPr txBox="1"/>
          <p:nvPr/>
        </p:nvSpPr>
        <p:spPr>
          <a:xfrm>
            <a:off x="823912" y="3421896"/>
            <a:ext cx="16822852" cy="2471446"/>
          </a:xfrm>
          <a:prstGeom prst="rect">
            <a:avLst/>
          </a:prstGeom>
          <a:noFill/>
          <a:ln>
            <a:noFill/>
          </a:ln>
        </p:spPr>
        <p:txBody>
          <a:bodyPr spcFirstLastPara="1" wrap="square" lIns="91425" tIns="45700" rIns="91425" bIns="45700" anchor="t" anchorCtr="0">
            <a:spAutoFit/>
          </a:bodyPr>
          <a:lstStyle/>
          <a:p>
            <a:pPr marL="324485" marR="5080" lvl="0" indent="0" algn="just" rtl="0">
              <a:lnSpc>
                <a:spcPct val="140700"/>
              </a:lnSpc>
              <a:spcBef>
                <a:spcPts val="0"/>
              </a:spcBef>
              <a:spcAft>
                <a:spcPts val="0"/>
              </a:spcAft>
              <a:buNone/>
            </a:pPr>
            <a:r>
              <a:rPr lang="en-US" sz="2800">
                <a:solidFill>
                  <a:schemeClr val="dk1"/>
                </a:solidFill>
                <a:latin typeface="Garamond"/>
                <a:ea typeface="Garamond"/>
                <a:cs typeface="Garamond"/>
                <a:sym typeface="Garamond"/>
              </a:rPr>
              <a:t>Determining the Balance Between Data Privacy and Fulfilling the Demands of the  Business" refers to finding the right harmony between protecting individuals' data  privacy and meeting the operational needs of a business. It involves ensuring compliance  with data protection regulations while allowing the business to operate effectively and  responsibly with data.</a:t>
            </a:r>
            <a:endParaRPr sz="2800">
              <a:solidFill>
                <a:schemeClr val="dk1"/>
              </a:solidFill>
              <a:latin typeface="Garamond"/>
              <a:ea typeface="Garamond"/>
              <a:cs typeface="Garamond"/>
              <a:sym typeface="Garamond"/>
            </a:endParaRPr>
          </a:p>
        </p:txBody>
      </p:sp>
      <p:grpSp>
        <p:nvGrpSpPr>
          <p:cNvPr id="1104" name="Google Shape;1104;p53"/>
          <p:cNvGrpSpPr/>
          <p:nvPr/>
        </p:nvGrpSpPr>
        <p:grpSpPr>
          <a:xfrm>
            <a:off x="1825624" y="6456853"/>
            <a:ext cx="13232584" cy="3727361"/>
            <a:chOff x="7029386" y="2883407"/>
            <a:chExt cx="6036307" cy="2184010"/>
          </a:xfrm>
        </p:grpSpPr>
        <p:pic>
          <p:nvPicPr>
            <p:cNvPr id="1105" name="Google Shape;1105;p53"/>
            <p:cNvPicPr preferRelativeResize="0"/>
            <p:nvPr/>
          </p:nvPicPr>
          <p:blipFill rotWithShape="1">
            <a:blip r:embed="rId5">
              <a:alphaModFix/>
            </a:blip>
            <a:srcRect/>
            <a:stretch/>
          </p:blipFill>
          <p:spPr>
            <a:xfrm>
              <a:off x="7029386" y="2883407"/>
              <a:ext cx="2458974" cy="2123694"/>
            </a:xfrm>
            <a:prstGeom prst="rect">
              <a:avLst/>
            </a:prstGeom>
            <a:noFill/>
            <a:ln>
              <a:noFill/>
            </a:ln>
          </p:spPr>
        </p:pic>
        <p:sp>
          <p:nvSpPr>
            <p:cNvPr id="1106" name="Google Shape;1106;p53"/>
            <p:cNvSpPr txBox="1"/>
            <p:nvPr/>
          </p:nvSpPr>
          <p:spPr>
            <a:xfrm>
              <a:off x="7125145" y="3009114"/>
              <a:ext cx="1677035" cy="1836072"/>
            </a:xfrm>
            <a:prstGeom prst="rect">
              <a:avLst/>
            </a:prstGeom>
            <a:noFill/>
            <a:ln>
              <a:noFill/>
            </a:ln>
          </p:spPr>
          <p:txBody>
            <a:bodyPr spcFirstLastPara="1" wrap="square" lIns="0" tIns="85725" rIns="0" bIns="0" anchor="t" anchorCtr="0">
              <a:spAutoFit/>
            </a:bodyPr>
            <a:lstStyle/>
            <a:p>
              <a:pPr marL="241300" marR="0" lvl="0" indent="-228600" algn="l" rtl="0">
                <a:spcBef>
                  <a:spcPts val="0"/>
                </a:spcBef>
                <a:spcAft>
                  <a:spcPts val="0"/>
                </a:spcAft>
                <a:buClr>
                  <a:srgbClr val="FFFFFF"/>
                </a:buClr>
                <a:buSzPts val="2400"/>
                <a:buFont typeface="Noto Sans Symbols"/>
                <a:buChar char="▪"/>
              </a:pPr>
              <a:r>
                <a:rPr lang="en-US" sz="2400" b="1">
                  <a:solidFill>
                    <a:srgbClr val="FFFFFF"/>
                  </a:solidFill>
                  <a:latin typeface="Garamond"/>
                  <a:ea typeface="Garamond"/>
                  <a:cs typeface="Garamond"/>
                  <a:sym typeface="Garamond"/>
                </a:rPr>
                <a:t>Data Minimization</a:t>
              </a:r>
              <a:endParaRPr sz="240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a:solidFill>
                    <a:srgbClr val="FFFFFF"/>
                  </a:solidFill>
                  <a:latin typeface="Garamond"/>
                  <a:ea typeface="Garamond"/>
                  <a:cs typeface="Garamond"/>
                  <a:sym typeface="Garamond"/>
                </a:rPr>
                <a:t>Transparency</a:t>
              </a:r>
              <a:endParaRPr sz="240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a:solidFill>
                    <a:srgbClr val="FFFFFF"/>
                  </a:solidFill>
                  <a:latin typeface="Garamond"/>
                  <a:ea typeface="Garamond"/>
                  <a:cs typeface="Garamond"/>
                  <a:sym typeface="Garamond"/>
                </a:rPr>
                <a:t>Consent Management</a:t>
              </a:r>
              <a:endParaRPr sz="2400">
                <a:solidFill>
                  <a:schemeClr val="dk1"/>
                </a:solidFill>
                <a:latin typeface="Garamond"/>
                <a:ea typeface="Garamond"/>
                <a:cs typeface="Garamond"/>
                <a:sym typeface="Garamond"/>
              </a:endParaRPr>
            </a:p>
            <a:p>
              <a:pPr marL="241300" marR="0" lvl="0" indent="-228600" algn="l" rtl="0">
                <a:spcBef>
                  <a:spcPts val="590"/>
                </a:spcBef>
                <a:spcAft>
                  <a:spcPts val="0"/>
                </a:spcAft>
                <a:buClr>
                  <a:srgbClr val="FFFFFF"/>
                </a:buClr>
                <a:buSzPts val="2400"/>
                <a:buFont typeface="Noto Sans Symbols"/>
                <a:buChar char="▪"/>
              </a:pPr>
              <a:r>
                <a:rPr lang="en-US" sz="2400" b="1">
                  <a:solidFill>
                    <a:srgbClr val="FFFFFF"/>
                  </a:solidFill>
                  <a:latin typeface="Garamond"/>
                  <a:ea typeface="Garamond"/>
                  <a:cs typeface="Garamond"/>
                  <a:sym typeface="Garamond"/>
                </a:rPr>
                <a:t>Data Security</a:t>
              </a:r>
              <a:endParaRPr sz="240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a:solidFill>
                    <a:srgbClr val="FFFFFF"/>
                  </a:solidFill>
                  <a:latin typeface="Garamond"/>
                  <a:ea typeface="Garamond"/>
                  <a:cs typeface="Garamond"/>
                  <a:sym typeface="Garamond"/>
                </a:rPr>
                <a:t>Data Governance</a:t>
              </a:r>
              <a:endParaRPr sz="240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a:solidFill>
                    <a:srgbClr val="FFFFFF"/>
                  </a:solidFill>
                  <a:latin typeface="Garamond"/>
                  <a:ea typeface="Garamond"/>
                  <a:cs typeface="Garamond"/>
                  <a:sym typeface="Garamond"/>
                </a:rPr>
                <a:t>Education and Training</a:t>
              </a:r>
              <a:endParaRPr sz="2400">
                <a:solidFill>
                  <a:schemeClr val="dk1"/>
                </a:solidFill>
                <a:latin typeface="Garamond"/>
                <a:ea typeface="Garamond"/>
                <a:cs typeface="Garamond"/>
                <a:sym typeface="Garamond"/>
              </a:endParaRPr>
            </a:p>
            <a:p>
              <a:pPr marL="241300" marR="0" lvl="0" indent="-228600" algn="l" rtl="0">
                <a:spcBef>
                  <a:spcPts val="590"/>
                </a:spcBef>
                <a:spcAft>
                  <a:spcPts val="0"/>
                </a:spcAft>
                <a:buClr>
                  <a:srgbClr val="FFFFFF"/>
                </a:buClr>
                <a:buSzPts val="2400"/>
                <a:buFont typeface="Noto Sans Symbols"/>
                <a:buChar char="▪"/>
              </a:pPr>
              <a:r>
                <a:rPr lang="en-US" sz="2400" b="1">
                  <a:solidFill>
                    <a:srgbClr val="FFFFFF"/>
                  </a:solidFill>
                  <a:latin typeface="Garamond"/>
                  <a:ea typeface="Garamond"/>
                  <a:cs typeface="Garamond"/>
                  <a:sym typeface="Garamond"/>
                </a:rPr>
                <a:t>Privacy by Design</a:t>
              </a:r>
              <a:endParaRPr sz="2400">
                <a:solidFill>
                  <a:schemeClr val="dk1"/>
                </a:solidFill>
                <a:latin typeface="Garamond"/>
                <a:ea typeface="Garamond"/>
                <a:cs typeface="Garamond"/>
                <a:sym typeface="Garamond"/>
              </a:endParaRPr>
            </a:p>
          </p:txBody>
        </p:sp>
        <p:pic>
          <p:nvPicPr>
            <p:cNvPr id="1107" name="Google Shape;1107;p53"/>
            <p:cNvPicPr preferRelativeResize="0"/>
            <p:nvPr/>
          </p:nvPicPr>
          <p:blipFill rotWithShape="1">
            <a:blip r:embed="rId6">
              <a:alphaModFix/>
            </a:blip>
            <a:srcRect/>
            <a:stretch/>
          </p:blipFill>
          <p:spPr>
            <a:xfrm>
              <a:off x="10535092" y="2945247"/>
              <a:ext cx="2530601" cy="2122170"/>
            </a:xfrm>
            <a:prstGeom prst="rect">
              <a:avLst/>
            </a:prstGeom>
            <a:noFill/>
            <a:ln>
              <a:noFill/>
            </a:ln>
          </p:spPr>
        </p:pic>
        <p:sp>
          <p:nvSpPr>
            <p:cNvPr id="1108" name="Google Shape;1108;p53"/>
            <p:cNvSpPr txBox="1"/>
            <p:nvPr/>
          </p:nvSpPr>
          <p:spPr>
            <a:xfrm>
              <a:off x="10631484" y="3017613"/>
              <a:ext cx="1790064" cy="1836072"/>
            </a:xfrm>
            <a:prstGeom prst="rect">
              <a:avLst/>
            </a:prstGeom>
            <a:noFill/>
            <a:ln>
              <a:noFill/>
            </a:ln>
          </p:spPr>
          <p:txBody>
            <a:bodyPr spcFirstLastPara="1" wrap="square" lIns="0" tIns="85725" rIns="0" bIns="0" anchor="t" anchorCtr="0">
              <a:spAutoFit/>
            </a:bodyPr>
            <a:lstStyle/>
            <a:p>
              <a:pPr marL="241300" marR="0" lvl="0" indent="-228600" algn="l" rtl="0">
                <a:spcBef>
                  <a:spcPts val="0"/>
                </a:spcBef>
                <a:spcAft>
                  <a:spcPts val="0"/>
                </a:spcAft>
                <a:buClr>
                  <a:srgbClr val="FFFFFF"/>
                </a:buClr>
                <a:buSzPts val="2400"/>
                <a:buFont typeface="Noto Sans Symbols"/>
                <a:buChar char="▪"/>
              </a:pPr>
              <a:r>
                <a:rPr lang="en-US" sz="2400" b="1" dirty="0">
                  <a:solidFill>
                    <a:srgbClr val="FFFFFF"/>
                  </a:solidFill>
                  <a:latin typeface="Garamond"/>
                  <a:ea typeface="Garamond"/>
                  <a:cs typeface="Garamond"/>
                  <a:sym typeface="Garamond"/>
                </a:rPr>
                <a:t>Data Impact Assessments</a:t>
              </a:r>
              <a:endParaRPr sz="2400" dirty="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dirty="0">
                  <a:solidFill>
                    <a:srgbClr val="FFFFFF"/>
                  </a:solidFill>
                  <a:latin typeface="Garamond"/>
                  <a:ea typeface="Garamond"/>
                  <a:cs typeface="Garamond"/>
                  <a:sym typeface="Garamond"/>
                </a:rPr>
                <a:t>Third-Party Vendors</a:t>
              </a:r>
              <a:endParaRPr sz="2400" dirty="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dirty="0">
                  <a:solidFill>
                    <a:srgbClr val="FFFFFF"/>
                  </a:solidFill>
                  <a:latin typeface="Garamond"/>
                  <a:ea typeface="Garamond"/>
                  <a:cs typeface="Garamond"/>
                  <a:sym typeface="Garamond"/>
                </a:rPr>
                <a:t>Data Retention Policies</a:t>
              </a:r>
              <a:endParaRPr sz="2400" dirty="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dirty="0">
                  <a:solidFill>
                    <a:srgbClr val="FFFFFF"/>
                  </a:solidFill>
                  <a:latin typeface="Garamond"/>
                  <a:ea typeface="Garamond"/>
                  <a:cs typeface="Garamond"/>
                  <a:sym typeface="Garamond"/>
                </a:rPr>
                <a:t>Incident Response Plans</a:t>
              </a:r>
              <a:endParaRPr sz="2400" dirty="0">
                <a:solidFill>
                  <a:schemeClr val="dk1"/>
                </a:solidFill>
                <a:latin typeface="Garamond"/>
                <a:ea typeface="Garamond"/>
                <a:cs typeface="Garamond"/>
                <a:sym typeface="Garamond"/>
              </a:endParaRPr>
            </a:p>
            <a:p>
              <a:pPr marL="241300" marR="0" lvl="0" indent="-228600" algn="l" rtl="0">
                <a:spcBef>
                  <a:spcPts val="580"/>
                </a:spcBef>
                <a:spcAft>
                  <a:spcPts val="0"/>
                </a:spcAft>
                <a:buClr>
                  <a:srgbClr val="FFFFFF"/>
                </a:buClr>
                <a:buSzPts val="2400"/>
                <a:buFont typeface="Noto Sans Symbols"/>
                <a:buChar char="▪"/>
              </a:pPr>
              <a:r>
                <a:rPr lang="en-US" sz="2400" b="1" dirty="0">
                  <a:solidFill>
                    <a:srgbClr val="FFFFFF"/>
                  </a:solidFill>
                  <a:latin typeface="Garamond"/>
                  <a:ea typeface="Garamond"/>
                  <a:cs typeface="Garamond"/>
                  <a:sym typeface="Garamond"/>
                </a:rPr>
                <a:t>Compliance Monitoring</a:t>
              </a:r>
              <a:endParaRPr sz="2400" dirty="0">
                <a:solidFill>
                  <a:schemeClr val="dk1"/>
                </a:solidFill>
                <a:latin typeface="Garamond"/>
                <a:ea typeface="Garamond"/>
                <a:cs typeface="Garamond"/>
                <a:sym typeface="Garamond"/>
              </a:endParaRPr>
            </a:p>
            <a:p>
              <a:pPr marL="241300" marR="0" lvl="0" indent="-228600" algn="l" rtl="0">
                <a:spcBef>
                  <a:spcPts val="575"/>
                </a:spcBef>
                <a:spcAft>
                  <a:spcPts val="0"/>
                </a:spcAft>
                <a:buClr>
                  <a:srgbClr val="FFFFFF"/>
                </a:buClr>
                <a:buSzPts val="2400"/>
                <a:buFont typeface="Noto Sans Symbols"/>
                <a:buChar char="▪"/>
              </a:pPr>
              <a:r>
                <a:rPr lang="en-US" sz="2400" b="1" dirty="0">
                  <a:solidFill>
                    <a:srgbClr val="FFFFFF"/>
                  </a:solidFill>
                  <a:latin typeface="Garamond"/>
                  <a:ea typeface="Garamond"/>
                  <a:cs typeface="Garamond"/>
                  <a:sym typeface="Garamond"/>
                </a:rPr>
                <a:t>Privacy Advocacy</a:t>
              </a:r>
              <a:endParaRPr sz="2400" dirty="0">
                <a:solidFill>
                  <a:schemeClr val="dk1"/>
                </a:solidFill>
                <a:latin typeface="Garamond"/>
                <a:ea typeface="Garamond"/>
                <a:cs typeface="Garamond"/>
                <a:sym typeface="Garamond"/>
              </a:endParaRPr>
            </a:p>
            <a:p>
              <a:pPr marL="469900" marR="0" lvl="0" indent="0" algn="l" rtl="0">
                <a:spcBef>
                  <a:spcPts val="550"/>
                </a:spcBef>
                <a:spcAft>
                  <a:spcPts val="0"/>
                </a:spcAft>
                <a:buNone/>
              </a:pPr>
              <a:r>
                <a:rPr lang="en-US" sz="2400" dirty="0">
                  <a:solidFill>
                    <a:srgbClr val="FFFFFF"/>
                  </a:solidFill>
                  <a:latin typeface="Garamond"/>
                  <a:ea typeface="Garamond"/>
                  <a:cs typeface="Garamond"/>
                  <a:sym typeface="Garamond"/>
                </a:rPr>
                <a:t>.</a:t>
              </a:r>
              <a:endParaRPr sz="2400" dirty="0">
                <a:solidFill>
                  <a:schemeClr val="dk1"/>
                </a:solidFill>
                <a:latin typeface="Garamond"/>
                <a:ea typeface="Garamond"/>
                <a:cs typeface="Garamond"/>
                <a:sym typeface="Garamond"/>
              </a:endParaRPr>
            </a:p>
          </p:txBody>
        </p:sp>
      </p:grpSp>
      <p:sp>
        <p:nvSpPr>
          <p:cNvPr id="1109" name="Google Shape;1109;p53"/>
          <p:cNvSpPr/>
          <p:nvPr/>
        </p:nvSpPr>
        <p:spPr>
          <a:xfrm>
            <a:off x="7216102" y="6671392"/>
            <a:ext cx="2294610" cy="3263326"/>
          </a:xfrm>
          <a:custGeom>
            <a:avLst/>
            <a:gdLst/>
            <a:ahLst/>
            <a:cxnLst/>
            <a:rect l="l" t="t" r="r" b="b"/>
            <a:pathLst>
              <a:path w="394335" h="2100579" extrusionOk="0">
                <a:moveTo>
                  <a:pt x="353275" y="74571"/>
                </a:moveTo>
                <a:lnTo>
                  <a:pt x="0" y="2099436"/>
                </a:lnTo>
                <a:lnTo>
                  <a:pt x="6350" y="2100453"/>
                </a:lnTo>
                <a:lnTo>
                  <a:pt x="359631" y="75679"/>
                </a:lnTo>
                <a:lnTo>
                  <a:pt x="353275" y="74571"/>
                </a:lnTo>
                <a:close/>
              </a:path>
              <a:path w="394335" h="2100579" extrusionOk="0">
                <a:moveTo>
                  <a:pt x="388076" y="61975"/>
                </a:moveTo>
                <a:lnTo>
                  <a:pt x="355473" y="61975"/>
                </a:lnTo>
                <a:lnTo>
                  <a:pt x="361823" y="63118"/>
                </a:lnTo>
                <a:lnTo>
                  <a:pt x="359631" y="75679"/>
                </a:lnTo>
                <a:lnTo>
                  <a:pt x="393953" y="81660"/>
                </a:lnTo>
                <a:lnTo>
                  <a:pt x="388076" y="61975"/>
                </a:lnTo>
                <a:close/>
              </a:path>
              <a:path w="394335" h="2100579" extrusionOk="0">
                <a:moveTo>
                  <a:pt x="355473" y="61975"/>
                </a:moveTo>
                <a:lnTo>
                  <a:pt x="353275" y="74571"/>
                </a:lnTo>
                <a:lnTo>
                  <a:pt x="359631" y="75679"/>
                </a:lnTo>
                <a:lnTo>
                  <a:pt x="361823" y="63118"/>
                </a:lnTo>
                <a:lnTo>
                  <a:pt x="355473" y="61975"/>
                </a:lnTo>
                <a:close/>
              </a:path>
              <a:path w="394335" h="2100579" extrusionOk="0">
                <a:moveTo>
                  <a:pt x="369570" y="0"/>
                </a:moveTo>
                <a:lnTo>
                  <a:pt x="318897" y="68579"/>
                </a:lnTo>
                <a:lnTo>
                  <a:pt x="353275" y="74571"/>
                </a:lnTo>
                <a:lnTo>
                  <a:pt x="355473" y="61975"/>
                </a:lnTo>
                <a:lnTo>
                  <a:pt x="388076" y="61975"/>
                </a:lnTo>
                <a:lnTo>
                  <a:pt x="369570"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Shape 1113"/>
        <p:cNvGrpSpPr/>
        <p:nvPr/>
      </p:nvGrpSpPr>
      <p:grpSpPr>
        <a:xfrm>
          <a:off x="0" y="0"/>
          <a:ext cx="0" cy="0"/>
          <a:chOff x="0" y="0"/>
          <a:chExt cx="0" cy="0"/>
        </a:xfrm>
      </p:grpSpPr>
      <p:sp>
        <p:nvSpPr>
          <p:cNvPr id="1114" name="Google Shape;1114;p54"/>
          <p:cNvSpPr txBox="1"/>
          <p:nvPr/>
        </p:nvSpPr>
        <p:spPr>
          <a:xfrm>
            <a:off x="960342" y="2675233"/>
            <a:ext cx="17526001" cy="6415346"/>
          </a:xfrm>
          <a:prstGeom prst="rect">
            <a:avLst/>
          </a:prstGeom>
          <a:noFill/>
          <a:ln>
            <a:noFill/>
          </a:ln>
        </p:spPr>
        <p:txBody>
          <a:bodyPr spcFirstLastPara="1" wrap="square" lIns="0" tIns="12700" rIns="0" bIns="0" anchor="t" anchorCtr="0">
            <a:spAutoFit/>
          </a:bodyPr>
          <a:lstStyle/>
          <a:p>
            <a:pPr marL="12700" marR="5080" lvl="0" indent="0" algn="just" rtl="0">
              <a:lnSpc>
                <a:spcPct val="150000"/>
              </a:lnSpc>
              <a:spcBef>
                <a:spcPts val="0"/>
              </a:spcBef>
              <a:spcAft>
                <a:spcPts val="0"/>
              </a:spcAft>
              <a:buNone/>
            </a:pPr>
            <a:r>
              <a:rPr lang="en-US" sz="2800" dirty="0">
                <a:solidFill>
                  <a:schemeClr val="dk1"/>
                </a:solidFill>
                <a:latin typeface="Garamond"/>
                <a:ea typeface="Garamond"/>
                <a:cs typeface="Garamond"/>
                <a:sym typeface="Garamond"/>
              </a:rPr>
              <a:t>To achieve this balance, businesses can consider several key strategies must adopted to safeguard  personal identifiable information.</a:t>
            </a:r>
            <a:endParaRPr sz="2800" dirty="0">
              <a:solidFill>
                <a:schemeClr val="dk1"/>
              </a:solidFill>
              <a:latin typeface="Garamond"/>
              <a:ea typeface="Garamond"/>
              <a:cs typeface="Garamond"/>
              <a:sym typeface="Garamond"/>
            </a:endParaRPr>
          </a:p>
          <a:p>
            <a:pPr marL="241300" marR="6350" lvl="0" indent="-228600" algn="just" rtl="0">
              <a:lnSpc>
                <a:spcPct val="150000"/>
              </a:lnSpc>
              <a:spcBef>
                <a:spcPts val="2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Minimization: </a:t>
            </a:r>
            <a:r>
              <a:rPr lang="en-US" sz="2800" dirty="0">
                <a:solidFill>
                  <a:schemeClr val="dk1"/>
                </a:solidFill>
                <a:latin typeface="Garamond"/>
                <a:ea typeface="Garamond"/>
                <a:cs typeface="Garamond"/>
                <a:sym typeface="Garamond"/>
              </a:rPr>
              <a:t>Collect and retain only the data that is strictly necessary for your business  purposes. This reduces the potential risk to individuals' privacy while still meeting essential  operational needs.</a:t>
            </a:r>
            <a:endParaRPr sz="2800" dirty="0">
              <a:solidFill>
                <a:schemeClr val="dk1"/>
              </a:solidFill>
              <a:latin typeface="Garamond"/>
              <a:ea typeface="Garamond"/>
              <a:cs typeface="Garamond"/>
              <a:sym typeface="Garamond"/>
            </a:endParaRPr>
          </a:p>
          <a:p>
            <a:pPr marL="241300" marR="6985" lvl="0" indent="-228600" algn="just" rtl="0">
              <a:lnSpc>
                <a:spcPct val="150000"/>
              </a:lnSpc>
              <a:spcBef>
                <a:spcPts val="3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Transparency: </a:t>
            </a:r>
            <a:r>
              <a:rPr lang="en-US" sz="2800" dirty="0">
                <a:solidFill>
                  <a:schemeClr val="dk1"/>
                </a:solidFill>
                <a:latin typeface="Garamond"/>
                <a:ea typeface="Garamond"/>
                <a:cs typeface="Garamond"/>
                <a:sym typeface="Garamond"/>
              </a:rPr>
              <a:t>Be open and clear about how data is collected, used, and shared. Inform  individuals about your data practices, and ensure they have the option to provide or withhold  consent.</a:t>
            </a:r>
            <a:endParaRPr sz="2800" dirty="0">
              <a:solidFill>
                <a:schemeClr val="dk1"/>
              </a:solidFill>
              <a:latin typeface="Garamond"/>
              <a:ea typeface="Garamond"/>
              <a:cs typeface="Garamond"/>
              <a:sym typeface="Garamond"/>
            </a:endParaRPr>
          </a:p>
          <a:p>
            <a:pPr marL="241300" marR="6350" lvl="0" indent="-228600" algn="just" rtl="0">
              <a:lnSpc>
                <a:spcPct val="150000"/>
              </a:lnSpc>
              <a:spcBef>
                <a:spcPts val="3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Consent Management: </a:t>
            </a:r>
            <a:r>
              <a:rPr lang="en-US" sz="2800" dirty="0">
                <a:solidFill>
                  <a:schemeClr val="dk1"/>
                </a:solidFill>
                <a:latin typeface="Garamond"/>
                <a:ea typeface="Garamond"/>
                <a:cs typeface="Garamond"/>
                <a:sym typeface="Garamond"/>
              </a:rPr>
              <a:t>Implement robust consent mechanisms to obtain explicit permission  from individuals when necessary. Ensure that individuals can easily withdraw their consent at  any time</a:t>
            </a:r>
            <a:endParaRPr sz="2800" dirty="0">
              <a:solidFill>
                <a:schemeClr val="dk1"/>
              </a:solidFill>
              <a:latin typeface="Garamond"/>
              <a:ea typeface="Garamond"/>
              <a:cs typeface="Garamond"/>
              <a:sym typeface="Garamond"/>
            </a:endParaRPr>
          </a:p>
          <a:p>
            <a:pPr marL="241300" marR="8890" lvl="0" indent="-228600" algn="just" rtl="0">
              <a:lnSpc>
                <a:spcPct val="150000"/>
              </a:lnSpc>
              <a:spcBef>
                <a:spcPts val="4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Security: </a:t>
            </a:r>
            <a:r>
              <a:rPr lang="en-US" sz="2800" dirty="0">
                <a:solidFill>
                  <a:schemeClr val="dk1"/>
                </a:solidFill>
                <a:latin typeface="Garamond"/>
                <a:ea typeface="Garamond"/>
                <a:cs typeface="Garamond"/>
                <a:sym typeface="Garamond"/>
              </a:rPr>
              <a:t>Invest in strong data security measures to protect sensitive information from  breaches and unauthorized access. This not only safeguards privacy but also builds trust with  customers.</a:t>
            </a:r>
            <a:endParaRPr sz="2800" dirty="0">
              <a:solidFill>
                <a:schemeClr val="dk1"/>
              </a:solidFill>
              <a:latin typeface="Garamond"/>
              <a:ea typeface="Garamond"/>
              <a:cs typeface="Garamond"/>
              <a:sym typeface="Garamond"/>
            </a:endParaRPr>
          </a:p>
        </p:txBody>
      </p:sp>
      <p:pic>
        <p:nvPicPr>
          <p:cNvPr id="1115" name="Google Shape;1115;p54"/>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16" name="Google Shape;1116;p5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55</a:t>
            </a:fld>
            <a:endParaRPr/>
          </a:p>
        </p:txBody>
      </p:sp>
      <p:sp>
        <p:nvSpPr>
          <p:cNvPr id="1118" name="Google Shape;1118;p54"/>
          <p:cNvSpPr txBox="1"/>
          <p:nvPr/>
        </p:nvSpPr>
        <p:spPr>
          <a:xfrm>
            <a:off x="2043111" y="1135307"/>
            <a:ext cx="145542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Comprehensive Strategies for Data Protection and Privacy in Business</a:t>
            </a:r>
            <a:endParaRP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Shape 1122"/>
        <p:cNvGrpSpPr/>
        <p:nvPr/>
      </p:nvGrpSpPr>
      <p:grpSpPr>
        <a:xfrm>
          <a:off x="0" y="0"/>
          <a:ext cx="0" cy="0"/>
          <a:chOff x="0" y="0"/>
          <a:chExt cx="0" cy="0"/>
        </a:xfrm>
      </p:grpSpPr>
      <p:sp>
        <p:nvSpPr>
          <p:cNvPr id="1123" name="Google Shape;1123;p55"/>
          <p:cNvSpPr txBox="1"/>
          <p:nvPr/>
        </p:nvSpPr>
        <p:spPr>
          <a:xfrm>
            <a:off x="960342" y="2675233"/>
            <a:ext cx="17526001" cy="7252242"/>
          </a:xfrm>
          <a:prstGeom prst="rect">
            <a:avLst/>
          </a:prstGeom>
          <a:noFill/>
          <a:ln>
            <a:noFill/>
          </a:ln>
        </p:spPr>
        <p:txBody>
          <a:bodyPr spcFirstLastPara="1" wrap="square" lIns="0" tIns="12700" rIns="0" bIns="0" anchor="t" anchorCtr="0">
            <a:spAutoFit/>
          </a:bodyPr>
          <a:lstStyle/>
          <a:p>
            <a:pPr marL="241300" marR="8890" lvl="0" indent="-228600" algn="just" rtl="0">
              <a:lnSpc>
                <a:spcPct val="1408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Governance: </a:t>
            </a:r>
            <a:r>
              <a:rPr lang="en-US" sz="2800" dirty="0">
                <a:solidFill>
                  <a:schemeClr val="dk1"/>
                </a:solidFill>
                <a:latin typeface="Garamond"/>
                <a:ea typeface="Garamond"/>
                <a:cs typeface="Garamond"/>
                <a:sym typeface="Garamond"/>
              </a:rPr>
              <a:t>Establish internal policies and procedures for handling data, including  appointing a Data Protection Officer (DPO) if required. Regularly audit and update these  practices.</a:t>
            </a:r>
            <a:endParaRPr sz="2800" dirty="0">
              <a:solidFill>
                <a:schemeClr val="dk1"/>
              </a:solidFill>
              <a:latin typeface="Garamond"/>
              <a:ea typeface="Garamond"/>
              <a:cs typeface="Garamond"/>
              <a:sym typeface="Garamond"/>
            </a:endParaRPr>
          </a:p>
          <a:p>
            <a:pPr marL="241300" marR="6350" lvl="0" indent="-228600" algn="just" rtl="0">
              <a:lnSpc>
                <a:spcPct val="140800"/>
              </a:lnSpc>
              <a:spcBef>
                <a:spcPts val="3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Education and Training: </a:t>
            </a:r>
            <a:r>
              <a:rPr lang="en-US" sz="2800" dirty="0">
                <a:solidFill>
                  <a:schemeClr val="dk1"/>
                </a:solidFill>
                <a:latin typeface="Garamond"/>
                <a:ea typeface="Garamond"/>
                <a:cs typeface="Garamond"/>
                <a:sym typeface="Garamond"/>
              </a:rPr>
              <a:t>Train employees on data protection and privacy principles to foster  a culture of responsibility and compliance within the organization.</a:t>
            </a:r>
            <a:endParaRPr sz="2800" dirty="0">
              <a:solidFill>
                <a:schemeClr val="dk1"/>
              </a:solidFill>
              <a:latin typeface="Garamond"/>
              <a:ea typeface="Garamond"/>
              <a:cs typeface="Garamond"/>
              <a:sym typeface="Garamond"/>
            </a:endParaRPr>
          </a:p>
          <a:p>
            <a:pPr marL="241300" marR="6350" lvl="0" indent="-228600" algn="just" rtl="0">
              <a:lnSpc>
                <a:spcPct val="140800"/>
              </a:lnSpc>
              <a:spcBef>
                <a:spcPts val="3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Privacy by Design: </a:t>
            </a:r>
            <a:r>
              <a:rPr lang="en-US" sz="2800" dirty="0">
                <a:solidFill>
                  <a:schemeClr val="dk1"/>
                </a:solidFill>
                <a:latin typeface="Garamond"/>
                <a:ea typeface="Garamond"/>
                <a:cs typeface="Garamond"/>
                <a:sym typeface="Garamond"/>
              </a:rPr>
              <a:t>The concept of Privacy by Design pertains to a data protection strategy  that </a:t>
            </a:r>
            <a:r>
              <a:rPr lang="en-US" sz="2800" dirty="0" err="1">
                <a:solidFill>
                  <a:schemeClr val="dk1"/>
                </a:solidFill>
                <a:latin typeface="Garamond"/>
                <a:ea typeface="Garamond"/>
                <a:cs typeface="Garamond"/>
                <a:sym typeface="Garamond"/>
              </a:rPr>
              <a:t>prioritises</a:t>
            </a:r>
            <a:r>
              <a:rPr lang="en-US" sz="2800" dirty="0">
                <a:solidFill>
                  <a:schemeClr val="dk1"/>
                </a:solidFill>
                <a:latin typeface="Garamond"/>
                <a:ea typeface="Garamond"/>
                <a:cs typeface="Garamond"/>
                <a:sym typeface="Garamond"/>
              </a:rPr>
              <a:t> the incorporation of privacy considerations during the initial stages of product,  system, and process development. Integrate privacy considerations into the design of systems,  products, and services from the outset, rather than as an afterthought.</a:t>
            </a:r>
            <a:endParaRPr sz="2800" dirty="0">
              <a:solidFill>
                <a:schemeClr val="dk1"/>
              </a:solidFill>
              <a:latin typeface="Garamond"/>
              <a:ea typeface="Garamond"/>
              <a:cs typeface="Garamond"/>
              <a:sym typeface="Garamond"/>
            </a:endParaRPr>
          </a:p>
          <a:p>
            <a:pPr marL="241300" marR="8890" lvl="0" indent="-228600" algn="just" rtl="0">
              <a:lnSpc>
                <a:spcPct val="140800"/>
              </a:lnSpc>
              <a:spcBef>
                <a:spcPts val="4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Impact Assessments: </a:t>
            </a:r>
            <a:r>
              <a:rPr lang="en-US" sz="2800" dirty="0">
                <a:solidFill>
                  <a:schemeClr val="dk1"/>
                </a:solidFill>
                <a:latin typeface="Garamond"/>
                <a:ea typeface="Garamond"/>
                <a:cs typeface="Garamond"/>
                <a:sym typeface="Garamond"/>
              </a:rPr>
              <a:t>In the context of data privacy regulations such as the NDPA  and GDPR, an Organization can use a structured process called a Data Impact Assessment  (DPIA) to assess and manage potential risks to individuals' privacy arising from the processing  of personal data.</a:t>
            </a:r>
            <a:endParaRPr sz="2800" dirty="0">
              <a:solidFill>
                <a:schemeClr val="dk1"/>
              </a:solidFill>
              <a:latin typeface="Garamond"/>
              <a:ea typeface="Garamond"/>
              <a:cs typeface="Garamond"/>
              <a:sym typeface="Garamond"/>
            </a:endParaRPr>
          </a:p>
          <a:p>
            <a:pPr marL="241300" marR="10795" lvl="0" indent="-228600" algn="just" rtl="0">
              <a:lnSpc>
                <a:spcPct val="140800"/>
              </a:lnSpc>
              <a:spcBef>
                <a:spcPts val="4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Conduct Data Protection Impact Assessments (DPIAs) to evaluate and mitigate the risks  associated with data processing activities.</a:t>
            </a:r>
            <a:endParaRPr sz="2800" dirty="0">
              <a:solidFill>
                <a:schemeClr val="dk1"/>
              </a:solidFill>
              <a:latin typeface="Garamond"/>
              <a:ea typeface="Garamond"/>
              <a:cs typeface="Garamond"/>
              <a:sym typeface="Garamond"/>
            </a:endParaRPr>
          </a:p>
        </p:txBody>
      </p:sp>
      <p:pic>
        <p:nvPicPr>
          <p:cNvPr id="1124" name="Google Shape;1124;p55"/>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25" name="Google Shape;1125;p5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56</a:t>
            </a:fld>
            <a:endParaRPr/>
          </a:p>
        </p:txBody>
      </p:sp>
      <p:sp>
        <p:nvSpPr>
          <p:cNvPr id="1127" name="Google Shape;1127;p55"/>
          <p:cNvSpPr txBox="1"/>
          <p:nvPr/>
        </p:nvSpPr>
        <p:spPr>
          <a:xfrm>
            <a:off x="2043111" y="1135307"/>
            <a:ext cx="145542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Comprehensive Strategies for Data Protection and Privacy in Business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Shape 1131"/>
        <p:cNvGrpSpPr/>
        <p:nvPr/>
      </p:nvGrpSpPr>
      <p:grpSpPr>
        <a:xfrm>
          <a:off x="0" y="0"/>
          <a:ext cx="0" cy="0"/>
          <a:chOff x="0" y="0"/>
          <a:chExt cx="0" cy="0"/>
        </a:xfrm>
      </p:grpSpPr>
      <p:sp>
        <p:nvSpPr>
          <p:cNvPr id="1132" name="Google Shape;1132;p56"/>
          <p:cNvSpPr txBox="1"/>
          <p:nvPr/>
        </p:nvSpPr>
        <p:spPr>
          <a:xfrm>
            <a:off x="747711" y="2149475"/>
            <a:ext cx="17526001" cy="6667146"/>
          </a:xfrm>
          <a:prstGeom prst="rect">
            <a:avLst/>
          </a:prstGeom>
          <a:noFill/>
          <a:ln>
            <a:noFill/>
          </a:ln>
        </p:spPr>
        <p:txBody>
          <a:bodyPr spcFirstLastPara="1" wrap="square" lIns="0" tIns="12700" rIns="0" bIns="0" anchor="t" anchorCtr="0">
            <a:spAutoFit/>
          </a:bodyPr>
          <a:lstStyle/>
          <a:p>
            <a:pPr marL="241300" marR="5715" lvl="0" indent="-228600" algn="just" rtl="0">
              <a:lnSpc>
                <a:spcPct val="1408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Third-Party Vendors: </a:t>
            </a:r>
            <a:r>
              <a:rPr lang="en-US" sz="2800" dirty="0">
                <a:solidFill>
                  <a:schemeClr val="dk1"/>
                </a:solidFill>
                <a:latin typeface="Garamond"/>
                <a:ea typeface="Garamond"/>
                <a:cs typeface="Garamond"/>
                <a:sym typeface="Garamond"/>
              </a:rPr>
              <a:t>Assess the data practices of third-party vendors and partners to ensure they align with your privacy commitments.</a:t>
            </a:r>
            <a:endParaRPr sz="2800" dirty="0">
              <a:solidFill>
                <a:schemeClr val="dk1"/>
              </a:solidFill>
              <a:latin typeface="Garamond"/>
              <a:ea typeface="Garamond"/>
              <a:cs typeface="Garamond"/>
              <a:sym typeface="Garamond"/>
            </a:endParaRPr>
          </a:p>
          <a:p>
            <a:pPr marL="241300" marR="6985" lvl="0" indent="-228600" algn="just" rtl="0">
              <a:lnSpc>
                <a:spcPct val="140800"/>
              </a:lnSpc>
              <a:spcBef>
                <a:spcPts val="4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Retention Policies</a:t>
            </a:r>
            <a:r>
              <a:rPr lang="en-US" sz="2800" dirty="0">
                <a:solidFill>
                  <a:schemeClr val="dk1"/>
                </a:solidFill>
                <a:latin typeface="Garamond"/>
                <a:ea typeface="Garamond"/>
                <a:cs typeface="Garamond"/>
                <a:sym typeface="Garamond"/>
              </a:rPr>
              <a:t>: Data retention policies are the rules that companies use to decide how long they will keep and store different kinds of data, like electronic or paper records,  documents, and information.</a:t>
            </a:r>
            <a:endParaRPr sz="2800" dirty="0">
              <a:solidFill>
                <a:schemeClr val="dk1"/>
              </a:solidFill>
              <a:latin typeface="Garamond"/>
              <a:ea typeface="Garamond"/>
              <a:cs typeface="Garamond"/>
              <a:sym typeface="Garamond"/>
            </a:endParaRPr>
          </a:p>
          <a:p>
            <a:pPr marL="241300" marR="5080" lvl="0" indent="-228600" algn="just" rtl="0">
              <a:lnSpc>
                <a:spcPct val="140800"/>
              </a:lnSpc>
              <a:spcBef>
                <a:spcPts val="3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Develop and adhere to data retention and disposal policies to limit the storage of data for longer than necessary.</a:t>
            </a:r>
            <a:endParaRPr sz="2800" dirty="0">
              <a:solidFill>
                <a:schemeClr val="dk1"/>
              </a:solidFill>
              <a:latin typeface="Garamond"/>
              <a:ea typeface="Garamond"/>
              <a:cs typeface="Garamond"/>
              <a:sym typeface="Garamond"/>
            </a:endParaRPr>
          </a:p>
          <a:p>
            <a:pPr marL="241300" marR="10160" lvl="0" indent="-228600" algn="just" rtl="0">
              <a:lnSpc>
                <a:spcPct val="141700"/>
              </a:lnSpc>
              <a:spcBef>
                <a:spcPts val="2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Incident Response Plans</a:t>
            </a:r>
            <a:r>
              <a:rPr lang="en-US" sz="2800" b="1" dirty="0">
                <a:solidFill>
                  <a:schemeClr val="dk1"/>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Prepare for data breaches by having a robust incident response plan in place. Timely and transparent communication is critical during a breach.</a:t>
            </a:r>
            <a:endParaRPr sz="2800" dirty="0">
              <a:solidFill>
                <a:schemeClr val="dk1"/>
              </a:solidFill>
              <a:latin typeface="Garamond"/>
              <a:ea typeface="Garamond"/>
              <a:cs typeface="Garamond"/>
              <a:sym typeface="Garamond"/>
            </a:endParaRPr>
          </a:p>
          <a:p>
            <a:pPr marL="241300" marR="8255" lvl="0" indent="-228600" algn="just" rtl="0">
              <a:lnSpc>
                <a:spcPct val="141900"/>
              </a:lnSpc>
              <a:spcBef>
                <a:spcPts val="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Compliance Monitoring: </a:t>
            </a:r>
            <a:r>
              <a:rPr lang="en-US" sz="2800" dirty="0">
                <a:solidFill>
                  <a:schemeClr val="dk1"/>
                </a:solidFill>
                <a:latin typeface="Garamond"/>
                <a:ea typeface="Garamond"/>
                <a:cs typeface="Garamond"/>
                <a:sym typeface="Garamond"/>
              </a:rPr>
              <a:t>Keep abreast of evolving privacy regulations and adjust your practices accordingly. Ensure your business is compliant with all relevant laws.</a:t>
            </a:r>
            <a:endParaRPr sz="2800" dirty="0">
              <a:solidFill>
                <a:schemeClr val="dk1"/>
              </a:solidFill>
              <a:latin typeface="Garamond"/>
              <a:ea typeface="Garamond"/>
              <a:cs typeface="Garamond"/>
              <a:sym typeface="Garamond"/>
            </a:endParaRPr>
          </a:p>
          <a:p>
            <a:pPr marL="241300" marR="9525" lvl="0" indent="-228600" algn="just" rtl="0">
              <a:lnSpc>
                <a:spcPct val="140000"/>
              </a:lnSpc>
              <a:spcBef>
                <a:spcPts val="5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Privacy Advocacy: </a:t>
            </a:r>
            <a:r>
              <a:rPr lang="en-US" sz="2800" dirty="0">
                <a:solidFill>
                  <a:schemeClr val="dk1"/>
                </a:solidFill>
                <a:latin typeface="Garamond"/>
                <a:ea typeface="Garamond"/>
                <a:cs typeface="Garamond"/>
                <a:sym typeface="Garamond"/>
              </a:rPr>
              <a:t>Consider establishing a privacy advocacy board or committee to provide guidance on privacy-related decisions and policies.</a:t>
            </a:r>
            <a:endParaRPr sz="2800" dirty="0">
              <a:solidFill>
                <a:schemeClr val="dk1"/>
              </a:solidFill>
              <a:latin typeface="Garamond"/>
              <a:ea typeface="Garamond"/>
              <a:cs typeface="Garamond"/>
              <a:sym typeface="Garamond"/>
            </a:endParaRPr>
          </a:p>
        </p:txBody>
      </p:sp>
      <p:pic>
        <p:nvPicPr>
          <p:cNvPr id="1133" name="Google Shape;1133;p5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34" name="Google Shape;1134;p5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57</a:t>
            </a:fld>
            <a:endParaRPr/>
          </a:p>
        </p:txBody>
      </p:sp>
      <p:sp>
        <p:nvSpPr>
          <p:cNvPr id="1136" name="Google Shape;1136;p56"/>
          <p:cNvSpPr txBox="1"/>
          <p:nvPr/>
        </p:nvSpPr>
        <p:spPr>
          <a:xfrm>
            <a:off x="2043111" y="1135307"/>
            <a:ext cx="145542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Comprehensive Strategies for Data Protection and Privacy in Business</a:t>
            </a:r>
            <a:endParaRP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Shape 1141"/>
        <p:cNvGrpSpPr/>
        <p:nvPr/>
      </p:nvGrpSpPr>
      <p:grpSpPr>
        <a:xfrm>
          <a:off x="0" y="0"/>
          <a:ext cx="0" cy="0"/>
          <a:chOff x="0" y="0"/>
          <a:chExt cx="0" cy="0"/>
        </a:xfrm>
      </p:grpSpPr>
      <p:sp>
        <p:nvSpPr>
          <p:cNvPr id="1142" name="Google Shape;1142;p5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58</a:t>
            </a:fld>
            <a:endParaRPr/>
          </a:p>
        </p:txBody>
      </p:sp>
      <p:pic>
        <p:nvPicPr>
          <p:cNvPr id="1144" name="Google Shape;1144;p57"/>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145" name="Google Shape;1145;p57"/>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146" name="Google Shape;1146;p57"/>
          <p:cNvPicPr preferRelativeResize="0"/>
          <p:nvPr/>
        </p:nvPicPr>
        <p:blipFill rotWithShape="1">
          <a:blip r:embed="rId4">
            <a:alphaModFix/>
          </a:blip>
          <a:srcRect/>
          <a:stretch/>
        </p:blipFill>
        <p:spPr>
          <a:xfrm>
            <a:off x="925646" y="2639684"/>
            <a:ext cx="12699866" cy="805188"/>
          </a:xfrm>
          <a:prstGeom prst="rect">
            <a:avLst/>
          </a:prstGeom>
          <a:noFill/>
          <a:ln>
            <a:noFill/>
          </a:ln>
        </p:spPr>
      </p:pic>
      <p:sp>
        <p:nvSpPr>
          <p:cNvPr id="1147" name="Google Shape;1147;p57"/>
          <p:cNvSpPr txBox="1"/>
          <p:nvPr/>
        </p:nvSpPr>
        <p:spPr>
          <a:xfrm>
            <a:off x="2059356" y="1255859"/>
            <a:ext cx="13795376" cy="1120820"/>
          </a:xfrm>
          <a:prstGeom prst="rect">
            <a:avLst/>
          </a:prstGeom>
          <a:noFill/>
          <a:ln>
            <a:noFill/>
          </a:ln>
        </p:spPr>
        <p:txBody>
          <a:bodyPr spcFirstLastPara="1" wrap="square" lIns="0" tIns="12700" rIns="0" bIns="0" anchor="t" anchorCtr="0">
            <a:spAutoFit/>
          </a:bodyPr>
          <a:lstStyle/>
          <a:p>
            <a:pPr marL="12700" marR="5080" lvl="0" indent="0" algn="l" rtl="0">
              <a:spcBef>
                <a:spcPts val="0"/>
              </a:spcBef>
              <a:spcAft>
                <a:spcPts val="0"/>
              </a:spcAft>
              <a:buNone/>
            </a:pPr>
            <a:r>
              <a:rPr lang="en-US" sz="3600" b="1" dirty="0">
                <a:solidFill>
                  <a:srgbClr val="054C2C"/>
                </a:solidFill>
                <a:latin typeface="Garamond"/>
                <a:ea typeface="Garamond"/>
                <a:cs typeface="Garamond"/>
                <a:sym typeface="Garamond"/>
              </a:rPr>
              <a:t>Determining the Balance Between Data Privacy and Fulfilling  the Demands of the Business Operations</a:t>
            </a:r>
            <a:endParaRPr sz="3600" dirty="0">
              <a:solidFill>
                <a:srgbClr val="054C2C"/>
              </a:solidFill>
              <a:latin typeface="Garamond"/>
              <a:ea typeface="Garamond"/>
              <a:cs typeface="Garamond"/>
              <a:sym typeface="Garamond"/>
            </a:endParaRPr>
          </a:p>
        </p:txBody>
      </p:sp>
      <p:sp>
        <p:nvSpPr>
          <p:cNvPr id="1148" name="Google Shape;1148;p57"/>
          <p:cNvSpPr txBox="1"/>
          <p:nvPr/>
        </p:nvSpPr>
        <p:spPr>
          <a:xfrm>
            <a:off x="1196380" y="2711204"/>
            <a:ext cx="12962532" cy="505267"/>
          </a:xfrm>
          <a:prstGeom prst="rect">
            <a:avLst/>
          </a:prstGeom>
          <a:noFill/>
          <a:ln>
            <a:noFill/>
          </a:ln>
        </p:spPr>
        <p:txBody>
          <a:bodyPr spcFirstLastPara="1" wrap="square" lIns="0" tIns="12700" rIns="0" bIns="0" anchor="t" anchorCtr="0">
            <a:spAutoFit/>
          </a:bodyPr>
          <a:lstStyle/>
          <a:p>
            <a:pPr marL="120014" marR="0" lvl="0" indent="0" algn="l" rtl="0">
              <a:spcBef>
                <a:spcPts val="0"/>
              </a:spcBef>
              <a:spcAft>
                <a:spcPts val="0"/>
              </a:spcAft>
              <a:buNone/>
            </a:pPr>
            <a:r>
              <a:rPr lang="en-US" sz="3200" b="1">
                <a:solidFill>
                  <a:srgbClr val="FFFFFF"/>
                </a:solidFill>
                <a:latin typeface="Garamond"/>
                <a:ea typeface="Garamond"/>
                <a:cs typeface="Garamond"/>
                <a:sym typeface="Garamond"/>
              </a:rPr>
              <a:t>Challenges Faced by Businesses in Compliance Data Privacy</a:t>
            </a:r>
            <a:endParaRPr sz="3200">
              <a:solidFill>
                <a:schemeClr val="dk1"/>
              </a:solidFill>
              <a:latin typeface="Garamond"/>
              <a:ea typeface="Garamond"/>
              <a:cs typeface="Garamond"/>
              <a:sym typeface="Garamond"/>
            </a:endParaRPr>
          </a:p>
        </p:txBody>
      </p:sp>
      <p:sp>
        <p:nvSpPr>
          <p:cNvPr id="1149" name="Google Shape;1149;p57"/>
          <p:cNvSpPr txBox="1"/>
          <p:nvPr/>
        </p:nvSpPr>
        <p:spPr>
          <a:xfrm>
            <a:off x="823912" y="3421896"/>
            <a:ext cx="16822852" cy="954107"/>
          </a:xfrm>
          <a:prstGeom prst="rect">
            <a:avLst/>
          </a:prstGeom>
          <a:noFill/>
          <a:ln>
            <a:noFill/>
          </a:ln>
        </p:spPr>
        <p:txBody>
          <a:bodyPr spcFirstLastPara="1" wrap="square" lIns="91425" tIns="45700" rIns="91425" bIns="45700" anchor="t" anchorCtr="0">
            <a:spAutoFit/>
          </a:bodyPr>
          <a:lstStyle/>
          <a:p>
            <a:pPr marL="120014" marR="0" lvl="0" indent="0" algn="l" rtl="0">
              <a:spcBef>
                <a:spcPts val="0"/>
              </a:spcBef>
              <a:spcAft>
                <a:spcPts val="0"/>
              </a:spcAft>
              <a:buNone/>
            </a:pPr>
            <a:r>
              <a:rPr lang="en-US" sz="2800">
                <a:solidFill>
                  <a:schemeClr val="dk1"/>
                </a:solidFill>
                <a:latin typeface="Garamond"/>
                <a:ea typeface="Garamond"/>
                <a:cs typeface="Garamond"/>
                <a:sym typeface="Garamond"/>
              </a:rPr>
              <a:t>Let's look at some important common challenges that businesses face on their pursuit of  compliance with these data privacy principles, as well as the potential consequences of  non-compliance</a:t>
            </a:r>
            <a:endParaRPr sz="2800">
              <a:solidFill>
                <a:schemeClr val="dk1"/>
              </a:solidFill>
              <a:latin typeface="Garamond"/>
              <a:ea typeface="Garamond"/>
              <a:cs typeface="Garamond"/>
              <a:sym typeface="Garamond"/>
            </a:endParaRPr>
          </a:p>
        </p:txBody>
      </p:sp>
      <p:grpSp>
        <p:nvGrpSpPr>
          <p:cNvPr id="1150" name="Google Shape;1150;p57"/>
          <p:cNvGrpSpPr/>
          <p:nvPr/>
        </p:nvGrpSpPr>
        <p:grpSpPr>
          <a:xfrm>
            <a:off x="1173682" y="5352564"/>
            <a:ext cx="12977725" cy="4340711"/>
            <a:chOff x="6893739" y="3043365"/>
            <a:chExt cx="5442998" cy="1820541"/>
          </a:xfrm>
        </p:grpSpPr>
        <p:pic>
          <p:nvPicPr>
            <p:cNvPr id="1151" name="Google Shape;1151;p57"/>
            <p:cNvPicPr preferRelativeResize="0"/>
            <p:nvPr/>
          </p:nvPicPr>
          <p:blipFill rotWithShape="1">
            <a:blip r:embed="rId5">
              <a:alphaModFix/>
            </a:blip>
            <a:srcRect/>
            <a:stretch/>
          </p:blipFill>
          <p:spPr>
            <a:xfrm>
              <a:off x="6893739" y="3047936"/>
              <a:ext cx="2599205" cy="1793111"/>
            </a:xfrm>
            <a:prstGeom prst="rect">
              <a:avLst/>
            </a:prstGeom>
            <a:noFill/>
            <a:ln>
              <a:noFill/>
            </a:ln>
          </p:spPr>
        </p:pic>
        <p:pic>
          <p:nvPicPr>
            <p:cNvPr id="1152" name="Google Shape;1152;p57"/>
            <p:cNvPicPr preferRelativeResize="0"/>
            <p:nvPr/>
          </p:nvPicPr>
          <p:blipFill rotWithShape="1">
            <a:blip r:embed="rId6">
              <a:alphaModFix/>
            </a:blip>
            <a:srcRect/>
            <a:stretch/>
          </p:blipFill>
          <p:spPr>
            <a:xfrm>
              <a:off x="9857910" y="3043365"/>
              <a:ext cx="2478827" cy="1820541"/>
            </a:xfrm>
            <a:prstGeom prst="rect">
              <a:avLst/>
            </a:prstGeom>
            <a:noFill/>
            <a:ln>
              <a:noFill/>
            </a:ln>
          </p:spPr>
        </p:pic>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Shape 1156"/>
        <p:cNvGrpSpPr/>
        <p:nvPr/>
      </p:nvGrpSpPr>
      <p:grpSpPr>
        <a:xfrm>
          <a:off x="0" y="0"/>
          <a:ext cx="0" cy="0"/>
          <a:chOff x="0" y="0"/>
          <a:chExt cx="0" cy="0"/>
        </a:xfrm>
      </p:grpSpPr>
      <p:sp>
        <p:nvSpPr>
          <p:cNvPr id="1157" name="Google Shape;1157;p58"/>
          <p:cNvSpPr txBox="1"/>
          <p:nvPr/>
        </p:nvSpPr>
        <p:spPr>
          <a:xfrm>
            <a:off x="747712" y="2335636"/>
            <a:ext cx="17983200" cy="8479244"/>
          </a:xfrm>
          <a:prstGeom prst="rect">
            <a:avLst/>
          </a:prstGeom>
          <a:noFill/>
          <a:ln>
            <a:noFill/>
          </a:ln>
        </p:spPr>
        <p:txBody>
          <a:bodyPr spcFirstLastPara="1" wrap="square" lIns="0" tIns="12700" rIns="0" bIns="0" anchor="t" anchorCtr="0">
            <a:spAutoFit/>
          </a:bodyPr>
          <a:lstStyle/>
          <a:p>
            <a:pPr marL="12700" marR="508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Data Security: </a:t>
            </a:r>
            <a:r>
              <a:rPr lang="en-US" sz="2800" dirty="0">
                <a:solidFill>
                  <a:schemeClr val="dk1"/>
                </a:solidFill>
                <a:latin typeface="Garamond"/>
                <a:ea typeface="Garamond"/>
                <a:cs typeface="Garamond"/>
                <a:sym typeface="Garamond"/>
              </a:rPr>
              <a:t>Companies often gather and keep private customer data like passwords, personal  information, and payment information. It is always hard to keep this data safe from breaches,  hacking, or people who shouldn't have access to it.</a:t>
            </a:r>
            <a:endParaRPr sz="2800" dirty="0">
              <a:solidFill>
                <a:schemeClr val="dk1"/>
              </a:solidFill>
              <a:latin typeface="Garamond"/>
              <a:ea typeface="Garamond"/>
              <a:cs typeface="Garamond"/>
              <a:sym typeface="Garamond"/>
            </a:endParaRPr>
          </a:p>
          <a:p>
            <a:pPr marL="12700" marR="5080" lvl="0" indent="0" algn="just" rtl="0">
              <a:lnSpc>
                <a:spcPct val="150000"/>
              </a:lnSpc>
              <a:spcBef>
                <a:spcPts val="165"/>
              </a:spcBef>
              <a:spcAft>
                <a:spcPts val="0"/>
              </a:spcAft>
              <a:buNone/>
            </a:pPr>
            <a:r>
              <a:rPr lang="en-US" sz="2800" b="1" dirty="0">
                <a:solidFill>
                  <a:schemeClr val="dk1"/>
                </a:solidFill>
                <a:latin typeface="Garamond"/>
                <a:ea typeface="Garamond"/>
                <a:cs typeface="Garamond"/>
                <a:sym typeface="Garamond"/>
              </a:rPr>
              <a:t>Recommendation</a:t>
            </a:r>
            <a:r>
              <a:rPr lang="en-US" sz="2800" dirty="0">
                <a:solidFill>
                  <a:schemeClr val="dk1"/>
                </a:solidFill>
                <a:latin typeface="Garamond"/>
                <a:ea typeface="Garamond"/>
                <a:cs typeface="Garamond"/>
                <a:sym typeface="Garamond"/>
              </a:rPr>
              <a:t>s: Implement encryption, software updates, and employee training to protect  sensitive data from breaches and unauthorized access</a:t>
            </a:r>
            <a:endParaRPr sz="2800" dirty="0">
              <a:solidFill>
                <a:schemeClr val="dk1"/>
              </a:solidFill>
              <a:latin typeface="Garamond"/>
              <a:ea typeface="Garamond"/>
              <a:cs typeface="Garamond"/>
              <a:sym typeface="Garamond"/>
            </a:endParaRPr>
          </a:p>
          <a:p>
            <a:pPr marL="12700" marR="508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Consent Management: </a:t>
            </a:r>
            <a:r>
              <a:rPr lang="en-US" sz="2800" dirty="0">
                <a:solidFill>
                  <a:schemeClr val="dk1"/>
                </a:solidFill>
                <a:latin typeface="Garamond"/>
                <a:ea typeface="Garamond"/>
                <a:cs typeface="Garamond"/>
                <a:sym typeface="Garamond"/>
              </a:rPr>
              <a:t>It can be hard to get clear and informed consent for data collection and  processing, especially for marketing purposes, because of the many rules that apply and the need  to make sure that users really know what they're agreeing to.</a:t>
            </a:r>
            <a:endParaRPr sz="2800" dirty="0">
              <a:solidFill>
                <a:schemeClr val="dk1"/>
              </a:solidFill>
              <a:latin typeface="Garamond"/>
              <a:ea typeface="Garamond"/>
              <a:cs typeface="Garamond"/>
              <a:sym typeface="Garamond"/>
            </a:endParaRPr>
          </a:p>
          <a:p>
            <a:pPr marL="12700" marR="6350" lvl="0" indent="0" algn="just" rtl="0">
              <a:lnSpc>
                <a:spcPct val="150000"/>
              </a:lnSpc>
              <a:spcBef>
                <a:spcPts val="15"/>
              </a:spcBef>
              <a:spcAft>
                <a:spcPts val="0"/>
              </a:spcAft>
              <a:buNone/>
            </a:pPr>
            <a:r>
              <a:rPr lang="en-US" sz="2800" b="1" dirty="0">
                <a:solidFill>
                  <a:schemeClr val="dk1"/>
                </a:solidFill>
                <a:latin typeface="Garamond"/>
                <a:ea typeface="Garamond"/>
                <a:cs typeface="Garamond"/>
                <a:sym typeface="Garamond"/>
              </a:rPr>
              <a:t>Recommendation</a:t>
            </a:r>
            <a:r>
              <a:rPr lang="en-US" sz="2800" dirty="0">
                <a:solidFill>
                  <a:schemeClr val="dk1"/>
                </a:solidFill>
                <a:latin typeface="Garamond"/>
                <a:ea typeface="Garamond"/>
                <a:cs typeface="Garamond"/>
                <a:sym typeface="Garamond"/>
              </a:rPr>
              <a:t>: Design clear and user-friendly consent forms, offering opt-in and opt-out  choices, to ensure informed consent for data processing</a:t>
            </a:r>
            <a:endParaRPr dirty="0"/>
          </a:p>
          <a:p>
            <a:pPr marL="12700" marR="5715" lvl="0" indent="0" algn="just" rtl="0">
              <a:lnSpc>
                <a:spcPct val="150000"/>
              </a:lnSpc>
              <a:spcBef>
                <a:spcPts val="100"/>
              </a:spcBef>
              <a:spcAft>
                <a:spcPts val="0"/>
              </a:spcAft>
              <a:buNone/>
            </a:pPr>
            <a:r>
              <a:rPr lang="en-US" sz="2800" b="1" dirty="0">
                <a:solidFill>
                  <a:srgbClr val="054C2C"/>
                </a:solidFill>
                <a:latin typeface="Garamond"/>
                <a:ea typeface="Garamond"/>
                <a:cs typeface="Garamond"/>
                <a:sym typeface="Garamond"/>
              </a:rPr>
              <a:t>Data Minimization: </a:t>
            </a:r>
            <a:r>
              <a:rPr lang="en-US" sz="2800" dirty="0">
                <a:solidFill>
                  <a:schemeClr val="dk1"/>
                </a:solidFill>
                <a:latin typeface="Garamond"/>
                <a:ea typeface="Garamond"/>
                <a:cs typeface="Garamond"/>
                <a:sym typeface="Garamond"/>
              </a:rPr>
              <a:t>It's always hard to find the right balance between collecting just enough data  for business purposes and not collecting too much personal data. Over-collection can make people  worry about their privacy.</a:t>
            </a:r>
            <a:endParaRPr sz="2800" dirty="0">
              <a:solidFill>
                <a:schemeClr val="dk1"/>
              </a:solidFill>
              <a:latin typeface="Garamond"/>
              <a:ea typeface="Garamond"/>
              <a:cs typeface="Garamond"/>
              <a:sym typeface="Garamond"/>
            </a:endParaRPr>
          </a:p>
          <a:p>
            <a:pPr marL="12700" marR="8890" lvl="0" indent="0" algn="just" rtl="0">
              <a:lnSpc>
                <a:spcPct val="150000"/>
              </a:lnSpc>
              <a:spcBef>
                <a:spcPts val="150"/>
              </a:spcBef>
              <a:spcAft>
                <a:spcPts val="0"/>
              </a:spcAft>
              <a:buNone/>
            </a:pPr>
            <a:r>
              <a:rPr lang="en-US" sz="2800" b="1" dirty="0">
                <a:solidFill>
                  <a:schemeClr val="dk1"/>
                </a:solidFill>
                <a:latin typeface="Garamond"/>
                <a:ea typeface="Garamond"/>
                <a:cs typeface="Garamond"/>
                <a:sym typeface="Garamond"/>
              </a:rPr>
              <a:t>Recommendation</a:t>
            </a:r>
            <a:r>
              <a:rPr lang="en-US" sz="2800" dirty="0">
                <a:solidFill>
                  <a:schemeClr val="dk1"/>
                </a:solidFill>
                <a:latin typeface="Garamond"/>
                <a:ea typeface="Garamond"/>
                <a:cs typeface="Garamond"/>
                <a:sym typeface="Garamond"/>
              </a:rPr>
              <a:t>: Audit data collection, use anonymization, and educate staff to balance  business needs with privacy concerns</a:t>
            </a:r>
            <a:endParaRPr sz="2800" dirty="0">
              <a:solidFill>
                <a:schemeClr val="dk1"/>
              </a:solidFill>
              <a:latin typeface="Garamond"/>
              <a:ea typeface="Garamond"/>
              <a:cs typeface="Garamond"/>
              <a:sym typeface="Garamond"/>
            </a:endParaRPr>
          </a:p>
          <a:p>
            <a:pPr marL="12700" marR="6350" lvl="0" indent="0" algn="just" rtl="0">
              <a:lnSpc>
                <a:spcPct val="150000"/>
              </a:lnSpc>
              <a:spcBef>
                <a:spcPts val="15"/>
              </a:spcBef>
              <a:spcAft>
                <a:spcPts val="0"/>
              </a:spcAft>
              <a:buNone/>
            </a:pPr>
            <a:endParaRPr sz="2800" dirty="0">
              <a:solidFill>
                <a:schemeClr val="dk1"/>
              </a:solidFill>
              <a:latin typeface="Garamond"/>
              <a:ea typeface="Garamond"/>
              <a:cs typeface="Garamond"/>
              <a:sym typeface="Garamond"/>
            </a:endParaRPr>
          </a:p>
        </p:txBody>
      </p:sp>
      <p:pic>
        <p:nvPicPr>
          <p:cNvPr id="1158" name="Google Shape;1158;p5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59" name="Google Shape;1159;p5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59</a:t>
            </a:fld>
            <a:endParaRPr/>
          </a:p>
        </p:txBody>
      </p:sp>
      <p:sp>
        <p:nvSpPr>
          <p:cNvPr id="1161" name="Google Shape;1161;p58"/>
          <p:cNvSpPr txBox="1"/>
          <p:nvPr/>
        </p:nvSpPr>
        <p:spPr>
          <a:xfrm>
            <a:off x="2043111" y="1135307"/>
            <a:ext cx="146304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Challenges Faced by Businesses in Compliance Data Privacy principles and their  consequences.</a:t>
            </a:r>
            <a:endParaRP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Shape 1165"/>
        <p:cNvGrpSpPr/>
        <p:nvPr/>
      </p:nvGrpSpPr>
      <p:grpSpPr>
        <a:xfrm>
          <a:off x="0" y="0"/>
          <a:ext cx="0" cy="0"/>
          <a:chOff x="0" y="0"/>
          <a:chExt cx="0" cy="0"/>
        </a:xfrm>
      </p:grpSpPr>
      <p:sp>
        <p:nvSpPr>
          <p:cNvPr id="1166" name="Google Shape;1166;p59"/>
          <p:cNvSpPr txBox="1"/>
          <p:nvPr/>
        </p:nvSpPr>
        <p:spPr>
          <a:xfrm>
            <a:off x="747712" y="2675233"/>
            <a:ext cx="17738631" cy="5932393"/>
          </a:xfrm>
          <a:prstGeom prst="rect">
            <a:avLst/>
          </a:prstGeom>
          <a:noFill/>
          <a:ln>
            <a:noFill/>
          </a:ln>
        </p:spPr>
        <p:txBody>
          <a:bodyPr spcFirstLastPara="1" wrap="square" lIns="0" tIns="12700" rIns="0" bIns="0" anchor="t" anchorCtr="0">
            <a:spAutoFit/>
          </a:bodyPr>
          <a:lstStyle/>
          <a:p>
            <a:pPr marL="12700" marR="508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Challenges of Cross-Border Data Transfers: </a:t>
            </a:r>
            <a:r>
              <a:rPr lang="en-US" sz="2800" dirty="0">
                <a:solidFill>
                  <a:schemeClr val="dk1"/>
                </a:solidFill>
                <a:latin typeface="Garamond"/>
                <a:ea typeface="Garamond"/>
                <a:cs typeface="Garamond"/>
                <a:sym typeface="Garamond"/>
              </a:rPr>
              <a:t>It is common for multinational companies to need  to send data across borders. However, this can be hard to do when different countries have  different privacy laws and rules. And</a:t>
            </a:r>
            <a:endParaRPr sz="2800" dirty="0">
              <a:solidFill>
                <a:schemeClr val="dk1"/>
              </a:solidFill>
              <a:latin typeface="Garamond"/>
              <a:ea typeface="Garamond"/>
              <a:cs typeface="Garamond"/>
              <a:sym typeface="Garamond"/>
            </a:endParaRPr>
          </a:p>
          <a:p>
            <a:pPr marL="12700" marR="8255" lvl="0" indent="0" algn="l" rtl="0">
              <a:lnSpc>
                <a:spcPct val="150000"/>
              </a:lnSpc>
              <a:spcBef>
                <a:spcPts val="5"/>
              </a:spcBef>
              <a:spcAft>
                <a:spcPts val="0"/>
              </a:spcAft>
              <a:buNone/>
            </a:pPr>
            <a:r>
              <a:rPr lang="en-US" sz="2800" b="1" dirty="0">
                <a:solidFill>
                  <a:srgbClr val="054C2C"/>
                </a:solidFill>
                <a:latin typeface="Garamond"/>
                <a:ea typeface="Garamond"/>
                <a:cs typeface="Garamond"/>
                <a:sym typeface="Garamond"/>
              </a:rPr>
              <a:t>Compliance Across Jurisdictions: </a:t>
            </a:r>
            <a:r>
              <a:rPr lang="en-US" sz="2800" dirty="0">
                <a:solidFill>
                  <a:schemeClr val="dk1"/>
                </a:solidFill>
                <a:latin typeface="Garamond"/>
                <a:ea typeface="Garamond"/>
                <a:cs typeface="Garamond"/>
                <a:sym typeface="Garamond"/>
              </a:rPr>
              <a:t>Businesses that do business around the world have to deal  with different data protection laws and rules, which often have complex requirements.</a:t>
            </a:r>
            <a:endParaRPr sz="2800" dirty="0">
              <a:solidFill>
                <a:schemeClr val="dk1"/>
              </a:solidFill>
              <a:latin typeface="Garamond"/>
              <a:ea typeface="Garamond"/>
              <a:cs typeface="Garamond"/>
              <a:sym typeface="Garamond"/>
            </a:endParaRPr>
          </a:p>
          <a:p>
            <a:pPr marL="12700" marR="0" lvl="0" indent="0" algn="l" rtl="0">
              <a:lnSpc>
                <a:spcPct val="150000"/>
              </a:lnSpc>
              <a:spcBef>
                <a:spcPts val="585"/>
              </a:spcBef>
              <a:spcAft>
                <a:spcPts val="0"/>
              </a:spcAft>
              <a:buNone/>
            </a:pPr>
            <a:r>
              <a:rPr lang="en-US" sz="2800" b="1" dirty="0">
                <a:solidFill>
                  <a:schemeClr val="dk1"/>
                </a:solidFill>
                <a:latin typeface="Garamond"/>
                <a:ea typeface="Garamond"/>
                <a:cs typeface="Garamond"/>
                <a:sym typeface="Garamond"/>
              </a:rPr>
              <a:t>Recommendations</a:t>
            </a:r>
            <a:r>
              <a:rPr lang="en-US" sz="2800" dirty="0">
                <a:solidFill>
                  <a:schemeClr val="dk1"/>
                </a:solidFill>
                <a:latin typeface="Garamond"/>
                <a:ea typeface="Garamond"/>
                <a:cs typeface="Garamond"/>
                <a:sym typeface="Garamond"/>
              </a:rPr>
              <a:t>:</a:t>
            </a:r>
            <a:endParaRPr dirty="0"/>
          </a:p>
          <a:p>
            <a:pPr marL="12700" marR="9525" lvl="0" indent="0" algn="l" rtl="0">
              <a:lnSpc>
                <a:spcPct val="150000"/>
              </a:lnSpc>
              <a:spcBef>
                <a:spcPts val="0"/>
              </a:spcBef>
              <a:spcAft>
                <a:spcPts val="0"/>
              </a:spcAft>
              <a:buNone/>
            </a:pPr>
            <a:r>
              <a:rPr lang="en-US" sz="2800" dirty="0">
                <a:solidFill>
                  <a:schemeClr val="dk1"/>
                </a:solidFill>
                <a:latin typeface="Garamond"/>
                <a:ea typeface="Garamond"/>
                <a:cs typeface="Garamond"/>
                <a:sym typeface="Garamond"/>
              </a:rPr>
              <a:t>Employ contractual clauses and compliance frameworks to navigate varying international privacy  laws and regulations and</a:t>
            </a:r>
            <a:endParaRPr sz="2800" dirty="0">
              <a:solidFill>
                <a:schemeClr val="dk1"/>
              </a:solidFill>
              <a:latin typeface="Garamond"/>
              <a:ea typeface="Garamond"/>
              <a:cs typeface="Garamond"/>
              <a:sym typeface="Garamond"/>
            </a:endParaRPr>
          </a:p>
          <a:p>
            <a:pPr marL="12700" marR="7620" lvl="0" indent="0" algn="l" rtl="0">
              <a:lnSpc>
                <a:spcPct val="150000"/>
              </a:lnSpc>
              <a:spcBef>
                <a:spcPts val="155"/>
              </a:spcBef>
              <a:spcAft>
                <a:spcPts val="0"/>
              </a:spcAft>
              <a:buNone/>
            </a:pPr>
            <a:r>
              <a:rPr lang="en-US" sz="2800" dirty="0">
                <a:solidFill>
                  <a:schemeClr val="dk1"/>
                </a:solidFill>
                <a:latin typeface="Garamond"/>
                <a:ea typeface="Garamond"/>
                <a:cs typeface="Garamond"/>
                <a:sym typeface="Garamond"/>
              </a:rPr>
              <a:t>Appoint a Data Protection Officer, develop a flexible compliance program, and stay updated with  evolving regulations worldwide</a:t>
            </a:r>
            <a:endParaRPr sz="2800" dirty="0">
              <a:solidFill>
                <a:schemeClr val="dk1"/>
              </a:solidFill>
              <a:latin typeface="Garamond"/>
              <a:ea typeface="Garamond"/>
              <a:cs typeface="Garamond"/>
              <a:sym typeface="Garamond"/>
            </a:endParaRPr>
          </a:p>
          <a:p>
            <a:pPr marL="12700" marR="5080" lvl="0" indent="0" algn="just" rtl="0">
              <a:lnSpc>
                <a:spcPct val="150000"/>
              </a:lnSpc>
              <a:spcBef>
                <a:spcPts val="0"/>
              </a:spcBef>
              <a:spcAft>
                <a:spcPts val="0"/>
              </a:spcAft>
              <a:buNone/>
            </a:pPr>
            <a:r>
              <a:rPr lang="en-US" sz="2800" dirty="0">
                <a:solidFill>
                  <a:schemeClr val="dk1"/>
                </a:solidFill>
                <a:latin typeface="Garamond"/>
                <a:ea typeface="Garamond"/>
                <a:cs typeface="Garamond"/>
                <a:sym typeface="Garamond"/>
              </a:rPr>
              <a:t>.</a:t>
            </a:r>
            <a:endParaRPr sz="2800" dirty="0">
              <a:solidFill>
                <a:schemeClr val="dk1"/>
              </a:solidFill>
              <a:latin typeface="Garamond"/>
              <a:ea typeface="Garamond"/>
              <a:cs typeface="Garamond"/>
              <a:sym typeface="Garamond"/>
            </a:endParaRPr>
          </a:p>
        </p:txBody>
      </p:sp>
      <p:pic>
        <p:nvPicPr>
          <p:cNvPr id="1167" name="Google Shape;1167;p59"/>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68" name="Google Shape;1168;p5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60</a:t>
            </a:fld>
            <a:endParaRPr/>
          </a:p>
        </p:txBody>
      </p:sp>
      <p:sp>
        <p:nvSpPr>
          <p:cNvPr id="1170" name="Google Shape;1170;p59"/>
          <p:cNvSpPr txBox="1"/>
          <p:nvPr/>
        </p:nvSpPr>
        <p:spPr>
          <a:xfrm>
            <a:off x="2043111" y="1135307"/>
            <a:ext cx="146304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Challenges Faced by Businesses in Compliance Data Privacy principles and their  consequences.</a:t>
            </a:r>
            <a:endParaRP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Shape 1174"/>
        <p:cNvGrpSpPr/>
        <p:nvPr/>
      </p:nvGrpSpPr>
      <p:grpSpPr>
        <a:xfrm>
          <a:off x="0" y="0"/>
          <a:ext cx="0" cy="0"/>
          <a:chOff x="0" y="0"/>
          <a:chExt cx="0" cy="0"/>
        </a:xfrm>
      </p:grpSpPr>
      <p:sp>
        <p:nvSpPr>
          <p:cNvPr id="1175" name="Google Shape;1175;p60"/>
          <p:cNvSpPr txBox="1"/>
          <p:nvPr/>
        </p:nvSpPr>
        <p:spPr>
          <a:xfrm>
            <a:off x="747712" y="2675233"/>
            <a:ext cx="17738631" cy="7087325"/>
          </a:xfrm>
          <a:prstGeom prst="rect">
            <a:avLst/>
          </a:prstGeom>
          <a:noFill/>
          <a:ln>
            <a:noFill/>
          </a:ln>
        </p:spPr>
        <p:txBody>
          <a:bodyPr spcFirstLastPara="1" wrap="square" lIns="0" tIns="12700" rIns="0" bIns="0" anchor="t" anchorCtr="0">
            <a:spAutoFit/>
          </a:bodyPr>
          <a:lstStyle/>
          <a:p>
            <a:pPr marL="12700" marR="6985"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Data Retention</a:t>
            </a:r>
            <a:r>
              <a:rPr lang="en-US" sz="2800" b="1" dirty="0">
                <a:solidFill>
                  <a:srgbClr val="C00000"/>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It can be hard to figure out how long to keep different kinds of data, especially  when there are different business needs and regulatory requirements. It can be bad for your privacy  to keep data for too long.</a:t>
            </a:r>
            <a:endParaRPr sz="2800" dirty="0">
              <a:solidFill>
                <a:schemeClr val="dk1"/>
              </a:solidFill>
              <a:latin typeface="Garamond"/>
              <a:ea typeface="Garamond"/>
              <a:cs typeface="Garamond"/>
              <a:sym typeface="Garamond"/>
            </a:endParaRPr>
          </a:p>
          <a:p>
            <a:pPr marL="12700" marR="12700" lvl="0" indent="0" algn="just" rtl="0">
              <a:lnSpc>
                <a:spcPct val="150000"/>
              </a:lnSpc>
              <a:spcBef>
                <a:spcPts val="0"/>
              </a:spcBef>
              <a:spcAft>
                <a:spcPts val="0"/>
              </a:spcAft>
              <a:buNone/>
            </a:pPr>
            <a:r>
              <a:rPr lang="en-US" sz="2800" b="1" dirty="0">
                <a:solidFill>
                  <a:schemeClr val="dk1"/>
                </a:solidFill>
                <a:latin typeface="Garamond"/>
                <a:ea typeface="Garamond"/>
                <a:cs typeface="Garamond"/>
                <a:sym typeface="Garamond"/>
              </a:rPr>
              <a:t>Recommendations</a:t>
            </a:r>
            <a:r>
              <a:rPr lang="en-US" sz="2800" dirty="0">
                <a:solidFill>
                  <a:schemeClr val="dk1"/>
                </a:solidFill>
                <a:latin typeface="Garamond"/>
                <a:ea typeface="Garamond"/>
                <a:cs typeface="Garamond"/>
                <a:sym typeface="Garamond"/>
              </a:rPr>
              <a:t>: Establish a retention policy, automate data archiving, and maintain records  for compliance and regular review</a:t>
            </a:r>
            <a:endParaRPr sz="4000" dirty="0">
              <a:solidFill>
                <a:schemeClr val="dk1"/>
              </a:solidFill>
              <a:latin typeface="Garamond"/>
              <a:ea typeface="Garamond"/>
              <a:cs typeface="Garamond"/>
              <a:sym typeface="Garamond"/>
            </a:endParaRPr>
          </a:p>
          <a:p>
            <a:pPr marL="12700" marR="1016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Data Portability: </a:t>
            </a:r>
            <a:r>
              <a:rPr lang="en-US" sz="2800" dirty="0">
                <a:solidFill>
                  <a:schemeClr val="dk1"/>
                </a:solidFill>
                <a:latin typeface="Garamond"/>
                <a:ea typeface="Garamond"/>
                <a:cs typeface="Garamond"/>
                <a:sym typeface="Garamond"/>
              </a:rPr>
              <a:t>Some laws say that people must be able to access and move their data to other  service providers. To make this possible, technical solutions are needed and interoperable data  formats must be followed.</a:t>
            </a:r>
            <a:endParaRPr sz="2800" dirty="0">
              <a:solidFill>
                <a:schemeClr val="dk1"/>
              </a:solidFill>
              <a:latin typeface="Garamond"/>
              <a:ea typeface="Garamond"/>
              <a:cs typeface="Garamond"/>
              <a:sym typeface="Garamond"/>
            </a:endParaRPr>
          </a:p>
          <a:p>
            <a:pPr marL="12700" marR="8890" lvl="0" indent="0" algn="just" rtl="0">
              <a:lnSpc>
                <a:spcPct val="150000"/>
              </a:lnSpc>
              <a:spcBef>
                <a:spcPts val="150"/>
              </a:spcBef>
              <a:spcAft>
                <a:spcPts val="0"/>
              </a:spcAft>
              <a:buNone/>
            </a:pPr>
            <a:r>
              <a:rPr lang="en-US" sz="2800" b="1" dirty="0">
                <a:solidFill>
                  <a:schemeClr val="dk1"/>
                </a:solidFill>
                <a:latin typeface="Garamond"/>
                <a:ea typeface="Garamond"/>
                <a:cs typeface="Garamond"/>
                <a:sym typeface="Garamond"/>
              </a:rPr>
              <a:t>Recommendations</a:t>
            </a:r>
            <a:r>
              <a:rPr lang="en-US" sz="2800" dirty="0">
                <a:solidFill>
                  <a:schemeClr val="dk1"/>
                </a:solidFill>
                <a:latin typeface="Garamond"/>
                <a:ea typeface="Garamond"/>
                <a:cs typeface="Garamond"/>
                <a:sym typeface="Garamond"/>
              </a:rPr>
              <a:t>: Create user-friendly tools for data access and transfer, use interoperable  formats, and ensure secure data transfer</a:t>
            </a:r>
            <a:endParaRPr sz="3600" dirty="0">
              <a:solidFill>
                <a:schemeClr val="dk1"/>
              </a:solidFill>
              <a:latin typeface="Garamond"/>
              <a:ea typeface="Garamond"/>
              <a:cs typeface="Garamond"/>
              <a:sym typeface="Garamond"/>
            </a:endParaRPr>
          </a:p>
          <a:p>
            <a:pPr marL="12700" marR="7620" lvl="0" indent="0" algn="l" rtl="0">
              <a:lnSpc>
                <a:spcPct val="150000"/>
              </a:lnSpc>
              <a:spcBef>
                <a:spcPts val="0"/>
              </a:spcBef>
              <a:spcAft>
                <a:spcPts val="0"/>
              </a:spcAft>
              <a:buNone/>
            </a:pPr>
            <a:r>
              <a:rPr lang="en-US" sz="2800" b="1" dirty="0">
                <a:solidFill>
                  <a:srgbClr val="054C2C"/>
                </a:solidFill>
                <a:latin typeface="Garamond"/>
                <a:ea typeface="Garamond"/>
                <a:cs typeface="Garamond"/>
                <a:sym typeface="Garamond"/>
              </a:rPr>
              <a:t>Data Subject Rights: </a:t>
            </a:r>
            <a:r>
              <a:rPr lang="en-US" sz="2800" dirty="0">
                <a:solidFill>
                  <a:schemeClr val="dk1"/>
                </a:solidFill>
                <a:latin typeface="Garamond"/>
                <a:ea typeface="Garamond"/>
                <a:cs typeface="Garamond"/>
                <a:sym typeface="Garamond"/>
              </a:rPr>
              <a:t>It can be hard to keep track of and respond to requests from data subjects  for things like access, correction, or deletion within the time limits set by law.</a:t>
            </a:r>
            <a:endParaRPr sz="2800" dirty="0">
              <a:solidFill>
                <a:schemeClr val="dk1"/>
              </a:solidFill>
              <a:latin typeface="Garamond"/>
              <a:ea typeface="Garamond"/>
              <a:cs typeface="Garamond"/>
              <a:sym typeface="Garamond"/>
            </a:endParaRPr>
          </a:p>
          <a:p>
            <a:pPr marL="12700" marR="8890" lvl="0" indent="0" algn="l" rtl="0">
              <a:lnSpc>
                <a:spcPct val="150000"/>
              </a:lnSpc>
              <a:spcBef>
                <a:spcPts val="0"/>
              </a:spcBef>
              <a:spcAft>
                <a:spcPts val="0"/>
              </a:spcAft>
              <a:buNone/>
            </a:pPr>
            <a:r>
              <a:rPr lang="en-US" sz="2800" b="1" dirty="0">
                <a:solidFill>
                  <a:schemeClr val="dk1"/>
                </a:solidFill>
                <a:latin typeface="Garamond"/>
                <a:ea typeface="Garamond"/>
                <a:cs typeface="Garamond"/>
                <a:sym typeface="Garamond"/>
              </a:rPr>
              <a:t>Recommendation</a:t>
            </a:r>
            <a:r>
              <a:rPr lang="en-US" sz="2800" dirty="0">
                <a:solidFill>
                  <a:schemeClr val="dk1"/>
                </a:solidFill>
                <a:latin typeface="Garamond"/>
                <a:ea typeface="Garamond"/>
                <a:cs typeface="Garamond"/>
                <a:sym typeface="Garamond"/>
              </a:rPr>
              <a:t>: Implement a dedicated request management system, train staff, and adhere  to legal response timeframes</a:t>
            </a:r>
            <a:endParaRPr sz="2800" dirty="0">
              <a:solidFill>
                <a:schemeClr val="dk1"/>
              </a:solidFill>
              <a:latin typeface="Garamond"/>
              <a:ea typeface="Garamond"/>
              <a:cs typeface="Garamond"/>
              <a:sym typeface="Garamond"/>
            </a:endParaRPr>
          </a:p>
        </p:txBody>
      </p:sp>
      <p:pic>
        <p:nvPicPr>
          <p:cNvPr id="1176" name="Google Shape;1176;p6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77" name="Google Shape;1177;p6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61</a:t>
            </a:fld>
            <a:endParaRPr/>
          </a:p>
        </p:txBody>
      </p:sp>
      <p:sp>
        <p:nvSpPr>
          <p:cNvPr id="1179" name="Google Shape;1179;p60"/>
          <p:cNvSpPr txBox="1"/>
          <p:nvPr/>
        </p:nvSpPr>
        <p:spPr>
          <a:xfrm>
            <a:off x="2043111" y="1135307"/>
            <a:ext cx="146304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Challenges Faced by Businesses in Compliance Data Privacy principles and their  consequences.</a:t>
            </a:r>
            <a:endParaRP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Shape 1183"/>
        <p:cNvGrpSpPr/>
        <p:nvPr/>
      </p:nvGrpSpPr>
      <p:grpSpPr>
        <a:xfrm>
          <a:off x="0" y="0"/>
          <a:ext cx="0" cy="0"/>
          <a:chOff x="0" y="0"/>
          <a:chExt cx="0" cy="0"/>
        </a:xfrm>
      </p:grpSpPr>
      <p:sp>
        <p:nvSpPr>
          <p:cNvPr id="1184" name="Google Shape;1184;p61"/>
          <p:cNvSpPr txBox="1"/>
          <p:nvPr/>
        </p:nvSpPr>
        <p:spPr>
          <a:xfrm>
            <a:off x="747712" y="2675233"/>
            <a:ext cx="17738631" cy="6065763"/>
          </a:xfrm>
          <a:prstGeom prst="rect">
            <a:avLst/>
          </a:prstGeom>
          <a:noFill/>
          <a:ln>
            <a:noFill/>
          </a:ln>
        </p:spPr>
        <p:txBody>
          <a:bodyPr spcFirstLastPara="1" wrap="square" lIns="0" tIns="12700" rIns="0" bIns="0" anchor="t" anchorCtr="0">
            <a:spAutoFit/>
          </a:bodyPr>
          <a:lstStyle/>
          <a:p>
            <a:pPr marL="12700" marR="762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Data Privacy Impact Assessments: </a:t>
            </a:r>
            <a:r>
              <a:rPr lang="en-US" sz="2800" dirty="0">
                <a:solidFill>
                  <a:schemeClr val="dk1"/>
                </a:solidFill>
                <a:latin typeface="Garamond"/>
                <a:ea typeface="Garamond"/>
                <a:cs typeface="Garamond"/>
                <a:sym typeface="Garamond"/>
              </a:rPr>
              <a:t>It's hard to do privacy impact assessments to find and reduce the privacy risks that come with new technologies or ways of processing data. This is because they are procedural and need expert knowledge.</a:t>
            </a:r>
            <a:endParaRPr sz="2800" dirty="0">
              <a:solidFill>
                <a:schemeClr val="dk1"/>
              </a:solidFill>
              <a:latin typeface="Garamond"/>
              <a:ea typeface="Garamond"/>
              <a:cs typeface="Garamond"/>
              <a:sym typeface="Garamond"/>
            </a:endParaRPr>
          </a:p>
          <a:p>
            <a:pPr marL="12700" marR="9525" lvl="0" indent="0" algn="just" rtl="0">
              <a:lnSpc>
                <a:spcPct val="150000"/>
              </a:lnSpc>
              <a:spcBef>
                <a:spcPts val="150"/>
              </a:spcBef>
              <a:spcAft>
                <a:spcPts val="0"/>
              </a:spcAft>
              <a:buNone/>
            </a:pPr>
            <a:r>
              <a:rPr lang="en-US" sz="2800" b="1" dirty="0">
                <a:solidFill>
                  <a:schemeClr val="dk1"/>
                </a:solidFill>
                <a:latin typeface="Garamond"/>
                <a:ea typeface="Garamond"/>
                <a:cs typeface="Garamond"/>
                <a:sym typeface="Garamond"/>
              </a:rPr>
              <a:t>Recommendations</a:t>
            </a:r>
            <a:r>
              <a:rPr lang="en-US" sz="2800" dirty="0">
                <a:solidFill>
                  <a:schemeClr val="dk1"/>
                </a:solidFill>
                <a:latin typeface="Garamond"/>
                <a:ea typeface="Garamond"/>
                <a:cs typeface="Garamond"/>
                <a:sym typeface="Garamond"/>
              </a:rPr>
              <a:t>: Train staff in Data Privacy Impact Assessments (DPIAs), develop templates, and  ensure DPIAs are conducted for relevant projects</a:t>
            </a:r>
            <a:endParaRPr sz="2800" dirty="0">
              <a:solidFill>
                <a:schemeClr val="dk1"/>
              </a:solidFill>
              <a:latin typeface="Garamond"/>
              <a:ea typeface="Garamond"/>
              <a:cs typeface="Garamond"/>
              <a:sym typeface="Garamond"/>
            </a:endParaRPr>
          </a:p>
          <a:p>
            <a:pPr marL="0" marR="0" lvl="0" indent="0" algn="l" rtl="0">
              <a:lnSpc>
                <a:spcPct val="150000"/>
              </a:lnSpc>
              <a:spcBef>
                <a:spcPts val="30"/>
              </a:spcBef>
              <a:spcAft>
                <a:spcPts val="0"/>
              </a:spcAft>
              <a:buNone/>
            </a:pPr>
            <a:endParaRPr sz="3600" dirty="0">
              <a:solidFill>
                <a:schemeClr val="dk1"/>
              </a:solidFill>
              <a:latin typeface="Garamond"/>
              <a:ea typeface="Garamond"/>
              <a:cs typeface="Garamond"/>
              <a:sym typeface="Garamond"/>
            </a:endParaRPr>
          </a:p>
          <a:p>
            <a:pPr marL="12700" marR="8255" lvl="0" indent="0" algn="just" rtl="0">
              <a:lnSpc>
                <a:spcPct val="150000"/>
              </a:lnSpc>
              <a:spcBef>
                <a:spcPts val="5"/>
              </a:spcBef>
              <a:spcAft>
                <a:spcPts val="0"/>
              </a:spcAft>
              <a:buNone/>
            </a:pPr>
            <a:r>
              <a:rPr lang="en-US" sz="2800" b="1" dirty="0">
                <a:solidFill>
                  <a:srgbClr val="054C2C"/>
                </a:solidFill>
                <a:latin typeface="Garamond"/>
                <a:ea typeface="Garamond"/>
                <a:cs typeface="Garamond"/>
                <a:sym typeface="Garamond"/>
              </a:rPr>
              <a:t>Data Breach Response</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Being ready for and responding to data breaches is very important for keeping people safe and the company's reputation from getting hurt.</a:t>
            </a:r>
            <a:endParaRPr sz="2800" dirty="0">
              <a:solidFill>
                <a:schemeClr val="dk1"/>
              </a:solidFill>
              <a:latin typeface="Garamond"/>
              <a:ea typeface="Garamond"/>
              <a:cs typeface="Garamond"/>
              <a:sym typeface="Garamond"/>
            </a:endParaRPr>
          </a:p>
          <a:p>
            <a:pPr marL="12700" marR="8255" lvl="0" indent="0" algn="just" rtl="0">
              <a:lnSpc>
                <a:spcPct val="150000"/>
              </a:lnSpc>
              <a:spcBef>
                <a:spcPts val="160"/>
              </a:spcBef>
              <a:spcAft>
                <a:spcPts val="0"/>
              </a:spcAft>
              <a:buNone/>
            </a:pPr>
            <a:r>
              <a:rPr lang="en-US" sz="2800" b="1" dirty="0">
                <a:solidFill>
                  <a:schemeClr val="dk1"/>
                </a:solidFill>
                <a:latin typeface="Garamond"/>
                <a:ea typeface="Garamond"/>
                <a:cs typeface="Garamond"/>
                <a:sym typeface="Garamond"/>
              </a:rPr>
              <a:t>Recommendations</a:t>
            </a:r>
            <a:r>
              <a:rPr lang="en-US" sz="2800" dirty="0">
                <a:solidFill>
                  <a:schemeClr val="dk1"/>
                </a:solidFill>
                <a:latin typeface="Garamond"/>
                <a:ea typeface="Garamond"/>
                <a:cs typeface="Garamond"/>
                <a:sym typeface="Garamond"/>
              </a:rPr>
              <a:t>: Develop an incident response plan, define roles, and regularly test it through  simulations for effective breach response</a:t>
            </a:r>
            <a:endParaRPr sz="2800" dirty="0">
              <a:solidFill>
                <a:schemeClr val="dk1"/>
              </a:solidFill>
              <a:latin typeface="Garamond"/>
              <a:ea typeface="Garamond"/>
              <a:cs typeface="Garamond"/>
              <a:sym typeface="Garamond"/>
            </a:endParaRPr>
          </a:p>
        </p:txBody>
      </p:sp>
      <p:pic>
        <p:nvPicPr>
          <p:cNvPr id="1185" name="Google Shape;1185;p61"/>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86" name="Google Shape;1186;p6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62</a:t>
            </a:fld>
            <a:endParaRPr/>
          </a:p>
        </p:txBody>
      </p:sp>
      <p:sp>
        <p:nvSpPr>
          <p:cNvPr id="1188" name="Google Shape;1188;p61"/>
          <p:cNvSpPr txBox="1"/>
          <p:nvPr/>
        </p:nvSpPr>
        <p:spPr>
          <a:xfrm>
            <a:off x="2043111" y="1135307"/>
            <a:ext cx="146304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Challenges Faced by Businesses in Compliance Data Privacy principles and their  consequences.</a:t>
            </a:r>
            <a:endParaRP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Shape 1192"/>
        <p:cNvGrpSpPr/>
        <p:nvPr/>
      </p:nvGrpSpPr>
      <p:grpSpPr>
        <a:xfrm>
          <a:off x="0" y="0"/>
          <a:ext cx="0" cy="0"/>
          <a:chOff x="0" y="0"/>
          <a:chExt cx="0" cy="0"/>
        </a:xfrm>
      </p:grpSpPr>
      <p:sp>
        <p:nvSpPr>
          <p:cNvPr id="1193" name="Google Shape;1193;p62"/>
          <p:cNvSpPr txBox="1"/>
          <p:nvPr/>
        </p:nvSpPr>
        <p:spPr>
          <a:xfrm>
            <a:off x="747712" y="2675233"/>
            <a:ext cx="17738631" cy="5384103"/>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endParaRPr sz="3600" dirty="0">
              <a:solidFill>
                <a:schemeClr val="dk1"/>
              </a:solidFill>
              <a:latin typeface="Garamond"/>
              <a:ea typeface="Garamond"/>
              <a:cs typeface="Garamond"/>
              <a:sym typeface="Garamond"/>
            </a:endParaRPr>
          </a:p>
          <a:p>
            <a:pPr marL="12700" marR="8255" lvl="0" indent="0" algn="just" rtl="0">
              <a:lnSpc>
                <a:spcPct val="140600"/>
              </a:lnSpc>
              <a:spcBef>
                <a:spcPts val="0"/>
              </a:spcBef>
              <a:spcAft>
                <a:spcPts val="0"/>
              </a:spcAft>
              <a:buNone/>
            </a:pPr>
            <a:r>
              <a:rPr lang="en-US" sz="2800" b="1" dirty="0">
                <a:solidFill>
                  <a:srgbClr val="054C2C"/>
                </a:solidFill>
                <a:latin typeface="Garamond"/>
                <a:ea typeface="Garamond"/>
                <a:cs typeface="Garamond"/>
                <a:sym typeface="Garamond"/>
              </a:rPr>
              <a:t>Legal Consequences: </a:t>
            </a:r>
            <a:r>
              <a:rPr lang="en-US" sz="2800" dirty="0">
                <a:solidFill>
                  <a:schemeClr val="dk1"/>
                </a:solidFill>
                <a:latin typeface="Garamond"/>
                <a:ea typeface="Garamond"/>
                <a:cs typeface="Garamond"/>
                <a:sym typeface="Garamond"/>
              </a:rPr>
              <a:t>Failure to comply with Nigerian data privacy laws, such as the Nigeria  Data Protection Regulation (NDPR), can result in legal penalties and fines. The NDPR, for  example, allows for fines of up to 2% of an organization's annual gross revenue for certain  violations.</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dirty="0">
              <a:solidFill>
                <a:schemeClr val="dk1"/>
              </a:solidFill>
              <a:latin typeface="Garamond"/>
              <a:ea typeface="Garamond"/>
              <a:cs typeface="Garamond"/>
              <a:sym typeface="Garamond"/>
            </a:endParaRPr>
          </a:p>
          <a:p>
            <a:pPr marL="12700" marR="6985" lvl="0" indent="0" algn="just" rtl="0">
              <a:lnSpc>
                <a:spcPct val="140600"/>
              </a:lnSpc>
              <a:spcBef>
                <a:spcPts val="5"/>
              </a:spcBef>
              <a:spcAft>
                <a:spcPts val="0"/>
              </a:spcAft>
              <a:buNone/>
            </a:pPr>
            <a:r>
              <a:rPr lang="en-US" sz="2800" b="1" dirty="0">
                <a:solidFill>
                  <a:srgbClr val="054C2C"/>
                </a:solidFill>
                <a:latin typeface="Garamond"/>
                <a:ea typeface="Garamond"/>
                <a:cs typeface="Garamond"/>
                <a:sym typeface="Garamond"/>
              </a:rPr>
              <a:t>Financial Consequences: </a:t>
            </a:r>
            <a:r>
              <a:rPr lang="en-US" sz="2800" dirty="0">
                <a:solidFill>
                  <a:schemeClr val="dk1"/>
                </a:solidFill>
                <a:latin typeface="Garamond"/>
                <a:ea typeface="Garamond"/>
                <a:cs typeface="Garamond"/>
                <a:sym typeface="Garamond"/>
              </a:rPr>
              <a:t>Failure to comply can result in significant financial losses. Aside from  fines, businesses may face legal fees, remediation costs, and civil litigation from affected  individuals. Dealing with the fallout from noncompliance, such as responding to data breaches,  addressing regulatory investigations, and implementing corrective actions, can disrupt normal  business operations, resulting in decreased efficiency and productivity.</a:t>
            </a:r>
            <a:endParaRPr sz="2800" dirty="0">
              <a:solidFill>
                <a:schemeClr val="dk1"/>
              </a:solidFill>
              <a:latin typeface="Garamond"/>
              <a:ea typeface="Garamond"/>
              <a:cs typeface="Garamond"/>
              <a:sym typeface="Garamond"/>
            </a:endParaRPr>
          </a:p>
        </p:txBody>
      </p:sp>
      <p:pic>
        <p:nvPicPr>
          <p:cNvPr id="1194" name="Google Shape;1194;p62"/>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195" name="Google Shape;1195;p6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63</a:t>
            </a:fld>
            <a:endParaRPr/>
          </a:p>
        </p:txBody>
      </p:sp>
      <p:sp>
        <p:nvSpPr>
          <p:cNvPr id="1197" name="Google Shape;1197;p62"/>
          <p:cNvSpPr txBox="1"/>
          <p:nvPr/>
        </p:nvSpPr>
        <p:spPr>
          <a:xfrm>
            <a:off x="2043111" y="1135307"/>
            <a:ext cx="146304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Consequences of Non-Compliance with Data Privacy Regulations in Nigeria  As a DPO</a:t>
            </a:r>
            <a:endParaRP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sp>
        <p:nvSpPr>
          <p:cNvPr id="1202" name="Google Shape;1202;p63"/>
          <p:cNvSpPr txBox="1"/>
          <p:nvPr/>
        </p:nvSpPr>
        <p:spPr>
          <a:xfrm>
            <a:off x="747712" y="2675233"/>
            <a:ext cx="17738631" cy="5127366"/>
          </a:xfrm>
          <a:prstGeom prst="rect">
            <a:avLst/>
          </a:prstGeom>
          <a:noFill/>
          <a:ln>
            <a:noFill/>
          </a:ln>
        </p:spPr>
        <p:txBody>
          <a:bodyPr spcFirstLastPara="1" wrap="square" lIns="0" tIns="12700" rIns="0" bIns="0" anchor="t" anchorCtr="0">
            <a:spAutoFit/>
          </a:bodyPr>
          <a:lstStyle/>
          <a:p>
            <a:pPr marL="12700" marR="5080" lvl="0" indent="0" algn="just" rtl="0">
              <a:lnSpc>
                <a:spcPct val="140900"/>
              </a:lnSpc>
              <a:spcBef>
                <a:spcPts val="0"/>
              </a:spcBef>
              <a:spcAft>
                <a:spcPts val="0"/>
              </a:spcAft>
              <a:buNone/>
            </a:pPr>
            <a:r>
              <a:rPr lang="en-US" sz="2800" b="1" dirty="0">
                <a:solidFill>
                  <a:srgbClr val="054C2C"/>
                </a:solidFill>
                <a:latin typeface="Garamond"/>
                <a:ea typeface="Garamond"/>
                <a:cs typeface="Garamond"/>
                <a:sym typeface="Garamond"/>
              </a:rPr>
              <a:t>Customer Trust: </a:t>
            </a:r>
            <a:r>
              <a:rPr lang="en-US" sz="2800" dirty="0">
                <a:solidFill>
                  <a:schemeClr val="dk1"/>
                </a:solidFill>
                <a:latin typeface="Garamond"/>
                <a:ea typeface="Garamond"/>
                <a:cs typeface="Garamond"/>
                <a:sym typeface="Garamond"/>
              </a:rPr>
              <a:t>As people become more concerned about the privacy of their data,  noncompliance can erode trust. Customers may lose faith in a company's ability to safeguard their  personal information, resulting in lower customer loyalty and potential business decline.</a:t>
            </a:r>
            <a:endParaRPr sz="2800" dirty="0">
              <a:solidFill>
                <a:schemeClr val="dk1"/>
              </a:solidFill>
              <a:latin typeface="Garamond"/>
              <a:ea typeface="Garamond"/>
              <a:cs typeface="Garamond"/>
              <a:sym typeface="Garamond"/>
            </a:endParaRPr>
          </a:p>
          <a:p>
            <a:pPr marL="0" marR="0" lvl="0" indent="0" algn="l" rtl="0">
              <a:spcBef>
                <a:spcPts val="5"/>
              </a:spcBef>
              <a:spcAft>
                <a:spcPts val="0"/>
              </a:spcAft>
              <a:buNone/>
            </a:pPr>
            <a:endParaRPr sz="2800" dirty="0">
              <a:solidFill>
                <a:schemeClr val="dk1"/>
              </a:solidFill>
              <a:latin typeface="Garamond"/>
              <a:ea typeface="Garamond"/>
              <a:cs typeface="Garamond"/>
              <a:sym typeface="Garamond"/>
            </a:endParaRPr>
          </a:p>
          <a:p>
            <a:pPr marL="12700" marR="9525" lvl="0" indent="0" algn="just" rtl="0">
              <a:lnSpc>
                <a:spcPct val="140800"/>
              </a:lnSpc>
              <a:spcBef>
                <a:spcPts val="0"/>
              </a:spcBef>
              <a:spcAft>
                <a:spcPts val="0"/>
              </a:spcAft>
              <a:buNone/>
            </a:pPr>
            <a:r>
              <a:rPr lang="en-US" sz="2800" b="1" dirty="0">
                <a:solidFill>
                  <a:srgbClr val="054C2C"/>
                </a:solidFill>
                <a:latin typeface="Garamond"/>
                <a:ea typeface="Garamond"/>
                <a:cs typeface="Garamond"/>
                <a:sym typeface="Garamond"/>
              </a:rPr>
              <a:t>Loss of Competitive Advantage: </a:t>
            </a:r>
            <a:r>
              <a:rPr lang="en-US" sz="2800" dirty="0">
                <a:solidFill>
                  <a:schemeClr val="dk1"/>
                </a:solidFill>
                <a:latin typeface="Garamond"/>
                <a:ea typeface="Garamond"/>
                <a:cs typeface="Garamond"/>
                <a:sym typeface="Garamond"/>
              </a:rPr>
              <a:t>A reputation for strong data privacy </a:t>
            </a:r>
            <a:r>
              <a:rPr lang="en-US" sz="2800" dirty="0" err="1">
                <a:solidFill>
                  <a:schemeClr val="dk1"/>
                </a:solidFill>
                <a:latin typeface="Garamond"/>
                <a:ea typeface="Garamond"/>
                <a:cs typeface="Garamond"/>
                <a:sym typeface="Garamond"/>
              </a:rPr>
              <a:t>practises</a:t>
            </a:r>
            <a:r>
              <a:rPr lang="en-US" sz="2800" dirty="0">
                <a:solidFill>
                  <a:schemeClr val="dk1"/>
                </a:solidFill>
                <a:latin typeface="Garamond"/>
                <a:ea typeface="Garamond"/>
                <a:cs typeface="Garamond"/>
                <a:sym typeface="Garamond"/>
              </a:rPr>
              <a:t> can be a  significant advantage in a competitive market. Noncompliance can erode this advantage, hampered  business growth, and hampered market competitiveness.</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2800" dirty="0">
              <a:solidFill>
                <a:schemeClr val="dk1"/>
              </a:solidFill>
              <a:latin typeface="Garamond"/>
              <a:ea typeface="Garamond"/>
              <a:cs typeface="Garamond"/>
              <a:sym typeface="Garamond"/>
            </a:endParaRPr>
          </a:p>
          <a:p>
            <a:pPr marL="12700" marR="7620" lvl="0" indent="0" algn="just" rtl="0">
              <a:lnSpc>
                <a:spcPct val="140900"/>
              </a:lnSpc>
              <a:spcBef>
                <a:spcPts val="5"/>
              </a:spcBef>
              <a:spcAft>
                <a:spcPts val="0"/>
              </a:spcAft>
              <a:buNone/>
            </a:pPr>
            <a:r>
              <a:rPr lang="en-US" sz="2800" b="1" dirty="0">
                <a:solidFill>
                  <a:srgbClr val="054C2C"/>
                </a:solidFill>
                <a:latin typeface="Garamond"/>
                <a:ea typeface="Garamond"/>
                <a:cs typeface="Garamond"/>
                <a:sym typeface="Garamond"/>
              </a:rPr>
              <a:t>Costs of Audits and Investigations: </a:t>
            </a:r>
            <a:r>
              <a:rPr lang="en-US" sz="2800" dirty="0">
                <a:solidFill>
                  <a:schemeClr val="dk1"/>
                </a:solidFill>
                <a:latin typeface="Garamond"/>
                <a:ea typeface="Garamond"/>
                <a:cs typeface="Garamond"/>
                <a:sym typeface="Garamond"/>
              </a:rPr>
              <a:t>Noncompliance may result in regulatory audits and  investigations, which can be time-consuming and expensive. Businesses may need to set aside  resources to respond to inquiries and provide proof of compliance.</a:t>
            </a:r>
            <a:endParaRPr sz="2800" dirty="0">
              <a:solidFill>
                <a:schemeClr val="dk1"/>
              </a:solidFill>
              <a:latin typeface="Garamond"/>
              <a:ea typeface="Garamond"/>
              <a:cs typeface="Garamond"/>
              <a:sym typeface="Garamond"/>
            </a:endParaRPr>
          </a:p>
        </p:txBody>
      </p:sp>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64</a:t>
            </a:fld>
            <a:endParaRPr/>
          </a:p>
        </p:txBody>
      </p:sp>
      <p:sp>
        <p:nvSpPr>
          <p:cNvPr id="1206" name="Google Shape;1206;p63"/>
          <p:cNvSpPr txBox="1"/>
          <p:nvPr/>
        </p:nvSpPr>
        <p:spPr>
          <a:xfrm>
            <a:off x="2043111" y="1135307"/>
            <a:ext cx="146304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Challenges Faced by Businesses in Compliance Data Privacy principles and their  consequences.</a:t>
            </a:r>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Shape 1210"/>
        <p:cNvGrpSpPr/>
        <p:nvPr/>
      </p:nvGrpSpPr>
      <p:grpSpPr>
        <a:xfrm>
          <a:off x="0" y="0"/>
          <a:ext cx="0" cy="0"/>
          <a:chOff x="0" y="0"/>
          <a:chExt cx="0" cy="0"/>
        </a:xfrm>
      </p:grpSpPr>
      <p:sp>
        <p:nvSpPr>
          <p:cNvPr id="1213" name="Google Shape;1213;p64"/>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211" name="Google Shape;1211;p6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65</a:t>
            </a:fld>
            <a:endParaRPr/>
          </a:p>
        </p:txBody>
      </p:sp>
      <p:pic>
        <p:nvPicPr>
          <p:cNvPr id="1214" name="Google Shape;1214;p64"/>
          <p:cNvPicPr preferRelativeResize="0"/>
          <p:nvPr/>
        </p:nvPicPr>
        <p:blipFill rotWithShape="1">
          <a:blip r:embed="rId3">
            <a:alphaModFix/>
          </a:blip>
          <a:srcRect/>
          <a:stretch/>
        </p:blipFill>
        <p:spPr>
          <a:xfrm>
            <a:off x="2617590" y="1919387"/>
            <a:ext cx="12490846" cy="8006952"/>
          </a:xfrm>
          <a:prstGeom prst="rect">
            <a:avLst/>
          </a:prstGeom>
          <a:noFill/>
          <a:ln>
            <a:noFill/>
          </a:ln>
        </p:spPr>
      </p:pic>
      <p:sp>
        <p:nvSpPr>
          <p:cNvPr id="1215" name="Google Shape;1215;p64"/>
          <p:cNvSpPr txBox="1"/>
          <p:nvPr/>
        </p:nvSpPr>
        <p:spPr>
          <a:xfrm>
            <a:off x="2424112" y="1070017"/>
            <a:ext cx="13265786" cy="102848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12700" rIns="0" bIns="0" anchor="t" anchorCtr="0">
            <a:spAutoFit/>
          </a:bodyPr>
          <a:lstStyle/>
          <a:p>
            <a:pPr marL="12700" marR="0" lvl="0" indent="0" algn="ctr" rtl="0">
              <a:spcBef>
                <a:spcPts val="0"/>
              </a:spcBef>
              <a:spcAft>
                <a:spcPts val="0"/>
              </a:spcAft>
              <a:buNone/>
            </a:pPr>
            <a:r>
              <a:rPr lang="en-US" sz="6600" b="1" i="0" dirty="0">
                <a:solidFill>
                  <a:schemeClr val="lt1"/>
                </a:solidFill>
                <a:latin typeface="Garamond"/>
                <a:ea typeface="Garamond"/>
                <a:cs typeface="Garamond"/>
                <a:sym typeface="Garamond"/>
              </a:rPr>
              <a:t>Interactions and Discussions 1</a:t>
            </a:r>
            <a:endParaRP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Shape 1219"/>
        <p:cNvGrpSpPr/>
        <p:nvPr/>
      </p:nvGrpSpPr>
      <p:grpSpPr>
        <a:xfrm>
          <a:off x="0" y="0"/>
          <a:ext cx="0" cy="0"/>
          <a:chOff x="0" y="0"/>
          <a:chExt cx="0" cy="0"/>
        </a:xfrm>
      </p:grpSpPr>
      <p:sp>
        <p:nvSpPr>
          <p:cNvPr id="1220" name="Google Shape;1220;p65"/>
          <p:cNvSpPr txBox="1"/>
          <p:nvPr/>
        </p:nvSpPr>
        <p:spPr>
          <a:xfrm>
            <a:off x="1433512" y="2543023"/>
            <a:ext cx="16916399" cy="7086684"/>
          </a:xfrm>
          <a:prstGeom prst="rect">
            <a:avLst/>
          </a:prstGeom>
          <a:noFill/>
          <a:ln>
            <a:noFill/>
          </a:ln>
        </p:spPr>
        <p:txBody>
          <a:bodyPr spcFirstLastPara="1" wrap="square" lIns="0" tIns="12050" rIns="0" bIns="0" anchor="t" anchorCtr="0">
            <a:spAutoFit/>
          </a:bodyPr>
          <a:lstStyle/>
          <a:p>
            <a:pPr marL="12700" marR="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Time Allocated: 15 mins</a:t>
            </a:r>
            <a:endParaRPr sz="2800" dirty="0">
              <a:solidFill>
                <a:srgbClr val="054C2C"/>
              </a:solidFill>
              <a:latin typeface="Garamond"/>
              <a:ea typeface="Garamond"/>
              <a:cs typeface="Garamond"/>
              <a:sym typeface="Garamond"/>
            </a:endParaRPr>
          </a:p>
          <a:p>
            <a:pPr marL="12700" marR="5080" lvl="0" indent="0" algn="just" rtl="0">
              <a:lnSpc>
                <a:spcPct val="150000"/>
              </a:lnSpc>
              <a:spcBef>
                <a:spcPts val="150"/>
              </a:spcBef>
              <a:spcAft>
                <a:spcPts val="0"/>
              </a:spcAft>
              <a:buNone/>
            </a:pPr>
            <a:r>
              <a:rPr lang="en-US" sz="2800" b="1" dirty="0">
                <a:solidFill>
                  <a:schemeClr val="dk1"/>
                </a:solidFill>
                <a:latin typeface="Garamond"/>
                <a:ea typeface="Garamond"/>
                <a:cs typeface="Garamond"/>
                <a:sym typeface="Garamond"/>
              </a:rPr>
              <a:t>In the </a:t>
            </a:r>
            <a:r>
              <a:rPr lang="en-US" sz="2800" b="1" dirty="0">
                <a:solidFill>
                  <a:srgbClr val="054C2C"/>
                </a:solidFill>
                <a:latin typeface="Garamond"/>
                <a:ea typeface="Garamond"/>
                <a:cs typeface="Garamond"/>
                <a:sym typeface="Garamond"/>
              </a:rPr>
              <a:t>next 10 minutes</a:t>
            </a:r>
            <a:r>
              <a:rPr lang="en-US" sz="2800" b="1" dirty="0">
                <a:solidFill>
                  <a:schemeClr val="dk1"/>
                </a:solidFill>
                <a:latin typeface="Garamond"/>
                <a:ea typeface="Garamond"/>
                <a:cs typeface="Garamond"/>
                <a:sym typeface="Garamond"/>
              </a:rPr>
              <a:t>, we will collectively address a practical challenge related to data  privacy compliance. Please read through the background scenario provided, which  describes a situation involving employee data access at a technology firm. You will take  on the role of a Data Protection Officer (DPO) at the company.</a:t>
            </a:r>
            <a:endParaRPr sz="2800" dirty="0">
              <a:solidFill>
                <a:schemeClr val="dk1"/>
              </a:solidFill>
              <a:latin typeface="Garamond"/>
              <a:ea typeface="Garamond"/>
              <a:cs typeface="Garamond"/>
              <a:sym typeface="Garamond"/>
            </a:endParaRPr>
          </a:p>
          <a:p>
            <a:pPr marL="0" marR="0" lvl="0" indent="0" algn="just" rtl="0">
              <a:lnSpc>
                <a:spcPct val="150000"/>
              </a:lnSpc>
              <a:spcBef>
                <a:spcPts val="5"/>
              </a:spcBef>
              <a:spcAft>
                <a:spcPts val="0"/>
              </a:spcAft>
              <a:buNone/>
            </a:pPr>
            <a:endParaRPr sz="2800" dirty="0">
              <a:solidFill>
                <a:schemeClr val="dk1"/>
              </a:solidFill>
              <a:latin typeface="Garamond"/>
              <a:ea typeface="Garamond"/>
              <a:cs typeface="Garamond"/>
              <a:sym typeface="Garamond"/>
            </a:endParaRPr>
          </a:p>
          <a:p>
            <a:pPr marL="12700" marR="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Employee Data Access</a:t>
            </a:r>
            <a:endParaRPr sz="2800" dirty="0">
              <a:solidFill>
                <a:srgbClr val="054C2C"/>
              </a:solidFill>
              <a:latin typeface="Garamond"/>
              <a:ea typeface="Garamond"/>
              <a:cs typeface="Garamond"/>
              <a:sym typeface="Garamond"/>
            </a:endParaRPr>
          </a:p>
          <a:p>
            <a:pPr marL="12700" marR="101600" lvl="0" indent="0" algn="just" rtl="0">
              <a:lnSpc>
                <a:spcPct val="150000"/>
              </a:lnSpc>
              <a:spcBef>
                <a:spcPts val="5"/>
              </a:spcBef>
              <a:spcAft>
                <a:spcPts val="0"/>
              </a:spcAft>
              <a:buNone/>
            </a:pPr>
            <a:r>
              <a:rPr lang="en-US" sz="2800" b="1" dirty="0">
                <a:solidFill>
                  <a:srgbClr val="054C2C"/>
                </a:solidFill>
                <a:latin typeface="Garamond"/>
                <a:ea typeface="Garamond"/>
                <a:cs typeface="Garamond"/>
                <a:sym typeface="Garamond"/>
              </a:rPr>
              <a:t>Background: </a:t>
            </a:r>
            <a:r>
              <a:rPr lang="en-US" sz="2800" dirty="0">
                <a:solidFill>
                  <a:schemeClr val="dk1"/>
                </a:solidFill>
                <a:latin typeface="Garamond"/>
                <a:ea typeface="Garamond"/>
                <a:cs typeface="Garamond"/>
                <a:sym typeface="Garamond"/>
              </a:rPr>
              <a:t>You are the data protection officer (DPO) at a medium-sized technology firm.  Employee data is collected and stored by the company for HR and operational purposes. You  recently received a request from the human resources department to grant them access to all  employee data, including personal contact information, performance reviews, and medical  records. They claim that having access to this data will allow them to make more informed  decisions about promotions and job assignments.</a:t>
            </a:r>
            <a:endParaRPr sz="2800" dirty="0">
              <a:solidFill>
                <a:schemeClr val="dk1"/>
              </a:solidFill>
              <a:latin typeface="Garamond"/>
              <a:ea typeface="Garamond"/>
              <a:cs typeface="Garamond"/>
              <a:sym typeface="Garamond"/>
            </a:endParaRPr>
          </a:p>
        </p:txBody>
      </p:sp>
      <p:sp>
        <p:nvSpPr>
          <p:cNvPr id="1223" name="Google Shape;1223;p65"/>
          <p:cNvSpPr txBox="1">
            <a:spLocks noGrp="1"/>
          </p:cNvSpPr>
          <p:nvPr>
            <p:ph type="title"/>
          </p:nvPr>
        </p:nvSpPr>
        <p:spPr>
          <a:xfrm>
            <a:off x="6996112" y="777875"/>
            <a:ext cx="4419600" cy="91440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dirty="0">
                <a:solidFill>
                  <a:schemeClr val="lt1"/>
                </a:solidFill>
                <a:latin typeface="Garamond"/>
                <a:ea typeface="Garamond"/>
                <a:cs typeface="Garamond"/>
                <a:sym typeface="Garamond"/>
              </a:rPr>
              <a:t>Scenario 1</a:t>
            </a:r>
            <a:endParaRPr sz="3600" dirty="0">
              <a:solidFill>
                <a:schemeClr val="lt1"/>
              </a:solidFill>
              <a:latin typeface="Garamond"/>
              <a:ea typeface="Garamond"/>
              <a:cs typeface="Garamond"/>
              <a:sym typeface="Garamond"/>
            </a:endParaRPr>
          </a:p>
        </p:txBody>
      </p:sp>
      <p:sp>
        <p:nvSpPr>
          <p:cNvPr id="1221" name="Google Shape;1221;p6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66</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Shape 1227"/>
        <p:cNvGrpSpPr/>
        <p:nvPr/>
      </p:nvGrpSpPr>
      <p:grpSpPr>
        <a:xfrm>
          <a:off x="0" y="0"/>
          <a:ext cx="0" cy="0"/>
          <a:chOff x="0" y="0"/>
          <a:chExt cx="0" cy="0"/>
        </a:xfrm>
      </p:grpSpPr>
      <p:sp>
        <p:nvSpPr>
          <p:cNvPr id="1228" name="Google Shape;1228;p66"/>
          <p:cNvSpPr txBox="1"/>
          <p:nvPr/>
        </p:nvSpPr>
        <p:spPr>
          <a:xfrm>
            <a:off x="1433512" y="2543023"/>
            <a:ext cx="16916399" cy="2157370"/>
          </a:xfrm>
          <a:prstGeom prst="rect">
            <a:avLst/>
          </a:prstGeom>
          <a:noFill/>
          <a:ln>
            <a:noFill/>
          </a:ln>
        </p:spPr>
        <p:txBody>
          <a:bodyPr spcFirstLastPara="1" wrap="square" lIns="0" tIns="12050" rIns="0" bIns="0" anchor="t" anchorCtr="0">
            <a:spAutoFit/>
          </a:bodyPr>
          <a:lstStyle/>
          <a:p>
            <a:pPr marL="12700" marR="0" lvl="0" indent="0" algn="l" rtl="0">
              <a:spcBef>
                <a:spcPts val="0"/>
              </a:spcBef>
              <a:spcAft>
                <a:spcPts val="0"/>
              </a:spcAft>
              <a:buNone/>
            </a:pPr>
            <a:r>
              <a:rPr lang="en-US" sz="2800" b="1" dirty="0">
                <a:solidFill>
                  <a:srgbClr val="054C2C"/>
                </a:solidFill>
                <a:latin typeface="Garamond"/>
                <a:ea typeface="Garamond"/>
                <a:cs typeface="Garamond"/>
                <a:sym typeface="Garamond"/>
              </a:rPr>
              <a:t>Challenge</a:t>
            </a:r>
            <a:r>
              <a:rPr lang="en-US" sz="2800" dirty="0">
                <a:solidFill>
                  <a:schemeClr val="dk1"/>
                </a:solidFill>
                <a:latin typeface="Garamond"/>
                <a:ea typeface="Garamond"/>
                <a:cs typeface="Garamond"/>
                <a:sym typeface="Garamond"/>
              </a:rPr>
              <a:t>:</a:t>
            </a:r>
            <a:endParaRPr sz="2800" dirty="0">
              <a:solidFill>
                <a:schemeClr val="dk1"/>
              </a:solidFill>
              <a:latin typeface="Garamond"/>
              <a:ea typeface="Garamond"/>
              <a:cs typeface="Garamond"/>
              <a:sym typeface="Garamond"/>
            </a:endParaRPr>
          </a:p>
          <a:p>
            <a:pPr marL="12700" marR="0" lvl="0" indent="0" algn="l" rtl="0">
              <a:spcBef>
                <a:spcPts val="575"/>
              </a:spcBef>
              <a:spcAft>
                <a:spcPts val="0"/>
              </a:spcAft>
              <a:buNone/>
            </a:pPr>
            <a:r>
              <a:rPr lang="en-US" sz="2800" dirty="0">
                <a:solidFill>
                  <a:schemeClr val="dk1"/>
                </a:solidFill>
                <a:latin typeface="Garamond"/>
                <a:ea typeface="Garamond"/>
                <a:cs typeface="Garamond"/>
                <a:sym typeface="Garamond"/>
              </a:rPr>
              <a:t>The task at hand is to evaluate the situation in terms of data privacy compliance. What are the</a:t>
            </a:r>
            <a:endParaRPr sz="2800" dirty="0">
              <a:solidFill>
                <a:schemeClr val="dk1"/>
              </a:solidFill>
              <a:latin typeface="Garamond"/>
              <a:ea typeface="Garamond"/>
              <a:cs typeface="Garamond"/>
              <a:sym typeface="Garamond"/>
            </a:endParaRPr>
          </a:p>
          <a:p>
            <a:pPr marL="12700" marR="86360" lvl="0" indent="0" algn="l" rtl="0">
              <a:lnSpc>
                <a:spcPct val="140000"/>
              </a:lnSpc>
              <a:spcBef>
                <a:spcPts val="15"/>
              </a:spcBef>
              <a:spcAft>
                <a:spcPts val="0"/>
              </a:spcAft>
              <a:buNone/>
            </a:pPr>
            <a:r>
              <a:rPr lang="en-US" sz="2800" dirty="0">
                <a:solidFill>
                  <a:schemeClr val="dk1"/>
                </a:solidFill>
                <a:latin typeface="Garamond"/>
                <a:ea typeface="Garamond"/>
                <a:cs typeface="Garamond"/>
                <a:sym typeface="Garamond"/>
              </a:rPr>
              <a:t>potential compliance issues, and how can you address them while balancing HR needs with data  protection requirements? </a:t>
            </a:r>
            <a:r>
              <a:rPr lang="en-US" sz="2800" b="1" dirty="0">
                <a:solidFill>
                  <a:schemeClr val="dk1"/>
                </a:solidFill>
                <a:latin typeface="Garamond"/>
                <a:ea typeface="Garamond"/>
                <a:cs typeface="Garamond"/>
                <a:sym typeface="Garamond"/>
              </a:rPr>
              <a:t>(15 min discussion)</a:t>
            </a:r>
            <a:endParaRPr sz="2800" dirty="0">
              <a:solidFill>
                <a:schemeClr val="dk1"/>
              </a:solidFill>
              <a:latin typeface="Garamond"/>
              <a:ea typeface="Garamond"/>
              <a:cs typeface="Garamond"/>
              <a:sym typeface="Garamond"/>
            </a:endParaRPr>
          </a:p>
        </p:txBody>
      </p:sp>
      <p:sp>
        <p:nvSpPr>
          <p:cNvPr id="1231" name="Google Shape;1231;p66"/>
          <p:cNvSpPr txBox="1">
            <a:spLocks noGrp="1"/>
          </p:cNvSpPr>
          <p:nvPr>
            <p:ph type="title"/>
          </p:nvPr>
        </p:nvSpPr>
        <p:spPr>
          <a:xfrm>
            <a:off x="6996112" y="777875"/>
            <a:ext cx="4419600" cy="91440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Scenario 1</a:t>
            </a:r>
            <a:endParaRPr sz="3600">
              <a:solidFill>
                <a:schemeClr val="lt1"/>
              </a:solidFill>
              <a:latin typeface="Garamond"/>
              <a:ea typeface="Garamond"/>
              <a:cs typeface="Garamond"/>
              <a:sym typeface="Garamond"/>
            </a:endParaRPr>
          </a:p>
        </p:txBody>
      </p:sp>
      <p:sp>
        <p:nvSpPr>
          <p:cNvPr id="1229" name="Google Shape;1229;p6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67</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Shape 1235"/>
        <p:cNvGrpSpPr/>
        <p:nvPr/>
      </p:nvGrpSpPr>
      <p:grpSpPr>
        <a:xfrm>
          <a:off x="0" y="0"/>
          <a:ext cx="0" cy="0"/>
          <a:chOff x="0" y="0"/>
          <a:chExt cx="0" cy="0"/>
        </a:xfrm>
      </p:grpSpPr>
      <p:sp>
        <p:nvSpPr>
          <p:cNvPr id="1236" name="Google Shape;1236;p67"/>
          <p:cNvSpPr txBox="1"/>
          <p:nvPr/>
        </p:nvSpPr>
        <p:spPr>
          <a:xfrm>
            <a:off x="1433512" y="2543023"/>
            <a:ext cx="16916399" cy="5789021"/>
          </a:xfrm>
          <a:prstGeom prst="rect">
            <a:avLst/>
          </a:prstGeom>
          <a:noFill/>
          <a:ln>
            <a:noFill/>
          </a:ln>
        </p:spPr>
        <p:txBody>
          <a:bodyPr spcFirstLastPara="1" wrap="square" lIns="0" tIns="12050" rIns="0" bIns="0" anchor="t" anchorCtr="0">
            <a:spAutoFit/>
          </a:bodyPr>
          <a:lstStyle/>
          <a:p>
            <a:pPr marL="0" marR="0" lvl="0" indent="0" algn="just" rtl="0">
              <a:spcBef>
                <a:spcPts val="0"/>
              </a:spcBef>
              <a:spcAft>
                <a:spcPts val="0"/>
              </a:spcAft>
              <a:buNone/>
            </a:pPr>
            <a:endParaRPr sz="2800" dirty="0">
              <a:solidFill>
                <a:schemeClr val="dk1"/>
              </a:solidFill>
              <a:latin typeface="Garamond"/>
              <a:ea typeface="Garamond"/>
              <a:cs typeface="Garamond"/>
              <a:sym typeface="Garamond"/>
            </a:endParaRPr>
          </a:p>
          <a:p>
            <a:pPr marL="12700" marR="0" lvl="0" indent="0" algn="just" rtl="0">
              <a:spcBef>
                <a:spcPts val="0"/>
              </a:spcBef>
              <a:spcAft>
                <a:spcPts val="0"/>
              </a:spcAft>
              <a:buNone/>
            </a:pPr>
            <a:r>
              <a:rPr lang="en-US" sz="2800" dirty="0">
                <a:solidFill>
                  <a:schemeClr val="dk1"/>
                </a:solidFill>
                <a:latin typeface="Garamond"/>
                <a:ea typeface="Garamond"/>
                <a:cs typeface="Garamond"/>
                <a:sym typeface="Garamond"/>
              </a:rPr>
              <a:t>All participants will attempt the below question (5 min discussion)</a:t>
            </a:r>
            <a:endParaRPr sz="2800" dirty="0">
              <a:solidFill>
                <a:schemeClr val="dk1"/>
              </a:solidFill>
              <a:latin typeface="Garamond"/>
              <a:ea typeface="Garamond"/>
              <a:cs typeface="Garamond"/>
              <a:sym typeface="Garamond"/>
            </a:endParaRPr>
          </a:p>
          <a:p>
            <a:pPr marL="0" marR="0" lvl="0" indent="0" algn="just" rtl="0">
              <a:lnSpc>
                <a:spcPct val="100000"/>
              </a:lnSpc>
              <a:spcBef>
                <a:spcPts val="0"/>
              </a:spcBef>
              <a:spcAft>
                <a:spcPts val="0"/>
              </a:spcAft>
              <a:buNone/>
            </a:pPr>
            <a:endParaRPr sz="2400" dirty="0">
              <a:solidFill>
                <a:schemeClr val="dk1"/>
              </a:solidFill>
              <a:latin typeface="Garamond"/>
              <a:ea typeface="Garamond"/>
              <a:cs typeface="Garamond"/>
              <a:sym typeface="Garamond"/>
            </a:endParaRPr>
          </a:p>
          <a:p>
            <a:pPr marL="12700" marR="0" lvl="0" indent="0" algn="just" rtl="0">
              <a:spcBef>
                <a:spcPts val="0"/>
              </a:spcBef>
              <a:spcAft>
                <a:spcPts val="0"/>
              </a:spcAft>
              <a:buNone/>
            </a:pPr>
            <a:r>
              <a:rPr lang="en-US" sz="2800" dirty="0">
                <a:solidFill>
                  <a:schemeClr val="dk1"/>
                </a:solidFill>
                <a:latin typeface="Garamond"/>
                <a:ea typeface="Garamond"/>
                <a:cs typeface="Garamond"/>
                <a:sym typeface="Garamond"/>
              </a:rPr>
              <a:t>E.g. Data Security:</a:t>
            </a:r>
            <a:endParaRPr sz="2800" dirty="0">
              <a:solidFill>
                <a:schemeClr val="dk1"/>
              </a:solidFill>
              <a:latin typeface="Garamond"/>
              <a:ea typeface="Garamond"/>
              <a:cs typeface="Garamond"/>
              <a:sym typeface="Garamond"/>
            </a:endParaRPr>
          </a:p>
          <a:p>
            <a:pPr marL="12700" marR="5080" lvl="0" indent="0" algn="just" rtl="0">
              <a:lnSpc>
                <a:spcPct val="140800"/>
              </a:lnSpc>
              <a:spcBef>
                <a:spcPts val="720"/>
              </a:spcBef>
              <a:spcAft>
                <a:spcPts val="0"/>
              </a:spcAft>
              <a:buNone/>
            </a:pPr>
            <a:r>
              <a:rPr lang="en-US" sz="2800" dirty="0">
                <a:solidFill>
                  <a:schemeClr val="dk1"/>
                </a:solidFill>
                <a:latin typeface="Garamond"/>
                <a:ea typeface="Garamond"/>
                <a:cs typeface="Garamond"/>
                <a:sym typeface="Garamond"/>
              </a:rPr>
              <a:t>What happens if a small healthcare clinic stores patient records on a computer and a hacker gains  access, stealing patient data?</a:t>
            </a:r>
            <a:endParaRPr sz="2800" dirty="0">
              <a:solidFill>
                <a:schemeClr val="dk1"/>
              </a:solidFill>
              <a:latin typeface="Garamond"/>
              <a:ea typeface="Garamond"/>
              <a:cs typeface="Garamond"/>
              <a:sym typeface="Garamond"/>
            </a:endParaRPr>
          </a:p>
          <a:p>
            <a:pPr marL="0" marR="0" lvl="0" indent="0" algn="just" rtl="0">
              <a:spcBef>
                <a:spcPts val="10"/>
              </a:spcBef>
              <a:spcAft>
                <a:spcPts val="0"/>
              </a:spcAft>
              <a:buNone/>
            </a:pPr>
            <a:endParaRPr sz="2800" dirty="0">
              <a:solidFill>
                <a:schemeClr val="dk1"/>
              </a:solidFill>
              <a:latin typeface="Garamond"/>
              <a:ea typeface="Garamond"/>
              <a:cs typeface="Garamond"/>
              <a:sym typeface="Garamond"/>
            </a:endParaRPr>
          </a:p>
          <a:p>
            <a:pPr marL="12700" marR="10795" lvl="0" indent="0" algn="just" rtl="0">
              <a:lnSpc>
                <a:spcPct val="140900"/>
              </a:lnSpc>
              <a:spcBef>
                <a:spcPts val="0"/>
              </a:spcBef>
              <a:spcAft>
                <a:spcPts val="0"/>
              </a:spcAft>
              <a:buNone/>
            </a:pPr>
            <a:r>
              <a:rPr lang="en-US" sz="2800" b="1" dirty="0">
                <a:solidFill>
                  <a:srgbClr val="054C2C"/>
                </a:solidFill>
                <a:latin typeface="Garamond"/>
                <a:ea typeface="Garamond"/>
                <a:cs typeface="Garamond"/>
                <a:sym typeface="Garamond"/>
              </a:rPr>
              <a:t>Answer</a:t>
            </a:r>
            <a:r>
              <a:rPr lang="en-US" sz="2800" dirty="0">
                <a:solidFill>
                  <a:srgbClr val="054C2C"/>
                </a:solidFill>
                <a:latin typeface="Garamond"/>
                <a:ea typeface="Garamond"/>
                <a:cs typeface="Garamond"/>
                <a:sym typeface="Garamond"/>
              </a:rPr>
              <a:t>: If a small healthcare clinic stores patient records on a computer and a hacker gains  access, the consequences can be severe. The stolen patient data could lead to privacy breaches,  identity theft, and compromised medical information, putting patients at risk. Additionally, the  clinic may face legal and financial repercussions, damage to its reputation, and the need for costly  security improvements to prevent future breaches.</a:t>
            </a:r>
            <a:endParaRPr sz="2800" dirty="0">
              <a:solidFill>
                <a:srgbClr val="054C2C"/>
              </a:solidFill>
              <a:latin typeface="Garamond"/>
              <a:ea typeface="Garamond"/>
              <a:cs typeface="Garamond"/>
              <a:sym typeface="Garamond"/>
            </a:endParaRPr>
          </a:p>
        </p:txBody>
      </p:sp>
      <p:sp>
        <p:nvSpPr>
          <p:cNvPr id="1239" name="Google Shape;1239;p67"/>
          <p:cNvSpPr txBox="1">
            <a:spLocks noGrp="1"/>
          </p:cNvSpPr>
          <p:nvPr>
            <p:ph type="title"/>
          </p:nvPr>
        </p:nvSpPr>
        <p:spPr>
          <a:xfrm>
            <a:off x="4557712" y="733630"/>
            <a:ext cx="9296400" cy="114300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Scenario 2:  Question and Answer</a:t>
            </a:r>
            <a:endParaRPr/>
          </a:p>
        </p:txBody>
      </p:sp>
      <p:sp>
        <p:nvSpPr>
          <p:cNvPr id="1237" name="Google Shape;1237;p6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68</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Shape 1243"/>
        <p:cNvGrpSpPr/>
        <p:nvPr/>
      </p:nvGrpSpPr>
      <p:grpSpPr>
        <a:xfrm>
          <a:off x="0" y="0"/>
          <a:ext cx="0" cy="0"/>
          <a:chOff x="0" y="0"/>
          <a:chExt cx="0" cy="0"/>
        </a:xfrm>
      </p:grpSpPr>
      <p:sp>
        <p:nvSpPr>
          <p:cNvPr id="1244" name="Google Shape;1244;p68"/>
          <p:cNvSpPr txBox="1"/>
          <p:nvPr/>
        </p:nvSpPr>
        <p:spPr>
          <a:xfrm>
            <a:off x="1433512" y="2543023"/>
            <a:ext cx="16916399" cy="5345951"/>
          </a:xfrm>
          <a:prstGeom prst="rect">
            <a:avLst/>
          </a:prstGeom>
          <a:noFill/>
          <a:ln>
            <a:noFill/>
          </a:ln>
        </p:spPr>
        <p:txBody>
          <a:bodyPr spcFirstLastPara="1" wrap="square" lIns="0" tIns="12050" rIns="0" bIns="0" anchor="t" anchorCtr="0">
            <a:sp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2800" b="1">
                <a:solidFill>
                  <a:schemeClr val="dk1"/>
                </a:solidFill>
                <a:latin typeface="Garamond"/>
                <a:ea typeface="Garamond"/>
                <a:cs typeface="Garamond"/>
                <a:sym typeface="Garamond"/>
              </a:rPr>
              <a:t>Q1: Consent Management:</a:t>
            </a:r>
            <a:endParaRPr sz="2800">
              <a:solidFill>
                <a:schemeClr val="dk1"/>
              </a:solidFill>
              <a:latin typeface="Garamond"/>
              <a:ea typeface="Garamond"/>
              <a:cs typeface="Garamond"/>
              <a:sym typeface="Garamond"/>
            </a:endParaRPr>
          </a:p>
          <a:p>
            <a:pPr marL="0" marR="0" lvl="0" indent="0" algn="l" rtl="0">
              <a:spcBef>
                <a:spcPts val="25"/>
              </a:spcBef>
              <a:spcAft>
                <a:spcPts val="0"/>
              </a:spcAft>
              <a:buNone/>
            </a:pPr>
            <a:endParaRPr sz="2800">
              <a:solidFill>
                <a:schemeClr val="dk1"/>
              </a:solidFill>
              <a:latin typeface="Garamond"/>
              <a:ea typeface="Garamond"/>
              <a:cs typeface="Garamond"/>
              <a:sym typeface="Garamond"/>
            </a:endParaRPr>
          </a:p>
          <a:p>
            <a:pPr marL="12700" marR="346075" lvl="0" indent="0" algn="l" rtl="0">
              <a:lnSpc>
                <a:spcPct val="140800"/>
              </a:lnSpc>
              <a:spcBef>
                <a:spcPts val="0"/>
              </a:spcBef>
              <a:spcAft>
                <a:spcPts val="0"/>
              </a:spcAft>
              <a:buNone/>
            </a:pPr>
            <a:r>
              <a:rPr lang="en-US" sz="2800">
                <a:solidFill>
                  <a:schemeClr val="dk1"/>
                </a:solidFill>
                <a:latin typeface="Garamond"/>
                <a:ea typeface="Garamond"/>
                <a:cs typeface="Garamond"/>
                <a:sym typeface="Garamond"/>
              </a:rPr>
              <a:t>What happens if a mobile app wants to access a user's location for personalised  recommendations without first ensuring that the user understands and agrees to this before  using the app?</a:t>
            </a:r>
            <a:endParaRPr sz="2800">
              <a:solidFill>
                <a:schemeClr val="dk1"/>
              </a:solidFill>
              <a:latin typeface="Garamond"/>
              <a:ea typeface="Garamond"/>
              <a:cs typeface="Garamond"/>
              <a:sym typeface="Garamond"/>
            </a:endParaRPr>
          </a:p>
          <a:p>
            <a:pPr marL="0" marR="0" lvl="0" indent="0" algn="l" rtl="0">
              <a:spcBef>
                <a:spcPts val="25"/>
              </a:spcBef>
              <a:spcAft>
                <a:spcPts val="0"/>
              </a:spcAft>
              <a:buNone/>
            </a:pPr>
            <a:endParaRPr sz="400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2800" b="1">
                <a:solidFill>
                  <a:schemeClr val="dk1"/>
                </a:solidFill>
                <a:latin typeface="Garamond"/>
                <a:ea typeface="Garamond"/>
                <a:cs typeface="Garamond"/>
                <a:sym typeface="Garamond"/>
              </a:rPr>
              <a:t>Q2: Data Subject Rights:</a:t>
            </a:r>
            <a:endParaRPr sz="2800">
              <a:solidFill>
                <a:schemeClr val="dk1"/>
              </a:solidFill>
              <a:latin typeface="Garamond"/>
              <a:ea typeface="Garamond"/>
              <a:cs typeface="Garamond"/>
              <a:sym typeface="Garamond"/>
            </a:endParaRPr>
          </a:p>
          <a:p>
            <a:pPr marL="0" marR="0" lvl="0" indent="0" algn="l" rtl="0">
              <a:spcBef>
                <a:spcPts val="15"/>
              </a:spcBef>
              <a:spcAft>
                <a:spcPts val="0"/>
              </a:spcAft>
              <a:buNone/>
            </a:pPr>
            <a:endParaRPr sz="2800">
              <a:solidFill>
                <a:schemeClr val="dk1"/>
              </a:solidFill>
              <a:latin typeface="Garamond"/>
              <a:ea typeface="Garamond"/>
              <a:cs typeface="Garamond"/>
              <a:sym typeface="Garamond"/>
            </a:endParaRPr>
          </a:p>
          <a:p>
            <a:pPr marL="12700" marR="192405" lvl="0" indent="0" algn="l" rtl="0">
              <a:lnSpc>
                <a:spcPct val="140800"/>
              </a:lnSpc>
              <a:spcBef>
                <a:spcPts val="0"/>
              </a:spcBef>
              <a:spcAft>
                <a:spcPts val="0"/>
              </a:spcAft>
              <a:buNone/>
            </a:pPr>
            <a:r>
              <a:rPr lang="en-US" sz="2800">
                <a:solidFill>
                  <a:schemeClr val="dk1"/>
                </a:solidFill>
                <a:latin typeface="Garamond"/>
                <a:ea typeface="Garamond"/>
                <a:cs typeface="Garamond"/>
                <a:sym typeface="Garamond"/>
              </a:rPr>
              <a:t>What are the potential legal ramifications if an online retailer fails to comply with a customer's  request to delete their account within a reasonable timeframe?</a:t>
            </a:r>
            <a:endParaRPr sz="2800">
              <a:solidFill>
                <a:schemeClr val="dk1"/>
              </a:solidFill>
              <a:latin typeface="Garamond"/>
              <a:ea typeface="Garamond"/>
              <a:cs typeface="Garamond"/>
              <a:sym typeface="Garamond"/>
            </a:endParaRPr>
          </a:p>
        </p:txBody>
      </p:sp>
      <p:sp>
        <p:nvSpPr>
          <p:cNvPr id="1245" name="Google Shape;1245;p6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69</a:t>
            </a:fld>
            <a:endParaRPr/>
          </a:p>
        </p:txBody>
      </p:sp>
      <p:sp>
        <p:nvSpPr>
          <p:cNvPr id="1247" name="Google Shape;1247;p68"/>
          <p:cNvSpPr txBox="1"/>
          <p:nvPr/>
        </p:nvSpPr>
        <p:spPr>
          <a:xfrm>
            <a:off x="4557712" y="777875"/>
            <a:ext cx="9296400" cy="114300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spAutoFit/>
          </a:bodyPr>
          <a:lstStyle/>
          <a:p>
            <a:pPr marL="118745" marR="0" lvl="0" indent="0" algn="ctr" rtl="0">
              <a:lnSpc>
                <a:spcPct val="150000"/>
              </a:lnSpc>
              <a:spcBef>
                <a:spcPts val="0"/>
              </a:spcBef>
              <a:spcAft>
                <a:spcPts val="0"/>
              </a:spcAft>
              <a:buNone/>
            </a:pPr>
            <a:r>
              <a:rPr lang="en-US" sz="3600" b="1" i="0">
                <a:solidFill>
                  <a:schemeClr val="lt1"/>
                </a:solidFill>
                <a:latin typeface="Garamond"/>
                <a:ea typeface="Garamond"/>
                <a:cs typeface="Garamond"/>
                <a:sym typeface="Garamond"/>
              </a:rPr>
              <a:t>Scenario 2:  Question and Answer</a:t>
            </a:r>
            <a:endParaRPr sz="3600" b="1" i="0">
              <a:solidFill>
                <a:schemeClr val="lt1"/>
              </a:solidFill>
              <a:latin typeface="Garamond"/>
              <a:ea typeface="Garamond"/>
              <a:cs typeface="Garamond"/>
              <a:sym typeface="Garamon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Shape 1251"/>
        <p:cNvGrpSpPr/>
        <p:nvPr/>
      </p:nvGrpSpPr>
      <p:grpSpPr>
        <a:xfrm>
          <a:off x="0" y="0"/>
          <a:ext cx="0" cy="0"/>
          <a:chOff x="0" y="0"/>
          <a:chExt cx="0" cy="0"/>
        </a:xfrm>
      </p:grpSpPr>
      <p:pic>
        <p:nvPicPr>
          <p:cNvPr id="1252" name="Google Shape;1252;p69"/>
          <p:cNvPicPr preferRelativeResize="0"/>
          <p:nvPr/>
        </p:nvPicPr>
        <p:blipFill rotWithShape="1">
          <a:blip r:embed="rId3">
            <a:alphaModFix/>
          </a:blip>
          <a:srcRect/>
          <a:stretch/>
        </p:blipFill>
        <p:spPr>
          <a:xfrm>
            <a:off x="3495991" y="226651"/>
            <a:ext cx="11574782" cy="9638878"/>
          </a:xfrm>
          <a:prstGeom prst="rect">
            <a:avLst/>
          </a:prstGeom>
          <a:noFill/>
          <a:ln>
            <a:noFill/>
          </a:ln>
        </p:spPr>
      </p:pic>
      <p:sp>
        <p:nvSpPr>
          <p:cNvPr id="1253" name="Google Shape;1253;p6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70</a:t>
            </a:f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71</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2212258"/>
            <a:ext cx="15468600" cy="731469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Assess the baseline knowledge of the audience regarding data protection principles to tailor the delivery to their level of understanding.</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communicate the learning objectives at the beginning of the session to help participants understand what they will gain from the discussion.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the critical role data protection plays in safeguarding sensitive information and maintaining trust with stakeholders.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clear and concise definitions of data protection and data privacy to establish a foundational understanding for participants.</a:t>
            </a:r>
          </a:p>
          <a:p>
            <a:pPr marL="342900" indent="-342900" algn="just">
              <a:lnSpc>
                <a:spcPct val="150000"/>
              </a:lnSpc>
              <a:buFont typeface="Arial" panose="020B0604020202020204" pitchFamily="34" charset="0"/>
              <a:buChar char="•"/>
            </a:pPr>
            <a:r>
              <a:rPr lang="en-US" sz="2250" dirty="0" err="1">
                <a:latin typeface="Garamond" panose="02020404030301010803" pitchFamily="18" charset="0"/>
              </a:rPr>
              <a:t>Demysify</a:t>
            </a:r>
            <a:r>
              <a:rPr lang="en-US" sz="2250" dirty="0">
                <a:latin typeface="Garamond" panose="02020404030301010803" pitchFamily="18" charset="0"/>
              </a:rPr>
              <a:t> the key principles outlined in the Nigeria Data Protection Act to ensure participants grasp the legal framework.</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Illustrate data protection principles with practical examples and real-world scenarios to enhance comprehension and application.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Create an environment for open discussions, allowing participants to share insights and experiences related to data protection.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Highlight common challenges faced by businesses in complying with data privacy principles and discuss strategies to overcome them.</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the potential consequences of non-compliance with data privacy regulations, including legal, financial, and reputational risks.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Show how achieving a balance between data privacy and business demands contributes to long-term business sustainability.</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a thorough overview of strategies businesses can adopt to ensure comprehensive data protection and privacy practices.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emerging challenges that businesses may face in the evolving landscape of data protection and privacy.</a:t>
            </a:r>
          </a:p>
        </p:txBody>
      </p:sp>
    </p:spTree>
    <p:extLst>
      <p:ext uri="{BB962C8B-B14F-4D97-AF65-F5344CB8AC3E}">
        <p14:creationId xmlns:p14="http://schemas.microsoft.com/office/powerpoint/2010/main" val="28887722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72</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2212258"/>
            <a:ext cx="15468600" cy="2640338"/>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Integrate relevant case studies to illustrate successful implementations of data protection strategies and the lessons learned.</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the importance of ongoing learning in the dynamic field of data protection, prompting participants to stay informed about updates and changes.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Allocate time for questions and answers to address any uncertainties or queries participants may have, promoting a deeper understanding of the material.</a:t>
            </a:r>
          </a:p>
        </p:txBody>
      </p:sp>
    </p:spTree>
    <p:extLst>
      <p:ext uri="{BB962C8B-B14F-4D97-AF65-F5344CB8AC3E}">
        <p14:creationId xmlns:p14="http://schemas.microsoft.com/office/powerpoint/2010/main" val="38573363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Shape 510"/>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FC70C27-E539-5663-9465-DC8C54094C92}"/>
              </a:ext>
            </a:extLst>
          </p:cNvPr>
          <p:cNvSpPr/>
          <p:nvPr/>
        </p:nvSpPr>
        <p:spPr>
          <a:xfrm>
            <a:off x="2383765" y="2149475"/>
            <a:ext cx="13235160"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Google Shape;514;p9"/>
          <p:cNvSpPr txBox="1"/>
          <p:nvPr/>
        </p:nvSpPr>
        <p:spPr>
          <a:xfrm>
            <a:off x="2543845" y="2149475"/>
            <a:ext cx="13235160" cy="7263527"/>
          </a:xfrm>
          <a:prstGeom prst="rect">
            <a:avLst/>
          </a:prstGeom>
          <a:noFill/>
          <a:ln>
            <a:noFill/>
          </a:ln>
        </p:spPr>
        <p:txBody>
          <a:bodyPr spcFirstLastPara="1" wrap="square" lIns="0" tIns="12700" rIns="0" bIns="0" anchor="t" anchorCtr="0">
            <a:spAutoFit/>
          </a:bodyPr>
          <a:lstStyle/>
          <a:p>
            <a:pPr marL="580390" marR="0" lvl="0" indent="0" algn="ctr" rtl="0">
              <a:lnSpc>
                <a:spcPct val="150000"/>
              </a:lnSpc>
              <a:spcBef>
                <a:spcPts val="0"/>
              </a:spcBef>
              <a:spcAft>
                <a:spcPts val="0"/>
              </a:spcAft>
              <a:buNone/>
            </a:pPr>
            <a:r>
              <a:rPr lang="en-US" sz="9600" b="1" dirty="0">
                <a:solidFill>
                  <a:srgbClr val="FFFFFF"/>
                </a:solidFill>
                <a:latin typeface="Garamond"/>
                <a:ea typeface="Garamond"/>
                <a:cs typeface="Garamond"/>
                <a:sym typeface="Garamond"/>
              </a:rPr>
              <a:t>SECTION 2</a:t>
            </a:r>
            <a:endParaRPr sz="9600" dirty="0">
              <a:solidFill>
                <a:schemeClr val="dk1"/>
              </a:solidFill>
              <a:latin typeface="Garamond"/>
              <a:ea typeface="Garamond"/>
              <a:cs typeface="Garamond"/>
              <a:sym typeface="Garamond"/>
            </a:endParaRPr>
          </a:p>
          <a:p>
            <a:pPr marL="12700" marR="5080" lvl="0" indent="1270" algn="ctr" rtl="0">
              <a:spcBef>
                <a:spcPts val="4695"/>
              </a:spcBef>
              <a:spcAft>
                <a:spcPts val="0"/>
              </a:spcAft>
              <a:buNone/>
            </a:pPr>
            <a:r>
              <a:rPr lang="en-US" sz="9600" b="1" dirty="0">
                <a:solidFill>
                  <a:srgbClr val="054C2C"/>
                </a:solidFill>
                <a:latin typeface="Garamond"/>
                <a:ea typeface="Garamond"/>
                <a:cs typeface="Garamond"/>
                <a:sym typeface="Garamond"/>
              </a:rPr>
              <a:t>The Crucial Role of  the Data Protection  Officer (DPO)</a:t>
            </a:r>
            <a:endParaRPr lang="en-US" sz="9600" dirty="0">
              <a:solidFill>
                <a:srgbClr val="054C2C"/>
              </a:solidFill>
            </a:endParaRPr>
          </a:p>
        </p:txBody>
      </p:sp>
      <p:sp>
        <p:nvSpPr>
          <p:cNvPr id="515" name="Google Shape;515;p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73</a:t>
            </a:fld>
            <a:endParaRPr/>
          </a:p>
        </p:txBody>
      </p:sp>
      <p:pic>
        <p:nvPicPr>
          <p:cNvPr id="3" name="Google Shape;513;p9"/>
          <p:cNvPicPr preferRelativeResize="0"/>
          <p:nvPr/>
        </p:nvPicPr>
        <p:blipFill rotWithShape="1">
          <a:blip r:embed="rId3">
            <a:alphaModFix/>
          </a:blip>
          <a:srcRect/>
          <a:stretch/>
        </p:blipFill>
        <p:spPr>
          <a:xfrm>
            <a:off x="2837795" y="2462882"/>
            <a:ext cx="1835129" cy="1831340"/>
          </a:xfrm>
          <a:prstGeom prst="rect">
            <a:avLst/>
          </a:prstGeom>
          <a:noFill/>
          <a:ln>
            <a:noFill/>
          </a:ln>
        </p:spPr>
      </p:pic>
    </p:spTree>
    <p:extLst>
      <p:ext uri="{BB962C8B-B14F-4D97-AF65-F5344CB8AC3E}">
        <p14:creationId xmlns:p14="http://schemas.microsoft.com/office/powerpoint/2010/main" val="24907093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Shape 1268"/>
        <p:cNvGrpSpPr/>
        <p:nvPr/>
      </p:nvGrpSpPr>
      <p:grpSpPr>
        <a:xfrm>
          <a:off x="0" y="0"/>
          <a:ext cx="0" cy="0"/>
          <a:chOff x="0" y="0"/>
          <a:chExt cx="0" cy="0"/>
        </a:xfrm>
      </p:grpSpPr>
      <p:sp>
        <p:nvSpPr>
          <p:cNvPr id="4" name="Rectangle 3">
            <a:extLst>
              <a:ext uri="{FF2B5EF4-FFF2-40B4-BE49-F238E27FC236}">
                <a16:creationId xmlns:a16="http://schemas.microsoft.com/office/drawing/2014/main" id="{EC6A89B6-57CC-4755-FAF3-C5B5678D8A65}"/>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9" name="Google Shape;1269;p71"/>
          <p:cNvSpPr/>
          <p:nvPr/>
        </p:nvSpPr>
        <p:spPr>
          <a:xfrm>
            <a:off x="828566" y="3150613"/>
            <a:ext cx="13675992" cy="921963"/>
          </a:xfrm>
          <a:custGeom>
            <a:avLst/>
            <a:gdLst/>
            <a:ahLst/>
            <a:cxnLst/>
            <a:rect l="l" t="t" r="r" b="b"/>
            <a:pathLst>
              <a:path w="5996940" h="469264" extrusionOk="0">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47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270" name="Google Shape;1270;p71"/>
          <p:cNvSpPr/>
          <p:nvPr/>
        </p:nvSpPr>
        <p:spPr>
          <a:xfrm rot="10800000" flipH="1">
            <a:off x="912284" y="2391761"/>
            <a:ext cx="17196856" cy="188882"/>
          </a:xfrm>
          <a:custGeom>
            <a:avLst/>
            <a:gdLst/>
            <a:ahLst/>
            <a:cxnLst/>
            <a:rect l="l" t="t" r="r" b="b"/>
            <a:pathLst>
              <a:path w="5872480" h="120000" extrusionOk="0">
                <a:moveTo>
                  <a:pt x="0" y="0"/>
                </a:moveTo>
                <a:lnTo>
                  <a:pt x="5872480" y="0"/>
                </a:lnTo>
              </a:path>
            </a:pathLst>
          </a:custGeom>
          <a:noFill/>
          <a:ln w="5715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272" name="Google Shape;1272;p71"/>
          <p:cNvSpPr txBox="1"/>
          <p:nvPr/>
        </p:nvSpPr>
        <p:spPr>
          <a:xfrm>
            <a:off x="2325497" y="2835275"/>
            <a:ext cx="16698520" cy="5438668"/>
          </a:xfrm>
          <a:prstGeom prst="rect">
            <a:avLst/>
          </a:prstGeom>
          <a:noFill/>
          <a:ln>
            <a:noFill/>
          </a:ln>
        </p:spPr>
        <p:txBody>
          <a:bodyPr spcFirstLastPara="1" wrap="square" lIns="0" tIns="21575" rIns="0" bIns="0" anchor="t" anchorCtr="0">
            <a:spAutoFit/>
          </a:bodyPr>
          <a:lstStyle/>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Under this topic, the following key areas shall be discussed:</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Learning Objectives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Who is a Data Protection officer (DPO)</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Defining the Responsibilities and Functions of Data Protection Officers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Frequently asked question on the appointment of a Data Protection Officers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Interactive session</a:t>
            </a:r>
            <a:endParaRPr dirty="0"/>
          </a:p>
        </p:txBody>
      </p:sp>
      <p:grpSp>
        <p:nvGrpSpPr>
          <p:cNvPr id="1273" name="Google Shape;1273;p71"/>
          <p:cNvGrpSpPr/>
          <p:nvPr/>
        </p:nvGrpSpPr>
        <p:grpSpPr>
          <a:xfrm>
            <a:off x="1461133" y="4230747"/>
            <a:ext cx="9601202" cy="558441"/>
            <a:chOff x="1191767" y="2479535"/>
            <a:chExt cx="4210139" cy="284238"/>
          </a:xfrm>
        </p:grpSpPr>
        <p:sp>
          <p:nvSpPr>
            <p:cNvPr id="1275" name="Google Shape;1275;p71"/>
            <p:cNvSpPr/>
            <p:nvPr/>
          </p:nvSpPr>
          <p:spPr>
            <a:xfrm>
              <a:off x="1229321" y="2739770"/>
              <a:ext cx="4172585" cy="0"/>
            </a:xfrm>
            <a:custGeom>
              <a:avLst/>
              <a:gdLst/>
              <a:ahLst/>
              <a:cxnLst/>
              <a:rect l="l" t="t" r="r" b="b"/>
              <a:pathLst>
                <a:path w="4172585" h="120000" extrusionOk="0">
                  <a:moveTo>
                    <a:pt x="0" y="0"/>
                  </a:moveTo>
                  <a:lnTo>
                    <a:pt x="41721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276" name="Google Shape;1276;p71"/>
            <p:cNvPicPr preferRelativeResize="0"/>
            <p:nvPr/>
          </p:nvPicPr>
          <p:blipFill rotWithShape="1">
            <a:blip r:embed="rId3">
              <a:alphaModFix/>
            </a:blip>
            <a:srcRect/>
            <a:stretch/>
          </p:blipFill>
          <p:spPr>
            <a:xfrm>
              <a:off x="1191767" y="2479535"/>
              <a:ext cx="311696" cy="284238"/>
            </a:xfrm>
            <a:prstGeom prst="rect">
              <a:avLst/>
            </a:prstGeom>
            <a:noFill/>
            <a:ln>
              <a:solidFill>
                <a:srgbClr val="054C2C"/>
              </a:solidFill>
            </a:ln>
          </p:spPr>
        </p:pic>
      </p:grpSp>
      <p:grpSp>
        <p:nvGrpSpPr>
          <p:cNvPr id="1277" name="Google Shape;1277;p71"/>
          <p:cNvGrpSpPr/>
          <p:nvPr/>
        </p:nvGrpSpPr>
        <p:grpSpPr>
          <a:xfrm>
            <a:off x="1461133" y="5113960"/>
            <a:ext cx="9690957" cy="558516"/>
            <a:chOff x="1191767" y="2929076"/>
            <a:chExt cx="4249497" cy="284276"/>
          </a:xfrm>
        </p:grpSpPr>
        <p:sp>
          <p:nvSpPr>
            <p:cNvPr id="1279" name="Google Shape;1279;p71"/>
            <p:cNvSpPr/>
            <p:nvPr/>
          </p:nvSpPr>
          <p:spPr>
            <a:xfrm>
              <a:off x="1229309" y="3189350"/>
              <a:ext cx="4211955" cy="0"/>
            </a:xfrm>
            <a:custGeom>
              <a:avLst/>
              <a:gdLst/>
              <a:ahLst/>
              <a:cxnLst/>
              <a:rect l="l" t="t" r="r" b="b"/>
              <a:pathLst>
                <a:path w="4211955" h="120000" extrusionOk="0">
                  <a:moveTo>
                    <a:pt x="0" y="0"/>
                  </a:moveTo>
                  <a:lnTo>
                    <a:pt x="4211497"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280" name="Google Shape;1280;p71"/>
            <p:cNvPicPr preferRelativeResize="0"/>
            <p:nvPr/>
          </p:nvPicPr>
          <p:blipFill rotWithShape="1">
            <a:blip r:embed="rId4">
              <a:alphaModFix/>
            </a:blip>
            <a:srcRect/>
            <a:stretch/>
          </p:blipFill>
          <p:spPr>
            <a:xfrm>
              <a:off x="1191767" y="2929076"/>
              <a:ext cx="311696" cy="284276"/>
            </a:xfrm>
            <a:prstGeom prst="rect">
              <a:avLst/>
            </a:prstGeom>
            <a:noFill/>
            <a:ln>
              <a:solidFill>
                <a:srgbClr val="054C2C"/>
              </a:solidFill>
            </a:ln>
          </p:spPr>
        </p:pic>
      </p:grpSp>
      <p:sp>
        <p:nvSpPr>
          <p:cNvPr id="1283" name="Google Shape;1283;p71"/>
          <p:cNvSpPr/>
          <p:nvPr/>
        </p:nvSpPr>
        <p:spPr>
          <a:xfrm>
            <a:off x="1546774" y="6441235"/>
            <a:ext cx="9632857" cy="0"/>
          </a:xfrm>
          <a:custGeom>
            <a:avLst/>
            <a:gdLst/>
            <a:ahLst/>
            <a:cxnLst/>
            <a:rect l="l" t="t" r="r" b="b"/>
            <a:pathLst>
              <a:path w="4224020" h="120000" extrusionOk="0">
                <a:moveTo>
                  <a:pt x="0" y="0"/>
                </a:moveTo>
                <a:lnTo>
                  <a:pt x="4223804"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287" name="Google Shape;1287;p71"/>
          <p:cNvSpPr/>
          <p:nvPr/>
        </p:nvSpPr>
        <p:spPr>
          <a:xfrm>
            <a:off x="1546774" y="7324523"/>
            <a:ext cx="9660371"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289" name="Google Shape;1289;p7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74</a:t>
            </a:fld>
            <a:endParaRPr/>
          </a:p>
        </p:txBody>
      </p:sp>
      <p:sp>
        <p:nvSpPr>
          <p:cNvPr id="1291" name="Google Shape;1291;p71"/>
          <p:cNvSpPr txBox="1"/>
          <p:nvPr/>
        </p:nvSpPr>
        <p:spPr>
          <a:xfrm>
            <a:off x="4443400" y="1021963"/>
            <a:ext cx="12462713" cy="1288902"/>
          </a:xfrm>
          <a:prstGeom prst="rect">
            <a:avLst/>
          </a:prstGeom>
          <a:noFill/>
          <a:ln>
            <a:noFill/>
          </a:ln>
        </p:spPr>
        <p:txBody>
          <a:bodyPr spcFirstLastPara="1" wrap="square" lIns="91425" tIns="45700" rIns="91425" bIns="45700" anchor="t" anchorCtr="0">
            <a:spAutoFit/>
          </a:bodyPr>
          <a:lstStyle/>
          <a:p>
            <a:pPr marL="0" marR="5080" lvl="0" indent="0" algn="l" rtl="0">
              <a:lnSpc>
                <a:spcPct val="107900"/>
              </a:lnSpc>
              <a:spcBef>
                <a:spcPts val="0"/>
              </a:spcBef>
              <a:spcAft>
                <a:spcPts val="0"/>
              </a:spcAft>
              <a:buNone/>
            </a:pPr>
            <a:r>
              <a:rPr lang="en-US" sz="3600" b="1" dirty="0">
                <a:solidFill>
                  <a:srgbClr val="054C2C"/>
                </a:solidFill>
                <a:latin typeface="Garamond"/>
                <a:ea typeface="Garamond"/>
                <a:cs typeface="Garamond"/>
                <a:sym typeface="Garamond"/>
              </a:rPr>
              <a:t>Defining the Responsibilities and Functions of Data Protection Officers (DPOs)</a:t>
            </a:r>
            <a:endParaRPr dirty="0">
              <a:solidFill>
                <a:srgbClr val="054C2C"/>
              </a:solidFill>
            </a:endParaRPr>
          </a:p>
        </p:txBody>
      </p:sp>
      <p:sp>
        <p:nvSpPr>
          <p:cNvPr id="1292" name="Google Shape;1292;p71"/>
          <p:cNvSpPr txBox="1"/>
          <p:nvPr/>
        </p:nvSpPr>
        <p:spPr>
          <a:xfrm>
            <a:off x="1397286" y="1154553"/>
            <a:ext cx="2584913" cy="18466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dirty="0">
                <a:solidFill>
                  <a:srgbClr val="C00000"/>
                </a:solidFill>
                <a:latin typeface="Garamond"/>
                <a:ea typeface="Garamond"/>
                <a:cs typeface="Garamond"/>
                <a:sym typeface="Garamond"/>
              </a:rPr>
              <a:t> </a:t>
            </a:r>
            <a:r>
              <a:rPr lang="en-US" sz="6600" b="1" baseline="30000" dirty="0">
                <a:solidFill>
                  <a:srgbClr val="FFFFFF"/>
                </a:solidFill>
                <a:latin typeface="Garamond"/>
                <a:ea typeface="Garamond"/>
                <a:cs typeface="Garamond"/>
                <a:sym typeface="Garamond"/>
              </a:rPr>
              <a:t>Topic 1	</a:t>
            </a:r>
            <a:endParaRPr sz="6600" dirty="0">
              <a:solidFill>
                <a:schemeClr val="dk1"/>
              </a:solidFill>
              <a:latin typeface="Calibri"/>
              <a:ea typeface="Calibri"/>
              <a:cs typeface="Calibri"/>
              <a:sym typeface="Calibri"/>
            </a:endParaRPr>
          </a:p>
        </p:txBody>
      </p:sp>
      <p:sp>
        <p:nvSpPr>
          <p:cNvPr id="1295" name="Google Shape;1295;p71"/>
          <p:cNvSpPr/>
          <p:nvPr/>
        </p:nvSpPr>
        <p:spPr>
          <a:xfrm>
            <a:off x="1492620" y="8224390"/>
            <a:ext cx="9660371"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297" name="Google Shape;1297;p71"/>
          <p:cNvSpPr txBox="1"/>
          <p:nvPr/>
        </p:nvSpPr>
        <p:spPr>
          <a:xfrm>
            <a:off x="1309257" y="8612602"/>
            <a:ext cx="9518904" cy="584775"/>
          </a:xfrm>
          <a:prstGeom prst="rect">
            <a:avLst/>
          </a:prstGeom>
          <a:noFill/>
          <a:ln>
            <a:noFill/>
          </a:ln>
        </p:spPr>
        <p:txBody>
          <a:bodyPr spcFirstLastPara="1" wrap="square" lIns="91425" tIns="45700" rIns="91425" bIns="45700" anchor="t" anchorCtr="0">
            <a:spAutoFit/>
          </a:bodyPr>
          <a:lstStyle/>
          <a:p>
            <a:pPr marL="12700" marR="0" lvl="0" indent="0" algn="just" rtl="0">
              <a:spcBef>
                <a:spcPts val="0"/>
              </a:spcBef>
              <a:spcAft>
                <a:spcPts val="0"/>
              </a:spcAft>
              <a:buNone/>
            </a:pPr>
            <a:r>
              <a:rPr lang="en-US" sz="3200" b="1" dirty="0">
                <a:solidFill>
                  <a:srgbClr val="054C2C"/>
                </a:solidFill>
                <a:latin typeface="Garamond"/>
                <a:ea typeface="Garamond"/>
                <a:cs typeface="Garamond"/>
                <a:sym typeface="Garamond"/>
              </a:rPr>
              <a:t>Time Allocated: 20 mins</a:t>
            </a:r>
            <a:endParaRPr sz="3200" dirty="0">
              <a:solidFill>
                <a:srgbClr val="054C2C"/>
              </a:solidFill>
              <a:latin typeface="Garamond"/>
              <a:ea typeface="Garamond"/>
              <a:cs typeface="Garamond"/>
              <a:sym typeface="Garamond"/>
            </a:endParaRPr>
          </a:p>
        </p:txBody>
      </p:sp>
      <p:grpSp>
        <p:nvGrpSpPr>
          <p:cNvPr id="5" name="Group 4">
            <a:extLst>
              <a:ext uri="{FF2B5EF4-FFF2-40B4-BE49-F238E27FC236}">
                <a16:creationId xmlns:a16="http://schemas.microsoft.com/office/drawing/2014/main" id="{385433AA-FF87-BA82-DAE4-353F67C72FC5}"/>
              </a:ext>
            </a:extLst>
          </p:cNvPr>
          <p:cNvGrpSpPr/>
          <p:nvPr/>
        </p:nvGrpSpPr>
        <p:grpSpPr>
          <a:xfrm>
            <a:off x="1512351" y="3881071"/>
            <a:ext cx="864365" cy="831433"/>
            <a:chOff x="1461132" y="3884669"/>
            <a:chExt cx="864365" cy="831433"/>
          </a:xfrm>
        </p:grpSpPr>
        <p:sp>
          <p:nvSpPr>
            <p:cNvPr id="6" name="Google Shape;506;p8">
              <a:extLst>
                <a:ext uri="{FF2B5EF4-FFF2-40B4-BE49-F238E27FC236}">
                  <a16:creationId xmlns:a16="http://schemas.microsoft.com/office/drawing/2014/main" id="{7353BECB-EAA5-CD23-4FDA-273F1A4CEE9D}"/>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7" name="Google Shape;548;p12">
              <a:extLst>
                <a:ext uri="{FF2B5EF4-FFF2-40B4-BE49-F238E27FC236}">
                  <a16:creationId xmlns:a16="http://schemas.microsoft.com/office/drawing/2014/main" id="{AC761ED9-E31C-DAC5-5185-02DDF22F75AF}"/>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grpSp>
        <p:nvGrpSpPr>
          <p:cNvPr id="8" name="Group 7">
            <a:extLst>
              <a:ext uri="{FF2B5EF4-FFF2-40B4-BE49-F238E27FC236}">
                <a16:creationId xmlns:a16="http://schemas.microsoft.com/office/drawing/2014/main" id="{AC5A76D7-DC3C-094A-A9C0-FD8FF11682F5}"/>
              </a:ext>
            </a:extLst>
          </p:cNvPr>
          <p:cNvGrpSpPr/>
          <p:nvPr/>
        </p:nvGrpSpPr>
        <p:grpSpPr>
          <a:xfrm>
            <a:off x="1512351" y="5693665"/>
            <a:ext cx="864365" cy="831433"/>
            <a:chOff x="1461132" y="3884669"/>
            <a:chExt cx="864365" cy="831433"/>
          </a:xfrm>
        </p:grpSpPr>
        <p:sp>
          <p:nvSpPr>
            <p:cNvPr id="9" name="Google Shape;506;p8">
              <a:extLst>
                <a:ext uri="{FF2B5EF4-FFF2-40B4-BE49-F238E27FC236}">
                  <a16:creationId xmlns:a16="http://schemas.microsoft.com/office/drawing/2014/main" id="{F9651153-2676-76E1-E246-2363B7A4BB7A}"/>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0" name="Google Shape;548;p12">
              <a:extLst>
                <a:ext uri="{FF2B5EF4-FFF2-40B4-BE49-F238E27FC236}">
                  <a16:creationId xmlns:a16="http://schemas.microsoft.com/office/drawing/2014/main" id="{A9587AFE-B6A9-A1F9-5F6E-69A03F2D48B3}"/>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grpSp>
        <p:nvGrpSpPr>
          <p:cNvPr id="11" name="Group 10">
            <a:extLst>
              <a:ext uri="{FF2B5EF4-FFF2-40B4-BE49-F238E27FC236}">
                <a16:creationId xmlns:a16="http://schemas.microsoft.com/office/drawing/2014/main" id="{FBE61BAC-1E66-0373-3C5A-E993CBD470D3}"/>
              </a:ext>
            </a:extLst>
          </p:cNvPr>
          <p:cNvGrpSpPr/>
          <p:nvPr/>
        </p:nvGrpSpPr>
        <p:grpSpPr>
          <a:xfrm>
            <a:off x="1512351" y="6599962"/>
            <a:ext cx="864365" cy="831433"/>
            <a:chOff x="1461132" y="3884669"/>
            <a:chExt cx="864365" cy="831433"/>
          </a:xfrm>
        </p:grpSpPr>
        <p:sp>
          <p:nvSpPr>
            <p:cNvPr id="12" name="Google Shape;506;p8">
              <a:extLst>
                <a:ext uri="{FF2B5EF4-FFF2-40B4-BE49-F238E27FC236}">
                  <a16:creationId xmlns:a16="http://schemas.microsoft.com/office/drawing/2014/main" id="{4188701E-C9FB-AF9B-7FF0-B3B95921F753}"/>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3" name="Google Shape;548;p12">
              <a:extLst>
                <a:ext uri="{FF2B5EF4-FFF2-40B4-BE49-F238E27FC236}">
                  <a16:creationId xmlns:a16="http://schemas.microsoft.com/office/drawing/2014/main" id="{EB1D7996-376F-000D-5E7F-BD383AC019AA}"/>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grpSp>
        <p:nvGrpSpPr>
          <p:cNvPr id="14" name="Group 13">
            <a:extLst>
              <a:ext uri="{FF2B5EF4-FFF2-40B4-BE49-F238E27FC236}">
                <a16:creationId xmlns:a16="http://schemas.microsoft.com/office/drawing/2014/main" id="{02D9B1CC-5A70-6FA3-5D35-0EFB70D8ADB9}"/>
              </a:ext>
            </a:extLst>
          </p:cNvPr>
          <p:cNvGrpSpPr/>
          <p:nvPr/>
        </p:nvGrpSpPr>
        <p:grpSpPr>
          <a:xfrm>
            <a:off x="1512351" y="7506259"/>
            <a:ext cx="864365" cy="831433"/>
            <a:chOff x="1461132" y="3884669"/>
            <a:chExt cx="864365" cy="831433"/>
          </a:xfrm>
        </p:grpSpPr>
        <p:sp>
          <p:nvSpPr>
            <p:cNvPr id="15" name="Google Shape;506;p8">
              <a:extLst>
                <a:ext uri="{FF2B5EF4-FFF2-40B4-BE49-F238E27FC236}">
                  <a16:creationId xmlns:a16="http://schemas.microsoft.com/office/drawing/2014/main" id="{36CD8149-5FF8-80B7-C3E5-CF285C54AEC8}"/>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6" name="Google Shape;548;p12">
              <a:extLst>
                <a:ext uri="{FF2B5EF4-FFF2-40B4-BE49-F238E27FC236}">
                  <a16:creationId xmlns:a16="http://schemas.microsoft.com/office/drawing/2014/main" id="{A98CFC7A-8DB1-A202-00EC-328731EB5161}"/>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grpSp>
        <p:nvGrpSpPr>
          <p:cNvPr id="17" name="Group 16">
            <a:extLst>
              <a:ext uri="{FF2B5EF4-FFF2-40B4-BE49-F238E27FC236}">
                <a16:creationId xmlns:a16="http://schemas.microsoft.com/office/drawing/2014/main" id="{4BE7834A-DC34-82E9-D41C-5A8772FD95C7}"/>
              </a:ext>
            </a:extLst>
          </p:cNvPr>
          <p:cNvGrpSpPr/>
          <p:nvPr/>
        </p:nvGrpSpPr>
        <p:grpSpPr>
          <a:xfrm>
            <a:off x="1512351" y="4787368"/>
            <a:ext cx="864365" cy="831433"/>
            <a:chOff x="1461132" y="3884669"/>
            <a:chExt cx="864365" cy="831433"/>
          </a:xfrm>
        </p:grpSpPr>
        <p:sp>
          <p:nvSpPr>
            <p:cNvPr id="18" name="Google Shape;506;p8">
              <a:extLst>
                <a:ext uri="{FF2B5EF4-FFF2-40B4-BE49-F238E27FC236}">
                  <a16:creationId xmlns:a16="http://schemas.microsoft.com/office/drawing/2014/main" id="{671CB274-226C-1B48-6D5F-3649BF74ADE6}"/>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9" name="Google Shape;548;p12">
              <a:extLst>
                <a:ext uri="{FF2B5EF4-FFF2-40B4-BE49-F238E27FC236}">
                  <a16:creationId xmlns:a16="http://schemas.microsoft.com/office/drawing/2014/main" id="{E65539C0-8111-2AD5-C2F1-81BBA9DF788E}"/>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Shape 1301"/>
        <p:cNvGrpSpPr/>
        <p:nvPr/>
      </p:nvGrpSpPr>
      <p:grpSpPr>
        <a:xfrm>
          <a:off x="0" y="0"/>
          <a:ext cx="0" cy="0"/>
          <a:chOff x="0" y="0"/>
          <a:chExt cx="0" cy="0"/>
        </a:xfrm>
      </p:grpSpPr>
      <p:pic>
        <p:nvPicPr>
          <p:cNvPr id="1302" name="Google Shape;1302;p72"/>
          <p:cNvPicPr preferRelativeResize="0"/>
          <p:nvPr/>
        </p:nvPicPr>
        <p:blipFill rotWithShape="1">
          <a:blip r:embed="rId3">
            <a:alphaModFix/>
          </a:blip>
          <a:srcRect/>
          <a:stretch/>
        </p:blipFill>
        <p:spPr>
          <a:xfrm>
            <a:off x="12634912" y="3103552"/>
            <a:ext cx="5817669" cy="4492646"/>
          </a:xfrm>
          <a:prstGeom prst="rect">
            <a:avLst/>
          </a:prstGeom>
          <a:noFill/>
          <a:ln>
            <a:noFill/>
          </a:ln>
        </p:spPr>
      </p:pic>
      <p:sp>
        <p:nvSpPr>
          <p:cNvPr id="1303" name="Google Shape;1303;p72"/>
          <p:cNvSpPr txBox="1"/>
          <p:nvPr/>
        </p:nvSpPr>
        <p:spPr>
          <a:xfrm>
            <a:off x="848325" y="1282951"/>
            <a:ext cx="17875798" cy="126380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a:solidFill>
                  <a:schemeClr val="lt1"/>
                </a:solidFill>
                <a:latin typeface="Garamond"/>
                <a:ea typeface="Garamond"/>
                <a:cs typeface="Garamond"/>
                <a:sym typeface="Garamond"/>
              </a:rPr>
              <a:t>Defining The Responsibilities And Functions Of Data Protection Officers (DPOs)</a:t>
            </a:r>
            <a:endParaRPr/>
          </a:p>
        </p:txBody>
      </p:sp>
      <p:sp>
        <p:nvSpPr>
          <p:cNvPr id="1304" name="Google Shape;1304;p72"/>
          <p:cNvSpPr txBox="1"/>
          <p:nvPr/>
        </p:nvSpPr>
        <p:spPr>
          <a:xfrm>
            <a:off x="1152317" y="4312788"/>
            <a:ext cx="12573000" cy="4240392"/>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2800">
                <a:solidFill>
                  <a:schemeClr val="dk1"/>
                </a:solidFill>
                <a:latin typeface="Garamond"/>
                <a:ea typeface="Garamond"/>
                <a:cs typeface="Garamond"/>
                <a:sym typeface="Garamond"/>
              </a:rPr>
              <a:t>Upon completion of Topic 1 “Defining the Responsibilities and </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functions of Data Protection Officers (DPOs)”</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An introduction to the who a Data Protection Officer (DPO)</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The crucial role of Data Protection Officers and their significance in ensuring data protection and compliance with data privacy laws and regulations.</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Cultivate a Skill Set for Effective DPOs.</a:t>
            </a:r>
            <a:endParaRPr sz="2800">
              <a:solidFill>
                <a:schemeClr val="dk1"/>
              </a:solidFill>
              <a:latin typeface="Garamond"/>
              <a:ea typeface="Garamond"/>
              <a:cs typeface="Garamond"/>
              <a:sym typeface="Garamond"/>
            </a:endParaRPr>
          </a:p>
        </p:txBody>
      </p:sp>
      <p:sp>
        <p:nvSpPr>
          <p:cNvPr id="1305" name="Google Shape;1305;p7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75</a:t>
            </a:fld>
            <a:endParaRPr/>
          </a:p>
        </p:txBody>
      </p:sp>
      <p:grpSp>
        <p:nvGrpSpPr>
          <p:cNvPr id="1307" name="Google Shape;1307;p72"/>
          <p:cNvGrpSpPr/>
          <p:nvPr/>
        </p:nvGrpSpPr>
        <p:grpSpPr>
          <a:xfrm>
            <a:off x="848325" y="2797172"/>
            <a:ext cx="6376387" cy="1485903"/>
            <a:chOff x="848325" y="2530475"/>
            <a:chExt cx="6376387" cy="1485903"/>
          </a:xfrm>
        </p:grpSpPr>
        <p:pic>
          <p:nvPicPr>
            <p:cNvPr id="1308" name="Google Shape;1308;p72"/>
            <p:cNvPicPr preferRelativeResize="0"/>
            <p:nvPr/>
          </p:nvPicPr>
          <p:blipFill rotWithShape="1">
            <a:blip r:embed="rId4">
              <a:alphaModFix/>
            </a:blip>
            <a:srcRect/>
            <a:stretch/>
          </p:blipFill>
          <p:spPr>
            <a:xfrm>
              <a:off x="848325" y="2530475"/>
              <a:ext cx="6376387" cy="1485903"/>
            </a:xfrm>
            <a:prstGeom prst="rect">
              <a:avLst/>
            </a:prstGeom>
            <a:noFill/>
            <a:ln>
              <a:noFill/>
            </a:ln>
          </p:spPr>
        </p:pic>
        <p:sp>
          <p:nvSpPr>
            <p:cNvPr id="1309" name="Google Shape;1309;p72"/>
            <p:cNvSpPr txBox="1"/>
            <p:nvPr/>
          </p:nvSpPr>
          <p:spPr>
            <a:xfrm>
              <a:off x="1340118" y="2682875"/>
              <a:ext cx="4589194" cy="76565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3600" b="1">
                  <a:solidFill>
                    <a:srgbClr val="FFFFFF"/>
                  </a:solidFill>
                  <a:latin typeface="Garamond"/>
                  <a:ea typeface="Garamond"/>
                  <a:cs typeface="Garamond"/>
                  <a:sym typeface="Garamond"/>
                </a:rPr>
                <a:t>Learning Objectives</a:t>
              </a:r>
              <a:endParaRPr sz="3600">
                <a:solidFill>
                  <a:schemeClr val="dk1"/>
                </a:solidFill>
                <a:latin typeface="Garamond"/>
                <a:ea typeface="Garamond"/>
                <a:cs typeface="Garamond"/>
                <a:sym typeface="Garamond"/>
              </a:endParaRP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Shape 1313"/>
        <p:cNvGrpSpPr/>
        <p:nvPr/>
      </p:nvGrpSpPr>
      <p:grpSpPr>
        <a:xfrm>
          <a:off x="0" y="0"/>
          <a:ext cx="0" cy="0"/>
          <a:chOff x="0" y="0"/>
          <a:chExt cx="0" cy="0"/>
        </a:xfrm>
      </p:grpSpPr>
      <p:sp>
        <p:nvSpPr>
          <p:cNvPr id="1314" name="Google Shape;1314;p7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76</a:t>
            </a:fld>
            <a:endParaRPr/>
          </a:p>
        </p:txBody>
      </p:sp>
      <p:sp>
        <p:nvSpPr>
          <p:cNvPr id="1316" name="Google Shape;1316;p73"/>
          <p:cNvSpPr txBox="1"/>
          <p:nvPr/>
        </p:nvSpPr>
        <p:spPr>
          <a:xfrm>
            <a:off x="1076402" y="3415946"/>
            <a:ext cx="11025110" cy="5152051"/>
          </a:xfrm>
          <a:prstGeom prst="rect">
            <a:avLst/>
          </a:prstGeom>
          <a:noFill/>
          <a:ln>
            <a:noFill/>
          </a:ln>
        </p:spPr>
        <p:txBody>
          <a:bodyPr spcFirstLastPara="1" wrap="square" lIns="0" tIns="12050" rIns="0" bIns="0" anchor="t" anchorCtr="0">
            <a:spAutoFit/>
          </a:bodyPr>
          <a:lstStyle/>
          <a:p>
            <a:pPr marL="12700" marR="0" lvl="0" indent="0" algn="just" rtl="0">
              <a:spcBef>
                <a:spcPts val="0"/>
              </a:spcBef>
              <a:spcAft>
                <a:spcPts val="0"/>
              </a:spcAft>
              <a:buNone/>
            </a:pPr>
            <a:r>
              <a:rPr lang="en-US" sz="2800">
                <a:solidFill>
                  <a:schemeClr val="dk1"/>
                </a:solidFill>
                <a:latin typeface="Garamond"/>
                <a:ea typeface="Garamond"/>
                <a:cs typeface="Garamond"/>
                <a:sym typeface="Garamond"/>
              </a:rPr>
              <a:t>In this session we will be looking into the following sessions as seen below</a:t>
            </a:r>
            <a:endParaRPr sz="2800">
              <a:solidFill>
                <a:schemeClr val="dk1"/>
              </a:solidFill>
              <a:latin typeface="Garamond"/>
              <a:ea typeface="Garamond"/>
              <a:cs typeface="Garamond"/>
              <a:sym typeface="Garamond"/>
            </a:endParaRPr>
          </a:p>
          <a:p>
            <a:pPr marL="0" marR="0" lvl="0" indent="0" algn="l" rtl="0">
              <a:spcBef>
                <a:spcPts val="15"/>
              </a:spcBef>
              <a:spcAft>
                <a:spcPts val="0"/>
              </a:spcAft>
              <a:buNone/>
            </a:pPr>
            <a:endParaRPr sz="4000">
              <a:solidFill>
                <a:schemeClr val="dk1"/>
              </a:solidFill>
              <a:latin typeface="Garamond"/>
              <a:ea typeface="Garamond"/>
              <a:cs typeface="Garamond"/>
              <a:sym typeface="Garamond"/>
            </a:endParaRPr>
          </a:p>
          <a:p>
            <a:pPr marL="469265" marR="0" lvl="0" indent="-228600" algn="l" rtl="0">
              <a:spcBef>
                <a:spcPts val="0"/>
              </a:spcBef>
              <a:spcAft>
                <a:spcPts val="0"/>
              </a:spcAft>
              <a:buClr>
                <a:srgbClr val="C00000"/>
              </a:buClr>
              <a:buSzPts val="2800"/>
              <a:buFont typeface="Noto Sans Symbols"/>
              <a:buChar char="▪"/>
            </a:pPr>
            <a:r>
              <a:rPr lang="en-US" sz="2800">
                <a:solidFill>
                  <a:schemeClr val="dk1"/>
                </a:solidFill>
                <a:latin typeface="Garamond"/>
                <a:ea typeface="Garamond"/>
                <a:cs typeface="Garamond"/>
                <a:sym typeface="Garamond"/>
              </a:rPr>
              <a:t>Who is a DPO</a:t>
            </a:r>
            <a:endParaRPr sz="2800">
              <a:solidFill>
                <a:schemeClr val="dk1"/>
              </a:solidFill>
              <a:latin typeface="Garamond"/>
              <a:ea typeface="Garamond"/>
              <a:cs typeface="Garamond"/>
              <a:sym typeface="Garamond"/>
            </a:endParaRPr>
          </a:p>
          <a:p>
            <a:pPr marL="469265" marR="0" lvl="0" indent="-228600" algn="l" rtl="0">
              <a:spcBef>
                <a:spcPts val="625"/>
              </a:spcBef>
              <a:spcAft>
                <a:spcPts val="0"/>
              </a:spcAft>
              <a:buClr>
                <a:srgbClr val="C00000"/>
              </a:buClr>
              <a:buSzPts val="2800"/>
              <a:buFont typeface="Noto Sans Symbols"/>
              <a:buChar char="▪"/>
            </a:pPr>
            <a:r>
              <a:rPr lang="en-US" sz="2800">
                <a:solidFill>
                  <a:schemeClr val="dk1"/>
                </a:solidFill>
                <a:latin typeface="Garamond"/>
                <a:ea typeface="Garamond"/>
                <a:cs typeface="Garamond"/>
                <a:sym typeface="Garamond"/>
              </a:rPr>
              <a:t>Why is a DPO assigned?</a:t>
            </a:r>
            <a:endParaRPr sz="2800">
              <a:solidFill>
                <a:schemeClr val="dk1"/>
              </a:solidFill>
              <a:latin typeface="Garamond"/>
              <a:ea typeface="Garamond"/>
              <a:cs typeface="Garamond"/>
              <a:sym typeface="Garamond"/>
            </a:endParaRPr>
          </a:p>
          <a:p>
            <a:pPr marL="469265" marR="0" lvl="0" indent="-228600" algn="l" rtl="0">
              <a:spcBef>
                <a:spcPts val="620"/>
              </a:spcBef>
              <a:spcAft>
                <a:spcPts val="0"/>
              </a:spcAft>
              <a:buClr>
                <a:srgbClr val="C00000"/>
              </a:buClr>
              <a:buSzPts val="2800"/>
              <a:buFont typeface="Noto Sans Symbols"/>
              <a:buChar char="▪"/>
            </a:pPr>
            <a:r>
              <a:rPr lang="en-US" sz="2800">
                <a:solidFill>
                  <a:schemeClr val="dk1"/>
                </a:solidFill>
                <a:latin typeface="Garamond"/>
                <a:ea typeface="Garamond"/>
                <a:cs typeface="Garamond"/>
                <a:sym typeface="Garamond"/>
              </a:rPr>
              <a:t>Who needs a DPO?</a:t>
            </a:r>
            <a:endParaRPr sz="2800">
              <a:solidFill>
                <a:schemeClr val="dk1"/>
              </a:solidFill>
              <a:latin typeface="Garamond"/>
              <a:ea typeface="Garamond"/>
              <a:cs typeface="Garamond"/>
              <a:sym typeface="Garamond"/>
            </a:endParaRPr>
          </a:p>
          <a:p>
            <a:pPr marL="469265" marR="0" lvl="0" indent="-228600" algn="l" rtl="0">
              <a:spcBef>
                <a:spcPts val="640"/>
              </a:spcBef>
              <a:spcAft>
                <a:spcPts val="0"/>
              </a:spcAft>
              <a:buClr>
                <a:srgbClr val="C00000"/>
              </a:buClr>
              <a:buSzPts val="2800"/>
              <a:buFont typeface="Noto Sans Symbols"/>
              <a:buChar char="▪"/>
            </a:pPr>
            <a:r>
              <a:rPr lang="en-US" sz="2800">
                <a:solidFill>
                  <a:schemeClr val="dk1"/>
                </a:solidFill>
                <a:latin typeface="Garamond"/>
                <a:ea typeface="Garamond"/>
                <a:cs typeface="Garamond"/>
                <a:sym typeface="Garamond"/>
              </a:rPr>
              <a:t>Why Does an Organization Require a DPO?</a:t>
            </a:r>
            <a:endParaRPr sz="2800">
              <a:solidFill>
                <a:schemeClr val="dk1"/>
              </a:solidFill>
              <a:latin typeface="Garamond"/>
              <a:ea typeface="Garamond"/>
              <a:cs typeface="Garamond"/>
              <a:sym typeface="Garamond"/>
            </a:endParaRPr>
          </a:p>
          <a:p>
            <a:pPr marL="469265" marR="0" lvl="0" indent="-228600" algn="l" rtl="0">
              <a:spcBef>
                <a:spcPts val="620"/>
              </a:spcBef>
              <a:spcAft>
                <a:spcPts val="0"/>
              </a:spcAft>
              <a:buClr>
                <a:srgbClr val="C00000"/>
              </a:buClr>
              <a:buSzPts val="2800"/>
              <a:buFont typeface="Noto Sans Symbols"/>
              <a:buChar char="▪"/>
            </a:pPr>
            <a:r>
              <a:rPr lang="en-US" sz="2800">
                <a:solidFill>
                  <a:schemeClr val="dk1"/>
                </a:solidFill>
                <a:latin typeface="Garamond"/>
                <a:ea typeface="Garamond"/>
                <a:cs typeface="Garamond"/>
                <a:sym typeface="Garamond"/>
              </a:rPr>
              <a:t>How is a DPO assigned?</a:t>
            </a:r>
            <a:endParaRPr sz="2800">
              <a:solidFill>
                <a:schemeClr val="dk1"/>
              </a:solidFill>
              <a:latin typeface="Garamond"/>
              <a:ea typeface="Garamond"/>
              <a:cs typeface="Garamond"/>
              <a:sym typeface="Garamond"/>
            </a:endParaRPr>
          </a:p>
          <a:p>
            <a:pPr marL="469265" marR="0" lvl="0" indent="-228600" algn="l" rtl="0">
              <a:spcBef>
                <a:spcPts val="640"/>
              </a:spcBef>
              <a:spcAft>
                <a:spcPts val="0"/>
              </a:spcAft>
              <a:buClr>
                <a:srgbClr val="C00000"/>
              </a:buClr>
              <a:buSzPts val="2800"/>
              <a:buFont typeface="Noto Sans Symbols"/>
              <a:buChar char="▪"/>
            </a:pPr>
            <a:r>
              <a:rPr lang="en-US" sz="2800">
                <a:solidFill>
                  <a:schemeClr val="dk1"/>
                </a:solidFill>
                <a:latin typeface="Garamond"/>
                <a:ea typeface="Garamond"/>
                <a:cs typeface="Garamond"/>
                <a:sym typeface="Garamond"/>
              </a:rPr>
              <a:t>Importance of appointing a DPO</a:t>
            </a:r>
            <a:endParaRPr sz="2800">
              <a:solidFill>
                <a:schemeClr val="dk1"/>
              </a:solidFill>
              <a:latin typeface="Garamond"/>
              <a:ea typeface="Garamond"/>
              <a:cs typeface="Garamond"/>
              <a:sym typeface="Garamond"/>
            </a:endParaRPr>
          </a:p>
          <a:p>
            <a:pPr marL="469265" marR="0" lvl="0" indent="-228600" algn="l" rtl="0">
              <a:spcBef>
                <a:spcPts val="625"/>
              </a:spcBef>
              <a:spcAft>
                <a:spcPts val="0"/>
              </a:spcAft>
              <a:buClr>
                <a:srgbClr val="C00000"/>
              </a:buClr>
              <a:buSzPts val="2800"/>
              <a:buFont typeface="Noto Sans Symbols"/>
              <a:buChar char="▪"/>
            </a:pPr>
            <a:r>
              <a:rPr lang="en-US" sz="2800">
                <a:solidFill>
                  <a:schemeClr val="dk1"/>
                </a:solidFill>
                <a:latin typeface="Garamond"/>
                <a:ea typeface="Garamond"/>
                <a:cs typeface="Garamond"/>
                <a:sym typeface="Garamond"/>
              </a:rPr>
              <a:t>Characteristics of a DPO</a:t>
            </a:r>
            <a:endParaRPr sz="2800">
              <a:solidFill>
                <a:schemeClr val="dk1"/>
              </a:solidFill>
              <a:latin typeface="Garamond"/>
              <a:ea typeface="Garamond"/>
              <a:cs typeface="Garamond"/>
              <a:sym typeface="Garamond"/>
            </a:endParaRPr>
          </a:p>
          <a:p>
            <a:pPr marL="0" marR="0" lvl="0" indent="0" algn="l" rtl="0">
              <a:spcBef>
                <a:spcPts val="35"/>
              </a:spcBef>
              <a:spcAft>
                <a:spcPts val="0"/>
              </a:spcAft>
              <a:buNone/>
            </a:pPr>
            <a:endParaRPr sz="4000">
              <a:solidFill>
                <a:schemeClr val="dk1"/>
              </a:solidFill>
              <a:latin typeface="Garamond"/>
              <a:ea typeface="Garamond"/>
              <a:cs typeface="Garamond"/>
              <a:sym typeface="Garamond"/>
            </a:endParaRPr>
          </a:p>
        </p:txBody>
      </p:sp>
      <p:grpSp>
        <p:nvGrpSpPr>
          <p:cNvPr id="1317" name="Google Shape;1317;p73"/>
          <p:cNvGrpSpPr/>
          <p:nvPr/>
        </p:nvGrpSpPr>
        <p:grpSpPr>
          <a:xfrm>
            <a:off x="11342157" y="3079897"/>
            <a:ext cx="6713633" cy="4916098"/>
            <a:chOff x="11339512" y="1893883"/>
            <a:chExt cx="6713633" cy="4916098"/>
          </a:xfrm>
        </p:grpSpPr>
        <p:sp>
          <p:nvSpPr>
            <p:cNvPr id="1318" name="Google Shape;1318;p73"/>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1319" name="Google Shape;1319;p73"/>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1320" name="Google Shape;1320;p73"/>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1321" name="Google Shape;1321;p73"/>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1322" name="Google Shape;1322;p73"/>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1323" name="Google Shape;1323;p73"/>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324" name="Google Shape;1324;p73"/>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325" name="Google Shape;1325;p73"/>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1326" name="Google Shape;1326;p73"/>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0" marR="5080" lvl="0" indent="0" algn="l" rtl="0">
              <a:lnSpc>
                <a:spcPct val="107900"/>
              </a:lnSpc>
              <a:spcBef>
                <a:spcPts val="0"/>
              </a:spcBef>
              <a:spcAft>
                <a:spcPts val="0"/>
              </a:spcAft>
              <a:buNone/>
            </a:pPr>
            <a:r>
              <a:rPr lang="en-US" sz="3600" b="1" dirty="0">
                <a:solidFill>
                  <a:srgbClr val="054C2C"/>
                </a:solidFill>
                <a:latin typeface="Garamond"/>
                <a:ea typeface="Garamond"/>
                <a:cs typeface="Garamond"/>
                <a:sym typeface="Garamond"/>
              </a:rPr>
              <a:t>Defining the Responsibilities and Functions of Data Protection Officers (DPOs)</a:t>
            </a:r>
            <a:endParaRPr dirty="0">
              <a:solidFill>
                <a:srgbClr val="054C2C"/>
              </a:solidFill>
            </a:endParaRPr>
          </a:p>
        </p:txBody>
      </p:sp>
      <p:sp>
        <p:nvSpPr>
          <p:cNvPr id="1327" name="Google Shape;1327;p73"/>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Who is a Data Protection Officer (DPO) </a:t>
            </a:r>
            <a:endParaRPr sz="3200">
              <a:solidFill>
                <a:schemeClr val="dk1"/>
              </a:solidFill>
              <a:latin typeface="Garamond"/>
              <a:ea typeface="Garamond"/>
              <a:cs typeface="Garamond"/>
              <a:sym typeface="Garamond"/>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Shape 1331"/>
        <p:cNvGrpSpPr/>
        <p:nvPr/>
      </p:nvGrpSpPr>
      <p:grpSpPr>
        <a:xfrm>
          <a:off x="0" y="0"/>
          <a:ext cx="0" cy="0"/>
          <a:chOff x="0" y="0"/>
          <a:chExt cx="0" cy="0"/>
        </a:xfrm>
      </p:grpSpPr>
      <p:sp>
        <p:nvSpPr>
          <p:cNvPr id="1332" name="Google Shape;1332;p7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77</a:t>
            </a:fld>
            <a:endParaRPr/>
          </a:p>
        </p:txBody>
      </p:sp>
      <p:sp>
        <p:nvSpPr>
          <p:cNvPr id="1334" name="Google Shape;1334;p74"/>
          <p:cNvSpPr txBox="1"/>
          <p:nvPr/>
        </p:nvSpPr>
        <p:spPr>
          <a:xfrm>
            <a:off x="1076402" y="3415946"/>
            <a:ext cx="17197310" cy="2214645"/>
          </a:xfrm>
          <a:prstGeom prst="rect">
            <a:avLst/>
          </a:prstGeom>
          <a:noFill/>
          <a:ln>
            <a:noFill/>
          </a:ln>
        </p:spPr>
        <p:txBody>
          <a:bodyPr spcFirstLastPara="1" wrap="square" lIns="0" tIns="12050" rIns="0" bIns="0" anchor="t" anchorCtr="0">
            <a:spAutoFit/>
          </a:bodyPr>
          <a:lstStyle/>
          <a:p>
            <a:pPr marL="0" marR="0" lvl="0" indent="0" algn="l" rtl="0">
              <a:spcBef>
                <a:spcPts val="0"/>
              </a:spcBef>
              <a:spcAft>
                <a:spcPts val="0"/>
              </a:spcAft>
              <a:buNone/>
            </a:pPr>
            <a:endParaRPr sz="2800">
              <a:solidFill>
                <a:schemeClr val="dk1"/>
              </a:solidFill>
              <a:latin typeface="Garamond"/>
              <a:ea typeface="Garamond"/>
              <a:cs typeface="Garamond"/>
              <a:sym typeface="Garamond"/>
            </a:endParaRPr>
          </a:p>
          <a:p>
            <a:pPr marL="12700" marR="5080" lvl="0" indent="0" algn="just" rtl="0">
              <a:lnSpc>
                <a:spcPct val="140800"/>
              </a:lnSpc>
              <a:spcBef>
                <a:spcPts val="0"/>
              </a:spcBef>
              <a:spcAft>
                <a:spcPts val="0"/>
              </a:spcAft>
              <a:buNone/>
            </a:pPr>
            <a:r>
              <a:rPr lang="en-US" sz="2800">
                <a:solidFill>
                  <a:schemeClr val="dk1"/>
                </a:solidFill>
                <a:latin typeface="Garamond"/>
                <a:ea typeface="Garamond"/>
                <a:cs typeface="Garamond"/>
                <a:sym typeface="Garamond"/>
              </a:rPr>
              <a:t>A Data Protection Officer (DPO) is an individual or entity appointed by an organization to oversee  and ensure compliance with data protection laws and regulations. The specific roles and  responsibilities of a DPO can vary depending on the legal requirements of the country or region,  as well as the organization's needs.</a:t>
            </a:r>
            <a:endParaRPr sz="2800">
              <a:solidFill>
                <a:schemeClr val="dk1"/>
              </a:solidFill>
              <a:latin typeface="Garamond"/>
              <a:ea typeface="Garamond"/>
              <a:cs typeface="Garamond"/>
              <a:sym typeface="Garamond"/>
            </a:endParaRPr>
          </a:p>
        </p:txBody>
      </p:sp>
      <p:grpSp>
        <p:nvGrpSpPr>
          <p:cNvPr id="1335" name="Google Shape;1335;p74"/>
          <p:cNvGrpSpPr/>
          <p:nvPr/>
        </p:nvGrpSpPr>
        <p:grpSpPr>
          <a:xfrm>
            <a:off x="11342157" y="3079897"/>
            <a:ext cx="6713633" cy="4916098"/>
            <a:chOff x="11339512" y="1893883"/>
            <a:chExt cx="6713633" cy="4916098"/>
          </a:xfrm>
        </p:grpSpPr>
        <p:sp>
          <p:nvSpPr>
            <p:cNvPr id="1336" name="Google Shape;1336;p74"/>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1337" name="Google Shape;1337;p74"/>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1338" name="Google Shape;1338;p74"/>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1339" name="Google Shape;1339;p74"/>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1340" name="Google Shape;1340;p74"/>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1341" name="Google Shape;1341;p74"/>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342" name="Google Shape;1342;p74"/>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343" name="Google Shape;1343;p74"/>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1344" name="Google Shape;1344;p74"/>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0" marR="5080" lvl="0" indent="0" algn="l" rtl="0">
              <a:lnSpc>
                <a:spcPct val="107900"/>
              </a:lnSpc>
              <a:spcBef>
                <a:spcPts val="0"/>
              </a:spcBef>
              <a:spcAft>
                <a:spcPts val="0"/>
              </a:spcAft>
              <a:buNone/>
            </a:pPr>
            <a:r>
              <a:rPr lang="en-US" sz="3600" b="1" dirty="0">
                <a:solidFill>
                  <a:srgbClr val="054C2C"/>
                </a:solidFill>
                <a:latin typeface="Garamond"/>
                <a:ea typeface="Garamond"/>
                <a:cs typeface="Garamond"/>
                <a:sym typeface="Garamond"/>
              </a:rPr>
              <a:t>Defining the Responsibilities and Functions of Data Protection Officers (DPOs)</a:t>
            </a:r>
            <a:endParaRPr dirty="0">
              <a:solidFill>
                <a:srgbClr val="054C2C"/>
              </a:solidFill>
            </a:endParaRPr>
          </a:p>
        </p:txBody>
      </p:sp>
      <p:sp>
        <p:nvSpPr>
          <p:cNvPr id="1345" name="Google Shape;1345;p74"/>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Who is a Data Protection Officer (DPO) </a:t>
            </a:r>
            <a:endParaRPr sz="3200">
              <a:solidFill>
                <a:schemeClr val="dk1"/>
              </a:solidFill>
              <a:latin typeface="Garamond"/>
              <a:ea typeface="Garamond"/>
              <a:cs typeface="Garamond"/>
              <a:sym typeface="Garamond"/>
            </a:endParaRPr>
          </a:p>
        </p:txBody>
      </p:sp>
      <p:grpSp>
        <p:nvGrpSpPr>
          <p:cNvPr id="1346" name="Google Shape;1346;p74"/>
          <p:cNvGrpSpPr/>
          <p:nvPr/>
        </p:nvGrpSpPr>
        <p:grpSpPr>
          <a:xfrm>
            <a:off x="4158528" y="5882365"/>
            <a:ext cx="10153620" cy="3816544"/>
            <a:chOff x="6993111" y="2939069"/>
            <a:chExt cx="5396098" cy="2235667"/>
          </a:xfrm>
        </p:grpSpPr>
        <p:sp>
          <p:nvSpPr>
            <p:cNvPr id="1347" name="Google Shape;1347;p74"/>
            <p:cNvSpPr txBox="1"/>
            <p:nvPr/>
          </p:nvSpPr>
          <p:spPr>
            <a:xfrm>
              <a:off x="7382445" y="4287976"/>
              <a:ext cx="591820" cy="507405"/>
            </a:xfrm>
            <a:prstGeom prst="rect">
              <a:avLst/>
            </a:prstGeom>
            <a:noFill/>
            <a:ln>
              <a:noFill/>
            </a:ln>
          </p:spPr>
          <p:txBody>
            <a:bodyPr spcFirstLastPara="1" wrap="square" lIns="0" tIns="31750" rIns="0" bIns="0" anchor="t" anchorCtr="0">
              <a:spAutoFit/>
            </a:bodyPr>
            <a:lstStyle/>
            <a:p>
              <a:pPr marL="12065" marR="5080" lvl="0" indent="635" algn="ctr" rtl="0">
                <a:lnSpc>
                  <a:spcPct val="87300"/>
                </a:lnSpc>
                <a:spcBef>
                  <a:spcPts val="0"/>
                </a:spcBef>
                <a:spcAft>
                  <a:spcPts val="0"/>
                </a:spcAft>
                <a:buNone/>
              </a:pPr>
              <a:r>
                <a:rPr lang="en-US" sz="1600">
                  <a:solidFill>
                    <a:schemeClr val="dk1"/>
                  </a:solidFill>
                  <a:latin typeface="Garamond"/>
                  <a:ea typeface="Garamond"/>
                  <a:cs typeface="Garamond"/>
                  <a:sym typeface="Garamond"/>
                </a:rPr>
                <a:t>Policies,  </a:t>
              </a:r>
              <a:r>
                <a:rPr lang="en-US" sz="1400">
                  <a:solidFill>
                    <a:schemeClr val="dk1"/>
                  </a:solidFill>
                  <a:latin typeface="Garamond"/>
                  <a:ea typeface="Garamond"/>
                  <a:cs typeface="Garamond"/>
                  <a:sym typeface="Garamond"/>
                </a:rPr>
                <a:t>Procedures  </a:t>
              </a:r>
              <a:r>
                <a:rPr lang="en-US" sz="1600">
                  <a:solidFill>
                    <a:schemeClr val="dk1"/>
                  </a:solidFill>
                  <a:latin typeface="Garamond"/>
                  <a:ea typeface="Garamond"/>
                  <a:cs typeface="Garamond"/>
                  <a:sym typeface="Garamond"/>
                </a:rPr>
                <a:t>and  Framework</a:t>
              </a:r>
              <a:endParaRPr sz="1600">
                <a:solidFill>
                  <a:schemeClr val="dk1"/>
                </a:solidFill>
                <a:latin typeface="Garamond"/>
                <a:ea typeface="Garamond"/>
                <a:cs typeface="Garamond"/>
                <a:sym typeface="Garamond"/>
              </a:endParaRPr>
            </a:p>
          </p:txBody>
        </p:sp>
        <p:pic>
          <p:nvPicPr>
            <p:cNvPr id="1348" name="Google Shape;1348;p74"/>
            <p:cNvPicPr preferRelativeResize="0"/>
            <p:nvPr/>
          </p:nvPicPr>
          <p:blipFill rotWithShape="1">
            <a:blip r:embed="rId5">
              <a:alphaModFix/>
            </a:blip>
            <a:srcRect/>
            <a:stretch/>
          </p:blipFill>
          <p:spPr>
            <a:xfrm>
              <a:off x="7974266" y="4067543"/>
              <a:ext cx="1040142" cy="1040142"/>
            </a:xfrm>
            <a:prstGeom prst="rect">
              <a:avLst/>
            </a:prstGeom>
            <a:noFill/>
            <a:ln>
              <a:noFill/>
            </a:ln>
          </p:spPr>
        </p:pic>
        <p:sp>
          <p:nvSpPr>
            <p:cNvPr id="1349" name="Google Shape;1349;p74"/>
            <p:cNvSpPr txBox="1"/>
            <p:nvPr/>
          </p:nvSpPr>
          <p:spPr>
            <a:xfrm>
              <a:off x="8186230" y="4490974"/>
              <a:ext cx="620395" cy="133716"/>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400">
                  <a:solidFill>
                    <a:schemeClr val="dk1"/>
                  </a:solidFill>
                  <a:latin typeface="Garamond"/>
                  <a:ea typeface="Garamond"/>
                  <a:cs typeface="Garamond"/>
                  <a:sym typeface="Garamond"/>
                </a:rPr>
                <a:t>Transparency</a:t>
              </a:r>
              <a:endParaRPr sz="1400">
                <a:solidFill>
                  <a:schemeClr val="dk1"/>
                </a:solidFill>
                <a:latin typeface="Garamond"/>
                <a:ea typeface="Garamond"/>
                <a:cs typeface="Garamond"/>
                <a:sym typeface="Garamond"/>
              </a:endParaRPr>
            </a:p>
          </p:txBody>
        </p:sp>
        <p:pic>
          <p:nvPicPr>
            <p:cNvPr id="1350" name="Google Shape;1350;p74"/>
            <p:cNvPicPr preferRelativeResize="0"/>
            <p:nvPr/>
          </p:nvPicPr>
          <p:blipFill rotWithShape="1">
            <a:blip r:embed="rId5">
              <a:alphaModFix/>
            </a:blip>
            <a:srcRect/>
            <a:stretch/>
          </p:blipFill>
          <p:spPr>
            <a:xfrm>
              <a:off x="8792654" y="4067543"/>
              <a:ext cx="1040142" cy="1040142"/>
            </a:xfrm>
            <a:prstGeom prst="rect">
              <a:avLst/>
            </a:prstGeom>
            <a:noFill/>
            <a:ln>
              <a:noFill/>
            </a:ln>
          </p:spPr>
        </p:pic>
        <p:sp>
          <p:nvSpPr>
            <p:cNvPr id="1351" name="Google Shape;1351;p74"/>
            <p:cNvSpPr txBox="1"/>
            <p:nvPr/>
          </p:nvSpPr>
          <p:spPr>
            <a:xfrm>
              <a:off x="9069515" y="4493718"/>
              <a:ext cx="488315" cy="133716"/>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400">
                  <a:solidFill>
                    <a:schemeClr val="dk1"/>
                  </a:solidFill>
                  <a:latin typeface="Garamond"/>
                  <a:ea typeface="Garamond"/>
                  <a:cs typeface="Garamond"/>
                  <a:sym typeface="Garamond"/>
                </a:rPr>
                <a:t>Standards</a:t>
              </a:r>
              <a:endParaRPr/>
            </a:p>
          </p:txBody>
        </p:sp>
        <p:pic>
          <p:nvPicPr>
            <p:cNvPr id="1352" name="Google Shape;1352;p74"/>
            <p:cNvPicPr preferRelativeResize="0"/>
            <p:nvPr/>
          </p:nvPicPr>
          <p:blipFill rotWithShape="1">
            <a:blip r:embed="rId6">
              <a:alphaModFix/>
            </a:blip>
            <a:srcRect/>
            <a:stretch/>
          </p:blipFill>
          <p:spPr>
            <a:xfrm>
              <a:off x="9609518" y="4067543"/>
              <a:ext cx="1040129" cy="1040142"/>
            </a:xfrm>
            <a:prstGeom prst="rect">
              <a:avLst/>
            </a:prstGeom>
            <a:noFill/>
            <a:ln>
              <a:noFill/>
            </a:ln>
          </p:spPr>
        </p:pic>
        <p:sp>
          <p:nvSpPr>
            <p:cNvPr id="1353" name="Google Shape;1353;p74"/>
            <p:cNvSpPr txBox="1"/>
            <p:nvPr/>
          </p:nvSpPr>
          <p:spPr>
            <a:xfrm>
              <a:off x="9833928" y="4368799"/>
              <a:ext cx="596265" cy="363098"/>
            </a:xfrm>
            <a:prstGeom prst="rect">
              <a:avLst/>
            </a:prstGeom>
            <a:noFill/>
            <a:ln>
              <a:noFill/>
            </a:ln>
          </p:spPr>
          <p:txBody>
            <a:bodyPr spcFirstLastPara="1" wrap="square" lIns="0" tIns="24125" rIns="0" bIns="0" anchor="t" anchorCtr="0">
              <a:spAutoFit/>
            </a:bodyPr>
            <a:lstStyle/>
            <a:p>
              <a:pPr marL="12700" marR="5080" lvl="0" indent="65405" algn="just" rtl="0">
                <a:lnSpc>
                  <a:spcPct val="91700"/>
                </a:lnSpc>
                <a:spcBef>
                  <a:spcPts val="0"/>
                </a:spcBef>
                <a:spcAft>
                  <a:spcPts val="0"/>
                </a:spcAft>
                <a:buNone/>
              </a:pPr>
              <a:r>
                <a:rPr lang="en-US" sz="1400">
                  <a:solidFill>
                    <a:schemeClr val="dk1"/>
                  </a:solidFill>
                  <a:latin typeface="Garamond"/>
                  <a:ea typeface="Garamond"/>
                  <a:cs typeface="Garamond"/>
                  <a:sym typeface="Garamond"/>
                </a:rPr>
                <a:t>Legal and  Regulatory  requirments</a:t>
              </a:r>
              <a:endParaRPr/>
            </a:p>
          </p:txBody>
        </p:sp>
        <p:pic>
          <p:nvPicPr>
            <p:cNvPr id="1354" name="Google Shape;1354;p74"/>
            <p:cNvPicPr preferRelativeResize="0"/>
            <p:nvPr/>
          </p:nvPicPr>
          <p:blipFill rotWithShape="1">
            <a:blip r:embed="rId6">
              <a:alphaModFix/>
            </a:blip>
            <a:srcRect/>
            <a:stretch/>
          </p:blipFill>
          <p:spPr>
            <a:xfrm>
              <a:off x="10427907" y="4067543"/>
              <a:ext cx="1038605" cy="1040142"/>
            </a:xfrm>
            <a:prstGeom prst="rect">
              <a:avLst/>
            </a:prstGeom>
            <a:noFill/>
            <a:ln>
              <a:noFill/>
            </a:ln>
          </p:spPr>
        </p:pic>
        <p:sp>
          <p:nvSpPr>
            <p:cNvPr id="1355" name="Google Shape;1355;p74"/>
            <p:cNvSpPr txBox="1"/>
            <p:nvPr/>
          </p:nvSpPr>
          <p:spPr>
            <a:xfrm>
              <a:off x="10655997" y="4493718"/>
              <a:ext cx="585470" cy="133716"/>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400">
                  <a:solidFill>
                    <a:schemeClr val="dk1"/>
                  </a:solidFill>
                  <a:latin typeface="Garamond"/>
                  <a:ea typeface="Garamond"/>
                  <a:cs typeface="Garamond"/>
                  <a:sym typeface="Garamond"/>
                </a:rPr>
                <a:t>Governance</a:t>
              </a:r>
              <a:endParaRPr sz="1400">
                <a:solidFill>
                  <a:schemeClr val="dk1"/>
                </a:solidFill>
                <a:latin typeface="Garamond"/>
                <a:ea typeface="Garamond"/>
                <a:cs typeface="Garamond"/>
                <a:sym typeface="Garamond"/>
              </a:endParaRPr>
            </a:p>
          </p:txBody>
        </p:sp>
        <p:pic>
          <p:nvPicPr>
            <p:cNvPr id="1356" name="Google Shape;1356;p74"/>
            <p:cNvPicPr preferRelativeResize="0"/>
            <p:nvPr/>
          </p:nvPicPr>
          <p:blipFill rotWithShape="1">
            <a:blip r:embed="rId7">
              <a:alphaModFix/>
            </a:blip>
            <a:srcRect/>
            <a:stretch/>
          </p:blipFill>
          <p:spPr>
            <a:xfrm>
              <a:off x="11244770" y="4067543"/>
              <a:ext cx="1040142" cy="1040142"/>
            </a:xfrm>
            <a:prstGeom prst="rect">
              <a:avLst/>
            </a:prstGeom>
            <a:noFill/>
            <a:ln>
              <a:noFill/>
            </a:ln>
          </p:spPr>
        </p:pic>
        <p:sp>
          <p:nvSpPr>
            <p:cNvPr id="1357" name="Google Shape;1357;p74"/>
            <p:cNvSpPr txBox="1"/>
            <p:nvPr/>
          </p:nvSpPr>
          <p:spPr>
            <a:xfrm>
              <a:off x="11629199" y="4493718"/>
              <a:ext cx="274955" cy="133716"/>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400">
                  <a:solidFill>
                    <a:schemeClr val="dk1"/>
                  </a:solidFill>
                  <a:latin typeface="Garamond"/>
                  <a:ea typeface="Garamond"/>
                  <a:cs typeface="Garamond"/>
                  <a:sym typeface="Garamond"/>
                </a:rPr>
                <a:t>Rules</a:t>
              </a:r>
              <a:endParaRPr/>
            </a:p>
          </p:txBody>
        </p:sp>
        <p:pic>
          <p:nvPicPr>
            <p:cNvPr id="1358" name="Google Shape;1358;p74"/>
            <p:cNvPicPr preferRelativeResize="0"/>
            <p:nvPr/>
          </p:nvPicPr>
          <p:blipFill rotWithShape="1">
            <a:blip r:embed="rId8">
              <a:alphaModFix/>
            </a:blip>
            <a:srcRect/>
            <a:stretch/>
          </p:blipFill>
          <p:spPr>
            <a:xfrm>
              <a:off x="6993111" y="2939069"/>
              <a:ext cx="1689080" cy="944731"/>
            </a:xfrm>
            <a:prstGeom prst="rect">
              <a:avLst/>
            </a:prstGeom>
            <a:noFill/>
            <a:ln>
              <a:noFill/>
            </a:ln>
          </p:spPr>
        </p:pic>
        <p:pic>
          <p:nvPicPr>
            <p:cNvPr id="1359" name="Google Shape;1359;p74"/>
            <p:cNvPicPr preferRelativeResize="0"/>
            <p:nvPr/>
          </p:nvPicPr>
          <p:blipFill rotWithShape="1">
            <a:blip r:embed="rId9">
              <a:alphaModFix/>
            </a:blip>
            <a:srcRect/>
            <a:stretch/>
          </p:blipFill>
          <p:spPr>
            <a:xfrm>
              <a:off x="9422712" y="2997923"/>
              <a:ext cx="598700" cy="605910"/>
            </a:xfrm>
            <a:prstGeom prst="rect">
              <a:avLst/>
            </a:prstGeom>
            <a:noFill/>
            <a:ln>
              <a:noFill/>
            </a:ln>
          </p:spPr>
        </p:pic>
        <p:pic>
          <p:nvPicPr>
            <p:cNvPr id="1360" name="Google Shape;1360;p74"/>
            <p:cNvPicPr preferRelativeResize="0"/>
            <p:nvPr/>
          </p:nvPicPr>
          <p:blipFill rotWithShape="1">
            <a:blip r:embed="rId10">
              <a:alphaModFix/>
            </a:blip>
            <a:srcRect/>
            <a:stretch/>
          </p:blipFill>
          <p:spPr>
            <a:xfrm>
              <a:off x="10694987" y="2989903"/>
              <a:ext cx="1694222" cy="871111"/>
            </a:xfrm>
            <a:prstGeom prst="rect">
              <a:avLst/>
            </a:prstGeom>
            <a:noFill/>
            <a:ln>
              <a:noFill/>
            </a:ln>
          </p:spPr>
        </p:pic>
        <p:sp>
          <p:nvSpPr>
            <p:cNvPr id="1361" name="Google Shape;1361;p74"/>
            <p:cNvSpPr txBox="1"/>
            <p:nvPr/>
          </p:nvSpPr>
          <p:spPr>
            <a:xfrm>
              <a:off x="8622968" y="3744054"/>
              <a:ext cx="2495550" cy="223861"/>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2400" b="1" dirty="0">
                  <a:solidFill>
                    <a:srgbClr val="054C2C"/>
                  </a:solidFill>
                  <a:latin typeface="Garamond"/>
                  <a:ea typeface="Garamond"/>
                  <a:cs typeface="Garamond"/>
                  <a:sym typeface="Garamond"/>
                </a:rPr>
                <a:t>Data Protection Officers (DPOs)</a:t>
              </a:r>
              <a:endParaRPr sz="2400" dirty="0">
                <a:solidFill>
                  <a:srgbClr val="054C2C"/>
                </a:solidFill>
                <a:latin typeface="Garamond"/>
                <a:ea typeface="Garamond"/>
                <a:cs typeface="Garamond"/>
                <a:sym typeface="Garamond"/>
              </a:endParaRPr>
            </a:p>
          </p:txBody>
        </p:sp>
        <p:grpSp>
          <p:nvGrpSpPr>
            <p:cNvPr id="1362" name="Google Shape;1362;p74"/>
            <p:cNvGrpSpPr/>
            <p:nvPr/>
          </p:nvGrpSpPr>
          <p:grpSpPr>
            <a:xfrm>
              <a:off x="8968803" y="3177540"/>
              <a:ext cx="1582420" cy="310515"/>
              <a:chOff x="3236341" y="3177539"/>
              <a:chExt cx="1582420" cy="310515"/>
            </a:xfrm>
          </p:grpSpPr>
          <p:sp>
            <p:nvSpPr>
              <p:cNvPr id="1363" name="Google Shape;1363;p74"/>
              <p:cNvSpPr/>
              <p:nvPr/>
            </p:nvSpPr>
            <p:spPr>
              <a:xfrm>
                <a:off x="3236341" y="3178047"/>
                <a:ext cx="326390" cy="299720"/>
              </a:xfrm>
              <a:custGeom>
                <a:avLst/>
                <a:gdLst/>
                <a:ahLst/>
                <a:cxnLst/>
                <a:rect l="l" t="t" r="r" b="b"/>
                <a:pathLst>
                  <a:path w="326389" h="299720" extrusionOk="0">
                    <a:moveTo>
                      <a:pt x="326263" y="101600"/>
                    </a:moveTo>
                    <a:lnTo>
                      <a:pt x="211074" y="101600"/>
                    </a:lnTo>
                    <a:lnTo>
                      <a:pt x="211074" y="0"/>
                    </a:lnTo>
                    <a:lnTo>
                      <a:pt x="115189" y="0"/>
                    </a:lnTo>
                    <a:lnTo>
                      <a:pt x="115189" y="101600"/>
                    </a:lnTo>
                    <a:lnTo>
                      <a:pt x="0" y="101600"/>
                    </a:lnTo>
                    <a:lnTo>
                      <a:pt x="0" y="196850"/>
                    </a:lnTo>
                    <a:lnTo>
                      <a:pt x="115189" y="196850"/>
                    </a:lnTo>
                    <a:lnTo>
                      <a:pt x="115189" y="299720"/>
                    </a:lnTo>
                    <a:lnTo>
                      <a:pt x="211074" y="299720"/>
                    </a:lnTo>
                    <a:lnTo>
                      <a:pt x="211074" y="196850"/>
                    </a:lnTo>
                    <a:lnTo>
                      <a:pt x="326263" y="196850"/>
                    </a:lnTo>
                    <a:lnTo>
                      <a:pt x="326263" y="10160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3600">
                  <a:solidFill>
                    <a:schemeClr val="dk1"/>
                  </a:solidFill>
                  <a:latin typeface="Garamond"/>
                  <a:ea typeface="Garamond"/>
                  <a:cs typeface="Garamond"/>
                  <a:sym typeface="Garamond"/>
                </a:endParaRPr>
              </a:p>
            </p:txBody>
          </p:sp>
          <p:sp>
            <p:nvSpPr>
              <p:cNvPr id="1364" name="Google Shape;1364;p74"/>
              <p:cNvSpPr/>
              <p:nvPr/>
            </p:nvSpPr>
            <p:spPr>
              <a:xfrm>
                <a:off x="3236341" y="3177539"/>
                <a:ext cx="326390" cy="299720"/>
              </a:xfrm>
              <a:custGeom>
                <a:avLst/>
                <a:gdLst/>
                <a:ahLst/>
                <a:cxnLst/>
                <a:rect l="l" t="t" r="r" b="b"/>
                <a:pathLst>
                  <a:path w="326389" h="299720" extrusionOk="0">
                    <a:moveTo>
                      <a:pt x="0" y="101853"/>
                    </a:moveTo>
                    <a:lnTo>
                      <a:pt x="115188" y="101853"/>
                    </a:lnTo>
                    <a:lnTo>
                      <a:pt x="115188" y="0"/>
                    </a:lnTo>
                    <a:lnTo>
                      <a:pt x="211073" y="0"/>
                    </a:lnTo>
                    <a:lnTo>
                      <a:pt x="211073" y="101853"/>
                    </a:lnTo>
                    <a:lnTo>
                      <a:pt x="326262" y="101853"/>
                    </a:lnTo>
                    <a:lnTo>
                      <a:pt x="326262" y="197739"/>
                    </a:lnTo>
                    <a:lnTo>
                      <a:pt x="211073" y="197739"/>
                    </a:lnTo>
                    <a:lnTo>
                      <a:pt x="211073" y="299720"/>
                    </a:lnTo>
                    <a:lnTo>
                      <a:pt x="115188" y="299720"/>
                    </a:lnTo>
                    <a:lnTo>
                      <a:pt x="115188" y="197739"/>
                    </a:lnTo>
                    <a:lnTo>
                      <a:pt x="0" y="197739"/>
                    </a:lnTo>
                    <a:lnTo>
                      <a:pt x="0" y="101853"/>
                    </a:lnTo>
                    <a:close/>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600">
                  <a:solidFill>
                    <a:schemeClr val="dk1"/>
                  </a:solidFill>
                  <a:latin typeface="Garamond"/>
                  <a:ea typeface="Garamond"/>
                  <a:cs typeface="Garamond"/>
                  <a:sym typeface="Garamond"/>
                </a:endParaRPr>
              </a:p>
            </p:txBody>
          </p:sp>
          <p:sp>
            <p:nvSpPr>
              <p:cNvPr id="1365" name="Google Shape;1365;p74"/>
              <p:cNvSpPr/>
              <p:nvPr/>
            </p:nvSpPr>
            <p:spPr>
              <a:xfrm>
                <a:off x="4492371" y="3188207"/>
                <a:ext cx="326390" cy="299720"/>
              </a:xfrm>
              <a:custGeom>
                <a:avLst/>
                <a:gdLst/>
                <a:ahLst/>
                <a:cxnLst/>
                <a:rect l="l" t="t" r="r" b="b"/>
                <a:pathLst>
                  <a:path w="326389" h="299720" extrusionOk="0">
                    <a:moveTo>
                      <a:pt x="326263" y="101600"/>
                    </a:moveTo>
                    <a:lnTo>
                      <a:pt x="211074" y="101600"/>
                    </a:lnTo>
                    <a:lnTo>
                      <a:pt x="211074" y="0"/>
                    </a:lnTo>
                    <a:lnTo>
                      <a:pt x="115189" y="0"/>
                    </a:lnTo>
                    <a:lnTo>
                      <a:pt x="115189" y="101600"/>
                    </a:lnTo>
                    <a:lnTo>
                      <a:pt x="0" y="101600"/>
                    </a:lnTo>
                    <a:lnTo>
                      <a:pt x="0" y="198120"/>
                    </a:lnTo>
                    <a:lnTo>
                      <a:pt x="115189" y="198120"/>
                    </a:lnTo>
                    <a:lnTo>
                      <a:pt x="115189" y="299720"/>
                    </a:lnTo>
                    <a:lnTo>
                      <a:pt x="211074" y="299720"/>
                    </a:lnTo>
                    <a:lnTo>
                      <a:pt x="211074" y="198120"/>
                    </a:lnTo>
                    <a:lnTo>
                      <a:pt x="326263" y="198120"/>
                    </a:lnTo>
                    <a:lnTo>
                      <a:pt x="326263" y="10160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3600">
                  <a:solidFill>
                    <a:schemeClr val="dk1"/>
                  </a:solidFill>
                  <a:latin typeface="Garamond"/>
                  <a:ea typeface="Garamond"/>
                  <a:cs typeface="Garamond"/>
                  <a:sym typeface="Garamond"/>
                </a:endParaRPr>
              </a:p>
            </p:txBody>
          </p:sp>
          <p:sp>
            <p:nvSpPr>
              <p:cNvPr id="1366" name="Google Shape;1366;p74"/>
              <p:cNvSpPr/>
              <p:nvPr/>
            </p:nvSpPr>
            <p:spPr>
              <a:xfrm>
                <a:off x="4492371" y="3188334"/>
                <a:ext cx="326390" cy="299720"/>
              </a:xfrm>
              <a:custGeom>
                <a:avLst/>
                <a:gdLst/>
                <a:ahLst/>
                <a:cxnLst/>
                <a:rect l="l" t="t" r="r" b="b"/>
                <a:pathLst>
                  <a:path w="326389" h="299720" extrusionOk="0">
                    <a:moveTo>
                      <a:pt x="0" y="101980"/>
                    </a:moveTo>
                    <a:lnTo>
                      <a:pt x="115188" y="101980"/>
                    </a:lnTo>
                    <a:lnTo>
                      <a:pt x="115188" y="0"/>
                    </a:lnTo>
                    <a:lnTo>
                      <a:pt x="211074" y="0"/>
                    </a:lnTo>
                    <a:lnTo>
                      <a:pt x="211074" y="101980"/>
                    </a:lnTo>
                    <a:lnTo>
                      <a:pt x="326263" y="101980"/>
                    </a:lnTo>
                    <a:lnTo>
                      <a:pt x="326263" y="197866"/>
                    </a:lnTo>
                    <a:lnTo>
                      <a:pt x="211074" y="197866"/>
                    </a:lnTo>
                    <a:lnTo>
                      <a:pt x="211074" y="299720"/>
                    </a:lnTo>
                    <a:lnTo>
                      <a:pt x="115188" y="299720"/>
                    </a:lnTo>
                    <a:lnTo>
                      <a:pt x="115188" y="197866"/>
                    </a:lnTo>
                    <a:lnTo>
                      <a:pt x="0" y="197866"/>
                    </a:lnTo>
                    <a:lnTo>
                      <a:pt x="0" y="101980"/>
                    </a:lnTo>
                    <a:close/>
                  </a:path>
                </a:pathLst>
              </a:custGeom>
              <a:noFill/>
              <a:ln w="127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600">
                  <a:solidFill>
                    <a:schemeClr val="dk1"/>
                  </a:solidFill>
                  <a:latin typeface="Garamond"/>
                  <a:ea typeface="Garamond"/>
                  <a:cs typeface="Garamond"/>
                  <a:sym typeface="Garamond"/>
                </a:endParaRPr>
              </a:p>
            </p:txBody>
          </p:sp>
        </p:grpSp>
        <p:pic>
          <p:nvPicPr>
            <p:cNvPr id="1367" name="Google Shape;1367;p74"/>
            <p:cNvPicPr preferRelativeResize="0"/>
            <p:nvPr/>
          </p:nvPicPr>
          <p:blipFill rotWithShape="1">
            <a:blip r:embed="rId5">
              <a:alphaModFix/>
            </a:blip>
            <a:srcRect/>
            <a:stretch/>
          </p:blipFill>
          <p:spPr>
            <a:xfrm>
              <a:off x="7176250" y="4134594"/>
              <a:ext cx="1040142" cy="1040142"/>
            </a:xfrm>
            <a:prstGeom prst="rect">
              <a:avLst/>
            </a:prstGeom>
            <a:noFill/>
            <a:ln>
              <a:noFill/>
            </a:ln>
          </p:spPr>
        </p:pic>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Shape 1371"/>
        <p:cNvGrpSpPr/>
        <p:nvPr/>
      </p:nvGrpSpPr>
      <p:grpSpPr>
        <a:xfrm>
          <a:off x="0" y="0"/>
          <a:ext cx="0" cy="0"/>
          <a:chOff x="0" y="0"/>
          <a:chExt cx="0" cy="0"/>
        </a:xfrm>
      </p:grpSpPr>
      <p:sp>
        <p:nvSpPr>
          <p:cNvPr id="1372" name="Google Shape;1372;p75"/>
          <p:cNvSpPr txBox="1"/>
          <p:nvPr/>
        </p:nvSpPr>
        <p:spPr>
          <a:xfrm>
            <a:off x="747712" y="2675233"/>
            <a:ext cx="17738631" cy="7811754"/>
          </a:xfrm>
          <a:prstGeom prst="rect">
            <a:avLst/>
          </a:prstGeom>
          <a:noFill/>
          <a:ln>
            <a:noFill/>
          </a:ln>
        </p:spPr>
        <p:txBody>
          <a:bodyPr spcFirstLastPara="1" wrap="square" lIns="0" tIns="12700" rIns="0" bIns="0" anchor="t" anchorCtr="0">
            <a:spAutoFit/>
          </a:bodyPr>
          <a:lstStyle/>
          <a:p>
            <a:pPr marL="222884" marR="0" lvl="0" indent="0" algn="l" rtl="0">
              <a:spcBef>
                <a:spcPts val="0"/>
              </a:spcBef>
              <a:spcAft>
                <a:spcPts val="0"/>
              </a:spcAft>
              <a:buNone/>
            </a:pPr>
            <a:r>
              <a:rPr lang="en-US" sz="2800" b="1" dirty="0">
                <a:solidFill>
                  <a:srgbClr val="054C2C"/>
                </a:solidFill>
                <a:latin typeface="Garamond"/>
                <a:ea typeface="Garamond"/>
                <a:cs typeface="Garamond"/>
                <a:sym typeface="Garamond"/>
              </a:rPr>
              <a:t>Why is a DPO assigned?</a:t>
            </a:r>
            <a:endParaRPr sz="2800" dirty="0">
              <a:solidFill>
                <a:srgbClr val="054C2C"/>
              </a:solidFill>
              <a:latin typeface="Garamond"/>
              <a:ea typeface="Garamond"/>
              <a:cs typeface="Garamond"/>
              <a:sym typeface="Garamond"/>
            </a:endParaRPr>
          </a:p>
          <a:p>
            <a:pPr marL="0" marR="0" lvl="0" indent="0" algn="l" rtl="0">
              <a:spcBef>
                <a:spcPts val="10"/>
              </a:spcBef>
              <a:spcAft>
                <a:spcPts val="0"/>
              </a:spcAft>
              <a:buNone/>
            </a:pPr>
            <a:endParaRPr sz="2800" dirty="0">
              <a:solidFill>
                <a:schemeClr val="dk1"/>
              </a:solidFill>
              <a:latin typeface="Garamond"/>
              <a:ea typeface="Garamond"/>
              <a:cs typeface="Garamond"/>
              <a:sym typeface="Garamond"/>
            </a:endParaRPr>
          </a:p>
          <a:p>
            <a:pPr marL="12700" marR="5080" lvl="0" indent="0" algn="just" rtl="0">
              <a:lnSpc>
                <a:spcPct val="140900"/>
              </a:lnSpc>
              <a:spcBef>
                <a:spcPts val="0"/>
              </a:spcBef>
              <a:spcAft>
                <a:spcPts val="0"/>
              </a:spcAft>
              <a:buNone/>
            </a:pPr>
            <a:r>
              <a:rPr lang="en-US" sz="2800" dirty="0">
                <a:solidFill>
                  <a:schemeClr val="dk1"/>
                </a:solidFill>
                <a:latin typeface="Garamond"/>
                <a:ea typeface="Garamond"/>
                <a:cs typeface="Garamond"/>
                <a:sym typeface="Garamond"/>
              </a:rPr>
              <a:t>DPOs are appointed based on their knowledge of data protection laws and </a:t>
            </a:r>
            <a:r>
              <a:rPr lang="en-US" sz="2800" dirty="0" err="1">
                <a:solidFill>
                  <a:schemeClr val="dk1"/>
                </a:solidFill>
                <a:latin typeface="Garamond"/>
                <a:ea typeface="Garamond"/>
                <a:cs typeface="Garamond"/>
                <a:sym typeface="Garamond"/>
              </a:rPr>
              <a:t>practises</a:t>
            </a:r>
            <a:r>
              <a:rPr lang="en-US" sz="2800" dirty="0">
                <a:solidFill>
                  <a:schemeClr val="dk1"/>
                </a:solidFill>
                <a:latin typeface="Garamond"/>
                <a:ea typeface="Garamond"/>
                <a:cs typeface="Garamond"/>
                <a:sym typeface="Garamond"/>
              </a:rPr>
              <a:t>. They have  an in-depth understanding of privacy regulations and can advise the Organization on how to remain  in compliance. DPO’s must operate independently and without conflicts of interest. Because of  this independence, they can make judgements only in the best interests of data subjects and data  protection.</a:t>
            </a:r>
          </a:p>
          <a:p>
            <a:pPr marL="12700" marR="5080" lvl="0" indent="0" algn="just" rtl="0">
              <a:lnSpc>
                <a:spcPct val="140900"/>
              </a:lnSpc>
              <a:spcBef>
                <a:spcPts val="0"/>
              </a:spcBef>
              <a:spcAft>
                <a:spcPts val="0"/>
              </a:spcAft>
              <a:buNone/>
            </a:pPr>
            <a:endParaRPr lang="en-US" sz="2800" b="1" dirty="0">
              <a:solidFill>
                <a:schemeClr val="dk1"/>
              </a:solidFill>
              <a:latin typeface="Garamond"/>
              <a:ea typeface="Garamond"/>
              <a:cs typeface="Garamond"/>
              <a:sym typeface="Garamond"/>
            </a:endParaRPr>
          </a:p>
          <a:p>
            <a:pPr marL="12700" marR="5080" lvl="0" indent="0" algn="just" rtl="0">
              <a:lnSpc>
                <a:spcPct val="140900"/>
              </a:lnSpc>
              <a:spcBef>
                <a:spcPts val="0"/>
              </a:spcBef>
              <a:spcAft>
                <a:spcPts val="0"/>
              </a:spcAft>
              <a:buNone/>
            </a:pPr>
            <a:r>
              <a:rPr lang="en-US" sz="2800" b="1" dirty="0">
                <a:solidFill>
                  <a:srgbClr val="054C2C"/>
                </a:solidFill>
                <a:latin typeface="Garamond"/>
                <a:ea typeface="Garamond"/>
                <a:cs typeface="Garamond"/>
                <a:sym typeface="Garamond"/>
              </a:rPr>
              <a:t>Who needs a DPO?</a:t>
            </a:r>
            <a:endParaRPr sz="2800" dirty="0">
              <a:solidFill>
                <a:srgbClr val="054C2C"/>
              </a:solidFill>
              <a:latin typeface="Garamond"/>
              <a:ea typeface="Garamond"/>
              <a:cs typeface="Garamond"/>
              <a:sym typeface="Garamond"/>
            </a:endParaRPr>
          </a:p>
          <a:p>
            <a:pPr marL="0" marR="0" lvl="0" indent="0" algn="l" rtl="0">
              <a:spcBef>
                <a:spcPts val="15"/>
              </a:spcBef>
              <a:spcAft>
                <a:spcPts val="0"/>
              </a:spcAft>
              <a:buNone/>
            </a:pPr>
            <a:endParaRPr sz="2800" dirty="0">
              <a:solidFill>
                <a:schemeClr val="dk1"/>
              </a:solidFill>
              <a:latin typeface="Garamond"/>
              <a:ea typeface="Garamond"/>
              <a:cs typeface="Garamond"/>
              <a:sym typeface="Garamond"/>
            </a:endParaRPr>
          </a:p>
          <a:p>
            <a:pPr marL="12700" marR="6350" lvl="0" indent="0" algn="just" rtl="0">
              <a:lnSpc>
                <a:spcPct val="140800"/>
              </a:lnSpc>
              <a:spcBef>
                <a:spcPts val="0"/>
              </a:spcBef>
              <a:spcAft>
                <a:spcPts val="0"/>
              </a:spcAft>
              <a:buNone/>
            </a:pPr>
            <a:r>
              <a:rPr lang="en-US" sz="2800" dirty="0">
                <a:solidFill>
                  <a:schemeClr val="dk1"/>
                </a:solidFill>
                <a:latin typeface="Garamond"/>
                <a:ea typeface="Garamond"/>
                <a:cs typeface="Garamond"/>
                <a:sym typeface="Garamond"/>
              </a:rPr>
              <a:t>Several privacy regulations, such as The Nigeria Data Protection Act (NDPA) and General Data  Protection Regulation (GDPR) in the European Union, indicate that businesses must appoint a  DPO. But based on the jurisdiction, the specific conditions under which a business must appoint  a DPO may be slightly different. In most cases, businesses that meet any of the following  requirements must hire a DPO:</a:t>
            </a:r>
            <a:endParaRPr sz="28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2800" dirty="0">
              <a:solidFill>
                <a:schemeClr val="dk1"/>
              </a:solidFill>
              <a:latin typeface="Garamond"/>
              <a:ea typeface="Garamond"/>
              <a:cs typeface="Garamond"/>
              <a:sym typeface="Garamond"/>
            </a:endParaRPr>
          </a:p>
        </p:txBody>
      </p:sp>
      <p:pic>
        <p:nvPicPr>
          <p:cNvPr id="1373" name="Google Shape;1373;p75"/>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374" name="Google Shape;1374;p7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78</a:t>
            </a:fld>
            <a:endParaRPr/>
          </a:p>
        </p:txBody>
      </p:sp>
      <p:sp>
        <p:nvSpPr>
          <p:cNvPr id="1376" name="Google Shape;1376;p75"/>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Defining the Responsibilities and Functions of Data Protection Officers (DPOs)</a:t>
            </a:r>
            <a:endParaRP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Shape 1380"/>
        <p:cNvGrpSpPr/>
        <p:nvPr/>
      </p:nvGrpSpPr>
      <p:grpSpPr>
        <a:xfrm>
          <a:off x="0" y="0"/>
          <a:ext cx="0" cy="0"/>
          <a:chOff x="0" y="0"/>
          <a:chExt cx="0" cy="0"/>
        </a:xfrm>
      </p:grpSpPr>
      <p:sp>
        <p:nvSpPr>
          <p:cNvPr id="1381" name="Google Shape;1381;p76"/>
          <p:cNvSpPr txBox="1"/>
          <p:nvPr/>
        </p:nvSpPr>
        <p:spPr>
          <a:xfrm>
            <a:off x="747712" y="2675233"/>
            <a:ext cx="17738631" cy="5704254"/>
          </a:xfrm>
          <a:prstGeom prst="rect">
            <a:avLst/>
          </a:prstGeom>
          <a:noFill/>
          <a:ln>
            <a:noFill/>
          </a:ln>
        </p:spPr>
        <p:txBody>
          <a:bodyPr spcFirstLastPara="1" wrap="square" lIns="0" tIns="12700" rIns="0" bIns="0" anchor="t" anchorCtr="0">
            <a:spAutoFit/>
          </a:bodyPr>
          <a:lstStyle/>
          <a:p>
            <a:pPr marL="12700" marR="6350" lvl="0" indent="0" algn="just" rtl="0">
              <a:lnSpc>
                <a:spcPct val="141900"/>
              </a:lnSpc>
              <a:spcBef>
                <a:spcPts val="0"/>
              </a:spcBef>
              <a:spcAft>
                <a:spcPts val="0"/>
              </a:spcAft>
              <a:buNone/>
            </a:pPr>
            <a:r>
              <a:rPr lang="en-US" sz="2800" b="1" dirty="0">
                <a:solidFill>
                  <a:srgbClr val="054C2C"/>
                </a:solidFill>
                <a:latin typeface="Garamond"/>
                <a:ea typeface="Garamond"/>
                <a:cs typeface="Garamond"/>
                <a:sym typeface="Garamond"/>
              </a:rPr>
              <a:t>Public Authorit</a:t>
            </a:r>
            <a:r>
              <a:rPr lang="en-US" sz="2800" dirty="0">
                <a:solidFill>
                  <a:srgbClr val="054C2C"/>
                </a:solidFill>
                <a:latin typeface="Garamond"/>
                <a:ea typeface="Garamond"/>
                <a:cs typeface="Garamond"/>
                <a:sym typeface="Garamond"/>
              </a:rPr>
              <a:t>ies: </a:t>
            </a:r>
            <a:r>
              <a:rPr lang="en-US" sz="2800" dirty="0">
                <a:solidFill>
                  <a:schemeClr val="dk1"/>
                </a:solidFill>
                <a:latin typeface="Garamond"/>
                <a:ea typeface="Garamond"/>
                <a:cs typeface="Garamond"/>
                <a:sym typeface="Garamond"/>
              </a:rPr>
              <a:t>Regardless of the type of data processed, public authorities and governmental  entities are normally required to appoint a DPO. Like the financial institutions </a:t>
            </a:r>
            <a:r>
              <a:rPr lang="en-US" sz="2800" dirty="0" err="1">
                <a:solidFill>
                  <a:schemeClr val="dk1"/>
                </a:solidFill>
                <a:latin typeface="Garamond"/>
                <a:ea typeface="Garamond"/>
                <a:cs typeface="Garamond"/>
                <a:sym typeface="Garamond"/>
              </a:rPr>
              <a:t>eg</a:t>
            </a:r>
            <a:r>
              <a:rPr lang="en-US" sz="2800" dirty="0">
                <a:solidFill>
                  <a:schemeClr val="dk1"/>
                </a:solidFill>
                <a:latin typeface="Garamond"/>
                <a:ea typeface="Garamond"/>
                <a:cs typeface="Garamond"/>
                <a:sym typeface="Garamond"/>
              </a:rPr>
              <a:t> Banks</a:t>
            </a:r>
            <a:endParaRPr sz="2800" dirty="0">
              <a:solidFill>
                <a:schemeClr val="dk1"/>
              </a:solidFill>
              <a:latin typeface="Garamond"/>
              <a:ea typeface="Garamond"/>
              <a:cs typeface="Garamond"/>
              <a:sym typeface="Garamond"/>
            </a:endParaRPr>
          </a:p>
          <a:p>
            <a:pPr marL="0" marR="0" lvl="0" indent="0" algn="l" rtl="0">
              <a:spcBef>
                <a:spcPts val="15"/>
              </a:spcBef>
              <a:spcAft>
                <a:spcPts val="0"/>
              </a:spcAft>
              <a:buNone/>
            </a:pPr>
            <a:endParaRPr sz="2800" dirty="0">
              <a:solidFill>
                <a:schemeClr val="dk1"/>
              </a:solidFill>
              <a:latin typeface="Garamond"/>
              <a:ea typeface="Garamond"/>
              <a:cs typeface="Garamond"/>
              <a:sym typeface="Garamond"/>
            </a:endParaRPr>
          </a:p>
          <a:p>
            <a:pPr marL="12700" marR="5715" lvl="0" indent="0" algn="just" rtl="0">
              <a:lnSpc>
                <a:spcPct val="140600"/>
              </a:lnSpc>
              <a:spcBef>
                <a:spcPts val="0"/>
              </a:spcBef>
              <a:spcAft>
                <a:spcPts val="0"/>
              </a:spcAft>
              <a:buNone/>
            </a:pPr>
            <a:r>
              <a:rPr lang="en-US" sz="2800" b="1" dirty="0">
                <a:solidFill>
                  <a:srgbClr val="054C2C"/>
                </a:solidFill>
                <a:latin typeface="Garamond"/>
                <a:ea typeface="Garamond"/>
                <a:cs typeface="Garamond"/>
                <a:sym typeface="Garamond"/>
              </a:rPr>
              <a:t>Organizations that Process Personal Data on a Large Scale: </a:t>
            </a:r>
            <a:r>
              <a:rPr lang="en-US" sz="2800" dirty="0">
                <a:solidFill>
                  <a:schemeClr val="dk1"/>
                </a:solidFill>
                <a:latin typeface="Garamond"/>
                <a:ea typeface="Garamond"/>
                <a:cs typeface="Garamond"/>
                <a:sym typeface="Garamond"/>
              </a:rPr>
              <a:t>If an Organization processes  personal data on a large scale, they are likely required to have a DPO. The term "large-scale  processing" is rather ambiguous and depends on the context. It could, for example, relate to the  amount of data processed or the number of data subjects e.g. Telecommunication companies</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2800" dirty="0">
              <a:solidFill>
                <a:schemeClr val="dk1"/>
              </a:solidFill>
              <a:latin typeface="Garamond"/>
              <a:ea typeface="Garamond"/>
              <a:cs typeface="Garamond"/>
              <a:sym typeface="Garamond"/>
            </a:endParaRPr>
          </a:p>
          <a:p>
            <a:pPr marL="12700" marR="5715" lvl="0" indent="0" algn="just" rtl="0">
              <a:lnSpc>
                <a:spcPct val="141700"/>
              </a:lnSpc>
              <a:spcBef>
                <a:spcPts val="0"/>
              </a:spcBef>
              <a:spcAft>
                <a:spcPts val="0"/>
              </a:spcAft>
              <a:buNone/>
            </a:pPr>
            <a:r>
              <a:rPr lang="en-US" sz="2800" b="1" dirty="0">
                <a:solidFill>
                  <a:srgbClr val="054C2C"/>
                </a:solidFill>
                <a:latin typeface="Garamond"/>
                <a:ea typeface="Garamond"/>
                <a:cs typeface="Garamond"/>
                <a:sym typeface="Garamond"/>
              </a:rPr>
              <a:t>Processing Sensitive Data: </a:t>
            </a:r>
            <a:r>
              <a:rPr lang="en-US" sz="2800" dirty="0">
                <a:solidFill>
                  <a:schemeClr val="dk1"/>
                </a:solidFill>
                <a:latin typeface="Garamond"/>
                <a:ea typeface="Garamond"/>
                <a:cs typeface="Garamond"/>
                <a:sym typeface="Garamond"/>
              </a:rPr>
              <a:t>Organizations that process particularly sensitive categories of data,  such as health information, racial or ethnic origin, political ideas, religious beliefs, biometric data, or data relating to criminal convictions, are frequently required to designate a DPO e.g., Health  care providers, HMO companies, hospitals </a:t>
            </a:r>
            <a:r>
              <a:rPr lang="en-US" sz="2800" dirty="0" err="1">
                <a:solidFill>
                  <a:schemeClr val="dk1"/>
                </a:solidFill>
                <a:latin typeface="Garamond"/>
                <a:ea typeface="Garamond"/>
                <a:cs typeface="Garamond"/>
                <a:sym typeface="Garamond"/>
              </a:rPr>
              <a:t>etc</a:t>
            </a:r>
            <a:endParaRPr sz="2800" dirty="0">
              <a:solidFill>
                <a:schemeClr val="dk1"/>
              </a:solidFill>
              <a:latin typeface="Garamond"/>
              <a:ea typeface="Garamond"/>
              <a:cs typeface="Garamond"/>
              <a:sym typeface="Garamond"/>
            </a:endParaRPr>
          </a:p>
        </p:txBody>
      </p:sp>
      <p:pic>
        <p:nvPicPr>
          <p:cNvPr id="1382" name="Google Shape;1382;p7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383" name="Google Shape;1383;p7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79</a:t>
            </a:fld>
            <a:endParaRPr/>
          </a:p>
        </p:txBody>
      </p:sp>
      <p:sp>
        <p:nvSpPr>
          <p:cNvPr id="1385" name="Google Shape;1385;p76"/>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Defining the Responsibilities and Functions of Data Protection Officers (DPOs)</a:t>
            </a:r>
            <a:endParaRP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Shape 1389"/>
        <p:cNvGrpSpPr/>
        <p:nvPr/>
      </p:nvGrpSpPr>
      <p:grpSpPr>
        <a:xfrm>
          <a:off x="0" y="0"/>
          <a:ext cx="0" cy="0"/>
          <a:chOff x="0" y="0"/>
          <a:chExt cx="0" cy="0"/>
        </a:xfrm>
      </p:grpSpPr>
      <p:sp>
        <p:nvSpPr>
          <p:cNvPr id="1390" name="Google Shape;1390;p77"/>
          <p:cNvSpPr txBox="1"/>
          <p:nvPr/>
        </p:nvSpPr>
        <p:spPr>
          <a:xfrm>
            <a:off x="747712" y="2675233"/>
            <a:ext cx="17738631" cy="5140253"/>
          </a:xfrm>
          <a:prstGeom prst="rect">
            <a:avLst/>
          </a:prstGeom>
          <a:noFill/>
          <a:ln>
            <a:noFill/>
          </a:ln>
        </p:spPr>
        <p:txBody>
          <a:bodyPr spcFirstLastPara="1" wrap="square" lIns="0" tIns="12700" rIns="0" bIns="0" anchor="t" anchorCtr="0">
            <a:spAutoFit/>
          </a:bodyPr>
          <a:lstStyle/>
          <a:p>
            <a:pPr marL="12700" marR="5080" lvl="0" indent="0" algn="just" rtl="0">
              <a:lnSpc>
                <a:spcPct val="140800"/>
              </a:lnSpc>
              <a:spcBef>
                <a:spcPts val="0"/>
              </a:spcBef>
              <a:spcAft>
                <a:spcPts val="0"/>
              </a:spcAft>
              <a:buNone/>
            </a:pPr>
            <a:r>
              <a:rPr lang="en-US" sz="2800" b="1" dirty="0">
                <a:solidFill>
                  <a:srgbClr val="054C2C"/>
                </a:solidFill>
                <a:latin typeface="Garamond"/>
                <a:ea typeface="Garamond"/>
                <a:cs typeface="Garamond"/>
                <a:sym typeface="Garamond"/>
              </a:rPr>
              <a:t>Regular and Systematic Monitoring: </a:t>
            </a:r>
            <a:r>
              <a:rPr lang="en-US" sz="2800" dirty="0">
                <a:solidFill>
                  <a:schemeClr val="dk1"/>
                </a:solidFill>
                <a:latin typeface="Garamond"/>
                <a:ea typeface="Garamond"/>
                <a:cs typeface="Garamond"/>
                <a:sym typeface="Garamond"/>
              </a:rPr>
              <a:t>Organizations that conduct large-scale regular and  systematic monitoring of data subjects, such as online </a:t>
            </a:r>
            <a:r>
              <a:rPr lang="en-US" sz="2800" dirty="0" err="1">
                <a:solidFill>
                  <a:schemeClr val="dk1"/>
                </a:solidFill>
                <a:latin typeface="Garamond"/>
                <a:ea typeface="Garamond"/>
                <a:cs typeface="Garamond"/>
                <a:sym typeface="Garamond"/>
              </a:rPr>
              <a:t>behaviour</a:t>
            </a:r>
            <a:r>
              <a:rPr lang="en-US" sz="2800" dirty="0">
                <a:solidFill>
                  <a:schemeClr val="dk1"/>
                </a:solidFill>
                <a:latin typeface="Garamond"/>
                <a:ea typeface="Garamond"/>
                <a:cs typeface="Garamond"/>
                <a:sym typeface="Garamond"/>
              </a:rPr>
              <a:t> tracking, must have a DPO. E.g.,  E-commerce platforms</a:t>
            </a:r>
            <a:endParaRPr sz="2800" dirty="0">
              <a:solidFill>
                <a:schemeClr val="dk1"/>
              </a:solidFill>
              <a:latin typeface="Garamond"/>
              <a:ea typeface="Garamond"/>
              <a:cs typeface="Garamond"/>
              <a:sym typeface="Garamond"/>
            </a:endParaRPr>
          </a:p>
          <a:p>
            <a:pPr marL="0" marR="0" lvl="0" indent="0" algn="l" rtl="0">
              <a:spcBef>
                <a:spcPts val="45"/>
              </a:spcBef>
              <a:spcAft>
                <a:spcPts val="0"/>
              </a:spcAft>
              <a:buNone/>
            </a:pPr>
            <a:endParaRPr sz="2800" dirty="0">
              <a:solidFill>
                <a:schemeClr val="dk1"/>
              </a:solidFill>
              <a:latin typeface="Garamond"/>
              <a:ea typeface="Garamond"/>
              <a:cs typeface="Garamond"/>
              <a:sym typeface="Garamond"/>
            </a:endParaRPr>
          </a:p>
          <a:p>
            <a:pPr marL="12700" marR="8255" lvl="0" indent="0" algn="just" rtl="0">
              <a:lnSpc>
                <a:spcPct val="141700"/>
              </a:lnSpc>
              <a:spcBef>
                <a:spcPts val="0"/>
              </a:spcBef>
              <a:spcAft>
                <a:spcPts val="0"/>
              </a:spcAft>
              <a:buNone/>
            </a:pPr>
            <a:r>
              <a:rPr lang="en-US" sz="2800" b="1" dirty="0">
                <a:solidFill>
                  <a:srgbClr val="054C2C"/>
                </a:solidFill>
                <a:latin typeface="Garamond"/>
                <a:ea typeface="Garamond"/>
                <a:cs typeface="Garamond"/>
                <a:sym typeface="Garamond"/>
              </a:rPr>
              <a:t>Cross-Border Data Processing: </a:t>
            </a:r>
            <a:r>
              <a:rPr lang="en-US" sz="2800" dirty="0">
                <a:solidFill>
                  <a:schemeClr val="dk1"/>
                </a:solidFill>
                <a:latin typeface="Garamond"/>
                <a:ea typeface="Garamond"/>
                <a:cs typeface="Garamond"/>
                <a:sym typeface="Garamond"/>
              </a:rPr>
              <a:t>If a company works in multiple EU member states and  processes data across borders, it may need to employ a DPO. E.g., Government agencies</a:t>
            </a:r>
            <a:endParaRPr sz="2800" dirty="0">
              <a:solidFill>
                <a:schemeClr val="dk1"/>
              </a:solidFill>
              <a:latin typeface="Garamond"/>
              <a:ea typeface="Garamond"/>
              <a:cs typeface="Garamond"/>
              <a:sym typeface="Garamond"/>
            </a:endParaRPr>
          </a:p>
          <a:p>
            <a:pPr marL="0" marR="0" lvl="0" indent="0" algn="l" rtl="0">
              <a:spcBef>
                <a:spcPts val="15"/>
              </a:spcBef>
              <a:spcAft>
                <a:spcPts val="0"/>
              </a:spcAft>
              <a:buNone/>
            </a:pPr>
            <a:endParaRPr sz="2800" dirty="0">
              <a:solidFill>
                <a:schemeClr val="dk1"/>
              </a:solidFill>
              <a:latin typeface="Garamond"/>
              <a:ea typeface="Garamond"/>
              <a:cs typeface="Garamond"/>
              <a:sym typeface="Garamond"/>
            </a:endParaRPr>
          </a:p>
          <a:p>
            <a:pPr marL="12700" marR="5715" lvl="0" indent="0" algn="just" rtl="0">
              <a:lnSpc>
                <a:spcPct val="140800"/>
              </a:lnSpc>
              <a:spcBef>
                <a:spcPts val="0"/>
              </a:spcBef>
              <a:spcAft>
                <a:spcPts val="0"/>
              </a:spcAft>
              <a:buNone/>
            </a:pPr>
            <a:r>
              <a:rPr lang="en-US" sz="2800" b="1" dirty="0">
                <a:solidFill>
                  <a:srgbClr val="054C2C"/>
                </a:solidFill>
                <a:latin typeface="Garamond"/>
                <a:ea typeface="Garamond"/>
                <a:cs typeface="Garamond"/>
                <a:sym typeface="Garamond"/>
              </a:rPr>
              <a:t>Legal Requirement: </a:t>
            </a:r>
            <a:r>
              <a:rPr lang="en-US" sz="2800" dirty="0">
                <a:solidFill>
                  <a:schemeClr val="dk1"/>
                </a:solidFill>
                <a:latin typeface="Garamond"/>
                <a:ea typeface="Garamond"/>
                <a:cs typeface="Garamond"/>
                <a:sym typeface="Garamond"/>
              </a:rPr>
              <a:t>Even if an Organization does not meet the criteria, some jurisdictions may  impose legal requirements necessitating the appointment of a DPO. Educational institutions like  schools, universities </a:t>
            </a:r>
            <a:r>
              <a:rPr lang="en-US" sz="2800" dirty="0" err="1">
                <a:solidFill>
                  <a:schemeClr val="dk1"/>
                </a:solidFill>
                <a:latin typeface="Garamond"/>
                <a:ea typeface="Garamond"/>
                <a:cs typeface="Garamond"/>
                <a:sym typeface="Garamond"/>
              </a:rPr>
              <a:t>etc</a:t>
            </a:r>
            <a:endParaRPr sz="2800" dirty="0">
              <a:solidFill>
                <a:schemeClr val="dk1"/>
              </a:solidFill>
              <a:latin typeface="Garamond"/>
              <a:ea typeface="Garamond"/>
              <a:cs typeface="Garamond"/>
              <a:sym typeface="Garamond"/>
            </a:endParaRPr>
          </a:p>
          <a:p>
            <a:pPr marL="12700" marR="5715" lvl="0" indent="0" algn="just" rtl="0">
              <a:lnSpc>
                <a:spcPct val="141700"/>
              </a:lnSpc>
              <a:spcBef>
                <a:spcPts val="0"/>
              </a:spcBef>
              <a:spcAft>
                <a:spcPts val="0"/>
              </a:spcAft>
              <a:buNone/>
            </a:pPr>
            <a:endParaRPr sz="2800" dirty="0">
              <a:solidFill>
                <a:schemeClr val="dk1"/>
              </a:solidFill>
              <a:latin typeface="Garamond"/>
              <a:ea typeface="Garamond"/>
              <a:cs typeface="Garamond"/>
              <a:sym typeface="Garamond"/>
            </a:endParaRPr>
          </a:p>
        </p:txBody>
      </p:sp>
      <p:pic>
        <p:nvPicPr>
          <p:cNvPr id="1391" name="Google Shape;1391;p77"/>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392" name="Google Shape;1392;p7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80</a:t>
            </a:fld>
            <a:endParaRPr/>
          </a:p>
        </p:txBody>
      </p:sp>
      <p:sp>
        <p:nvSpPr>
          <p:cNvPr id="1394" name="Google Shape;1394;p77"/>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Defining the Responsibilities and Functions of Data Protection Officers (DPOs)</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Shape 1398"/>
        <p:cNvGrpSpPr/>
        <p:nvPr/>
      </p:nvGrpSpPr>
      <p:grpSpPr>
        <a:xfrm>
          <a:off x="0" y="0"/>
          <a:ext cx="0" cy="0"/>
          <a:chOff x="0" y="0"/>
          <a:chExt cx="0" cy="0"/>
        </a:xfrm>
      </p:grpSpPr>
      <p:sp>
        <p:nvSpPr>
          <p:cNvPr id="1399" name="Google Shape;1399;p78"/>
          <p:cNvSpPr txBox="1"/>
          <p:nvPr/>
        </p:nvSpPr>
        <p:spPr>
          <a:xfrm>
            <a:off x="641396" y="2301875"/>
            <a:ext cx="17738631" cy="7074501"/>
          </a:xfrm>
          <a:prstGeom prst="rect">
            <a:avLst/>
          </a:prstGeom>
          <a:noFill/>
          <a:ln>
            <a:noFill/>
          </a:ln>
        </p:spPr>
        <p:txBody>
          <a:bodyPr spcFirstLastPara="1" wrap="square" lIns="0" tIns="12700" rIns="0" bIns="0" anchor="t" anchorCtr="0">
            <a:spAutoFit/>
          </a:bodyPr>
          <a:lstStyle/>
          <a:p>
            <a:pPr marL="12700" marR="5080" lvl="0" indent="0" algn="just" rtl="0">
              <a:lnSpc>
                <a:spcPct val="150000"/>
              </a:lnSpc>
              <a:spcBef>
                <a:spcPts val="0"/>
              </a:spcBef>
              <a:spcAft>
                <a:spcPts val="0"/>
              </a:spcAft>
              <a:buNone/>
            </a:pPr>
            <a:r>
              <a:rPr lang="en-US" sz="2800">
                <a:solidFill>
                  <a:schemeClr val="dk1"/>
                </a:solidFill>
                <a:latin typeface="Garamond"/>
                <a:ea typeface="Garamond"/>
                <a:cs typeface="Garamond"/>
                <a:sym typeface="Garamond"/>
              </a:rPr>
              <a:t>A Data Protection Officer (DPO) is chosen based on a number of important factors, such as the  needs of the Organization, the law, and the type of data controlling and processing that is being  done. The following are popular ways to give someone a DPO:</a:t>
            </a:r>
            <a:endParaRPr sz="2800">
              <a:solidFill>
                <a:schemeClr val="dk1"/>
              </a:solidFill>
              <a:latin typeface="Garamond"/>
              <a:ea typeface="Garamond"/>
              <a:cs typeface="Garamond"/>
              <a:sym typeface="Garamond"/>
            </a:endParaRPr>
          </a:p>
          <a:p>
            <a:pPr marL="0" marR="0" lvl="0" indent="0" algn="l" rtl="0">
              <a:lnSpc>
                <a:spcPct val="150000"/>
              </a:lnSpc>
              <a:spcBef>
                <a:spcPts val="5"/>
              </a:spcBef>
              <a:spcAft>
                <a:spcPts val="0"/>
              </a:spcAft>
              <a:buNone/>
            </a:pPr>
            <a:endParaRPr sz="2800">
              <a:solidFill>
                <a:schemeClr val="dk1"/>
              </a:solidFill>
              <a:latin typeface="Garamond"/>
              <a:ea typeface="Garamond"/>
              <a:cs typeface="Garamond"/>
              <a:sym typeface="Garamond"/>
            </a:endParaRPr>
          </a:p>
          <a:p>
            <a:pPr marL="469265" marR="5080" lvl="0" indent="-228600" algn="just"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A DPO must be appointed by some places because of data protection laws, like the  General Data Protection Regulation (GDPR). This rule applies to groups that deal with  private information, process a lot of data, or are government agencies.</a:t>
            </a:r>
            <a:endParaRPr sz="2800">
              <a:solidFill>
                <a:schemeClr val="dk1"/>
              </a:solidFill>
              <a:latin typeface="Garamond"/>
              <a:ea typeface="Garamond"/>
              <a:cs typeface="Garamond"/>
              <a:sym typeface="Garamond"/>
            </a:endParaRPr>
          </a:p>
          <a:p>
            <a:pPr marL="469265" marR="6985" lvl="0" indent="-228600" algn="just" rtl="0">
              <a:lnSpc>
                <a:spcPct val="150000"/>
              </a:lnSpc>
              <a:spcBef>
                <a:spcPts val="3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Companies can choose to hire a DPO even if they are not forced to by law. This can help  them improve their data protection methods, show they care about data privacy, and  understand the complicated privacy rules.</a:t>
            </a:r>
            <a:endParaRPr/>
          </a:p>
          <a:p>
            <a:pPr marL="240665" marR="5715" lvl="0" indent="-228600" algn="just" rtl="0">
              <a:lnSpc>
                <a:spcPct val="150000"/>
              </a:lnSpc>
              <a:spcBef>
                <a:spcPts val="10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It's important to know what kind of data processing an Organization does and how big it  is. It is usually a good idea for Organizations that deal with a lot of personal data or sensitive  information to hire a DPO to make sure that data security standards are met.</a:t>
            </a:r>
            <a:endParaRPr sz="2800">
              <a:solidFill>
                <a:schemeClr val="dk1"/>
              </a:solidFill>
              <a:latin typeface="Garamond"/>
              <a:ea typeface="Garamond"/>
              <a:cs typeface="Garamond"/>
              <a:sym typeface="Garamond"/>
            </a:endParaRPr>
          </a:p>
          <a:p>
            <a:pPr marL="469265" marR="6985" lvl="0" indent="-50800" algn="just" rtl="0">
              <a:lnSpc>
                <a:spcPct val="150000"/>
              </a:lnSpc>
              <a:spcBef>
                <a:spcPts val="35"/>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p:txBody>
      </p:sp>
      <p:pic>
        <p:nvPicPr>
          <p:cNvPr id="1400" name="Google Shape;1400;p7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01" name="Google Shape;1401;p7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81</a:t>
            </a:fld>
            <a:endParaRPr/>
          </a:p>
        </p:txBody>
      </p:sp>
      <p:sp>
        <p:nvSpPr>
          <p:cNvPr id="1403" name="Google Shape;1403;p78"/>
          <p:cNvSpPr txBox="1"/>
          <p:nvPr/>
        </p:nvSpPr>
        <p:spPr>
          <a:xfrm>
            <a:off x="2043111" y="1135307"/>
            <a:ext cx="67818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How is a DPO assigned?</a:t>
            </a:r>
            <a:endParaRP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Shape 1407"/>
        <p:cNvGrpSpPr/>
        <p:nvPr/>
      </p:nvGrpSpPr>
      <p:grpSpPr>
        <a:xfrm>
          <a:off x="0" y="0"/>
          <a:ext cx="0" cy="0"/>
          <a:chOff x="0" y="0"/>
          <a:chExt cx="0" cy="0"/>
        </a:xfrm>
      </p:grpSpPr>
      <p:sp>
        <p:nvSpPr>
          <p:cNvPr id="1408" name="Google Shape;1408;p79"/>
          <p:cNvSpPr txBox="1"/>
          <p:nvPr/>
        </p:nvSpPr>
        <p:spPr>
          <a:xfrm>
            <a:off x="641396" y="2301875"/>
            <a:ext cx="17738631" cy="2384371"/>
          </a:xfrm>
          <a:prstGeom prst="rect">
            <a:avLst/>
          </a:prstGeom>
          <a:noFill/>
          <a:ln>
            <a:noFill/>
          </a:ln>
        </p:spPr>
        <p:txBody>
          <a:bodyPr spcFirstLastPara="1" wrap="square" lIns="0" tIns="12700" rIns="0" bIns="0" anchor="t" anchorCtr="0">
            <a:spAutoFit/>
          </a:bodyPr>
          <a:lstStyle/>
          <a:p>
            <a:pPr marL="240665" marR="6350" lvl="0" indent="-228600" algn="just" rtl="0">
              <a:lnSpc>
                <a:spcPct val="1408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need for a DPO can also be caused by the complexity of an organization's data  environment, such as the amount and types of data it has. Keeping data safe and private  in complex data environments might need a specialised expert.</a:t>
            </a:r>
            <a:endParaRPr sz="2800">
              <a:solidFill>
                <a:schemeClr val="dk1"/>
              </a:solidFill>
              <a:latin typeface="Garamond"/>
              <a:ea typeface="Garamond"/>
              <a:cs typeface="Garamond"/>
              <a:sym typeface="Garamond"/>
            </a:endParaRPr>
          </a:p>
          <a:p>
            <a:pPr marL="240665" marR="5080" lvl="0" indent="-228600" algn="just" rtl="0">
              <a:lnSpc>
                <a:spcPct val="140400"/>
              </a:lnSpc>
              <a:spcBef>
                <a:spcPts val="4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Companies may hire a DPO to build trust and meet the needs of customers, partners, and  stakeholders. Showing that you care about data security can give you an edge over your  competitors.</a:t>
            </a:r>
            <a:endParaRPr sz="2800">
              <a:solidFill>
                <a:schemeClr val="dk1"/>
              </a:solidFill>
              <a:latin typeface="Garamond"/>
              <a:ea typeface="Garamond"/>
              <a:cs typeface="Garamond"/>
              <a:sym typeface="Garamond"/>
            </a:endParaRPr>
          </a:p>
        </p:txBody>
      </p:sp>
      <p:pic>
        <p:nvPicPr>
          <p:cNvPr id="1409" name="Google Shape;1409;p79"/>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10" name="Google Shape;1410;p7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82</a:t>
            </a:fld>
            <a:endParaRPr/>
          </a:p>
        </p:txBody>
      </p:sp>
      <p:sp>
        <p:nvSpPr>
          <p:cNvPr id="1412" name="Google Shape;1412;p79"/>
          <p:cNvSpPr txBox="1"/>
          <p:nvPr/>
        </p:nvSpPr>
        <p:spPr>
          <a:xfrm>
            <a:off x="2043111" y="1135307"/>
            <a:ext cx="67818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How is a DPO assigned?</a:t>
            </a:r>
            <a:endParaRP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Shape 1416"/>
        <p:cNvGrpSpPr/>
        <p:nvPr/>
      </p:nvGrpSpPr>
      <p:grpSpPr>
        <a:xfrm>
          <a:off x="0" y="0"/>
          <a:ext cx="0" cy="0"/>
          <a:chOff x="0" y="0"/>
          <a:chExt cx="0" cy="0"/>
        </a:xfrm>
      </p:grpSpPr>
      <p:sp>
        <p:nvSpPr>
          <p:cNvPr id="1417" name="Google Shape;1417;p80"/>
          <p:cNvSpPr txBox="1"/>
          <p:nvPr/>
        </p:nvSpPr>
        <p:spPr>
          <a:xfrm>
            <a:off x="641396" y="2301875"/>
            <a:ext cx="17738631" cy="6805196"/>
          </a:xfrm>
          <a:prstGeom prst="rect">
            <a:avLst/>
          </a:prstGeom>
          <a:noFill/>
          <a:ln>
            <a:noFill/>
          </a:ln>
        </p:spPr>
        <p:txBody>
          <a:bodyPr spcFirstLastPara="1" wrap="square" lIns="0" tIns="12700" rIns="0" bIns="0" anchor="t" anchorCtr="0">
            <a:spAutoFit/>
          </a:bodyPr>
          <a:lstStyle/>
          <a:p>
            <a:pPr marL="12700" marR="0" lvl="0" indent="0" algn="l" rtl="0">
              <a:lnSpc>
                <a:spcPct val="200000"/>
              </a:lnSpc>
              <a:spcBef>
                <a:spcPts val="0"/>
              </a:spcBef>
              <a:spcAft>
                <a:spcPts val="0"/>
              </a:spcAft>
              <a:buNone/>
            </a:pPr>
            <a:r>
              <a:rPr lang="en-US" sz="2800">
                <a:solidFill>
                  <a:schemeClr val="dk1"/>
                </a:solidFill>
                <a:latin typeface="Garamond"/>
                <a:ea typeface="Garamond"/>
                <a:cs typeface="Garamond"/>
                <a:sym typeface="Garamond"/>
              </a:rPr>
              <a:t>In most cases, the following are characteristics of a DPO:</a:t>
            </a:r>
            <a:endParaRPr sz="2800">
              <a:solidFill>
                <a:schemeClr val="dk1"/>
              </a:solidFill>
              <a:latin typeface="Garamond"/>
              <a:ea typeface="Garamond"/>
              <a:cs typeface="Garamond"/>
              <a:sym typeface="Garamond"/>
            </a:endParaRPr>
          </a:p>
          <a:p>
            <a:pPr marL="240665" marR="6350" lvl="0" indent="-228600" algn="just" rtl="0">
              <a:lnSpc>
                <a:spcPct val="20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A DPO should have a solid grasp of the data protection legislation and best practices in place in their jurisdiction.</a:t>
            </a:r>
            <a:endParaRPr sz="2800">
              <a:solidFill>
                <a:schemeClr val="dk1"/>
              </a:solidFill>
              <a:latin typeface="Garamond"/>
              <a:ea typeface="Garamond"/>
              <a:cs typeface="Garamond"/>
              <a:sym typeface="Garamond"/>
            </a:endParaRPr>
          </a:p>
          <a:p>
            <a:pPr marL="240665" marR="5715" lvl="0" indent="-228600" algn="just" rtl="0">
              <a:lnSpc>
                <a:spcPct val="200000"/>
              </a:lnSpc>
              <a:spcBef>
                <a:spcPts val="1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They should work without any conflicts of interest and independently to ensure that they are able to make judgements that are in the best interest of the people whose data they are analysing.</a:t>
            </a:r>
            <a:endParaRPr/>
          </a:p>
          <a:p>
            <a:pPr marL="240665" marR="10160" lvl="0" indent="-228600" algn="l" rtl="0">
              <a:lnSpc>
                <a:spcPct val="200000"/>
              </a:lnSpc>
              <a:spcBef>
                <a:spcPts val="10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 DPO should make themselves available to data subjects and supervisory authorities for the purpose of fielding questions and addressing concerns.</a:t>
            </a:r>
            <a:endParaRPr sz="2800">
              <a:solidFill>
                <a:schemeClr val="dk1"/>
              </a:solidFill>
              <a:latin typeface="Garamond"/>
              <a:ea typeface="Garamond"/>
              <a:cs typeface="Garamond"/>
              <a:sym typeface="Garamond"/>
            </a:endParaRPr>
          </a:p>
          <a:p>
            <a:pPr marL="240665" marR="5715" lvl="0" indent="-228600" algn="l" rtl="0">
              <a:lnSpc>
                <a:spcPct val="200000"/>
              </a:lnSpc>
              <a:spcBef>
                <a:spcPts val="2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They offer the company guidance on how to handle concerns pertaining to data protection and privacy.</a:t>
            </a:r>
            <a:endParaRPr sz="2800">
              <a:solidFill>
                <a:schemeClr val="dk1"/>
              </a:solidFill>
              <a:latin typeface="Garamond"/>
              <a:ea typeface="Garamond"/>
              <a:cs typeface="Garamond"/>
              <a:sym typeface="Garamond"/>
            </a:endParaRPr>
          </a:p>
          <a:p>
            <a:pPr marL="240665" marR="5715" lvl="0" indent="-50800" algn="just" rtl="0">
              <a:lnSpc>
                <a:spcPct val="200000"/>
              </a:lnSpc>
              <a:spcBef>
                <a:spcPts val="15"/>
              </a:spcBef>
              <a:spcAft>
                <a:spcPts val="0"/>
              </a:spcAft>
              <a:buClr>
                <a:schemeClr val="dk1"/>
              </a:buClr>
              <a:buSzPts val="2800"/>
              <a:buFont typeface="Noto Sans Symbols"/>
              <a:buNone/>
            </a:pPr>
            <a:endParaRPr sz="2800">
              <a:solidFill>
                <a:schemeClr val="dk1"/>
              </a:solidFill>
              <a:latin typeface="Garamond"/>
              <a:ea typeface="Garamond"/>
              <a:cs typeface="Garamond"/>
              <a:sym typeface="Garamond"/>
            </a:endParaRPr>
          </a:p>
        </p:txBody>
      </p:sp>
      <p:pic>
        <p:nvPicPr>
          <p:cNvPr id="1418" name="Google Shape;1418;p8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19" name="Google Shape;1419;p8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83</a:t>
            </a:fld>
            <a:endParaRPr/>
          </a:p>
        </p:txBody>
      </p:sp>
      <p:sp>
        <p:nvSpPr>
          <p:cNvPr id="1421" name="Google Shape;1421;p80"/>
          <p:cNvSpPr txBox="1"/>
          <p:nvPr/>
        </p:nvSpPr>
        <p:spPr>
          <a:xfrm>
            <a:off x="2043111" y="1135307"/>
            <a:ext cx="67818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Characteristics of a DPO:</a:t>
            </a:r>
            <a:endParaRP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Shape 1425"/>
        <p:cNvGrpSpPr/>
        <p:nvPr/>
      </p:nvGrpSpPr>
      <p:grpSpPr>
        <a:xfrm>
          <a:off x="0" y="0"/>
          <a:ext cx="0" cy="0"/>
          <a:chOff x="0" y="0"/>
          <a:chExt cx="0" cy="0"/>
        </a:xfrm>
      </p:grpSpPr>
      <p:sp>
        <p:nvSpPr>
          <p:cNvPr id="1426" name="Google Shape;1426;p81"/>
          <p:cNvSpPr txBox="1"/>
          <p:nvPr/>
        </p:nvSpPr>
        <p:spPr>
          <a:xfrm>
            <a:off x="641396" y="2301875"/>
            <a:ext cx="17738631" cy="7654147"/>
          </a:xfrm>
          <a:prstGeom prst="rect">
            <a:avLst/>
          </a:prstGeom>
          <a:noFill/>
          <a:ln>
            <a:noFill/>
          </a:ln>
        </p:spPr>
        <p:txBody>
          <a:bodyPr spcFirstLastPara="1" wrap="square" lIns="0" tIns="12700" rIns="0" bIns="0" anchor="t" anchorCtr="0">
            <a:spAutoFit/>
          </a:bodyPr>
          <a:lstStyle/>
          <a:p>
            <a:pPr marL="240665" marR="6985" lvl="0" indent="-228600" algn="l" rtl="0">
              <a:lnSpc>
                <a:spcPct val="20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Ensures that the Organization complies with the many laws and regulations concerning the  protection of personal data.</a:t>
            </a:r>
            <a:endParaRPr sz="2800">
              <a:solidFill>
                <a:schemeClr val="dk1"/>
              </a:solidFill>
              <a:latin typeface="Garamond"/>
              <a:ea typeface="Garamond"/>
              <a:cs typeface="Garamond"/>
              <a:sym typeface="Garamond"/>
            </a:endParaRPr>
          </a:p>
          <a:p>
            <a:pPr marL="240665" marR="5080" lvl="0" indent="-228600" algn="l" rtl="0">
              <a:lnSpc>
                <a:spcPct val="200000"/>
              </a:lnSpc>
              <a:spcBef>
                <a:spcPts val="3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DPOs encourage transparency on the activities that include the processing of personal  data.</a:t>
            </a:r>
            <a:endParaRPr sz="2800">
              <a:solidFill>
                <a:schemeClr val="dk1"/>
              </a:solidFill>
              <a:latin typeface="Garamond"/>
              <a:ea typeface="Garamond"/>
              <a:cs typeface="Garamond"/>
              <a:sym typeface="Garamond"/>
            </a:endParaRPr>
          </a:p>
          <a:p>
            <a:pPr marL="240665" marR="6350" lvl="0" indent="-228600" algn="l" rtl="0">
              <a:lnSpc>
                <a:spcPct val="200000"/>
              </a:lnSpc>
              <a:spcBef>
                <a:spcPts val="3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They promote the organization-wide discussion of ethical issues relating to the use of data  and the protection of personal information.</a:t>
            </a:r>
            <a:endParaRPr sz="2800">
              <a:solidFill>
                <a:schemeClr val="dk1"/>
              </a:solidFill>
              <a:latin typeface="Garamond"/>
              <a:ea typeface="Garamond"/>
              <a:cs typeface="Garamond"/>
              <a:sym typeface="Garamond"/>
            </a:endParaRPr>
          </a:p>
          <a:p>
            <a:pPr marL="240665" marR="6985" lvl="0" indent="-228600" algn="l" rtl="0">
              <a:lnSpc>
                <a:spcPct val="200000"/>
              </a:lnSpc>
              <a:spcBef>
                <a:spcPts val="2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DPOs play a role in holding the Organization accountable for data protection compliance  and play a role in holding the Organization accountable.</a:t>
            </a:r>
            <a:endParaRPr sz="2800">
              <a:solidFill>
                <a:schemeClr val="dk1"/>
              </a:solidFill>
              <a:latin typeface="Garamond"/>
              <a:ea typeface="Garamond"/>
              <a:cs typeface="Garamond"/>
              <a:sym typeface="Garamond"/>
            </a:endParaRPr>
          </a:p>
          <a:p>
            <a:pPr marL="240665" marR="8255" lvl="0" indent="-228600" algn="l" rtl="0">
              <a:lnSpc>
                <a:spcPct val="200000"/>
              </a:lnSpc>
              <a:spcBef>
                <a:spcPts val="1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They may have applicable qualifications or training in data protection and have received  education in this area.</a:t>
            </a:r>
            <a:endParaRPr sz="2800">
              <a:solidFill>
                <a:schemeClr val="dk1"/>
              </a:solidFill>
              <a:latin typeface="Garamond"/>
              <a:ea typeface="Garamond"/>
              <a:cs typeface="Garamond"/>
              <a:sym typeface="Garamond"/>
            </a:endParaRPr>
          </a:p>
          <a:p>
            <a:pPr marL="240665" marR="5080" lvl="0" indent="-228600" algn="l" rtl="0">
              <a:lnSpc>
                <a:spcPct val="200000"/>
              </a:lnSpc>
              <a:spcBef>
                <a:spcPts val="1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Pays close attention to the details to preserve sensitive data. Here is an overview of the  typical roles and responsibilities of a DPO.</a:t>
            </a:r>
            <a:endParaRPr sz="2800">
              <a:solidFill>
                <a:schemeClr val="dk1"/>
              </a:solidFill>
              <a:latin typeface="Garamond"/>
              <a:ea typeface="Garamond"/>
              <a:cs typeface="Garamond"/>
              <a:sym typeface="Garamond"/>
            </a:endParaRPr>
          </a:p>
        </p:txBody>
      </p:sp>
      <p:pic>
        <p:nvPicPr>
          <p:cNvPr id="1427" name="Google Shape;1427;p81"/>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28" name="Google Shape;1428;p8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84</a:t>
            </a:fld>
            <a:endParaRPr/>
          </a:p>
        </p:txBody>
      </p:sp>
      <p:sp>
        <p:nvSpPr>
          <p:cNvPr id="1430" name="Google Shape;1430;p81"/>
          <p:cNvSpPr txBox="1"/>
          <p:nvPr/>
        </p:nvSpPr>
        <p:spPr>
          <a:xfrm>
            <a:off x="2043111" y="1135307"/>
            <a:ext cx="67818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Characteristics of a DPO:</a:t>
            </a:r>
            <a:endParaRP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Shape 1434"/>
        <p:cNvGrpSpPr/>
        <p:nvPr/>
      </p:nvGrpSpPr>
      <p:grpSpPr>
        <a:xfrm>
          <a:off x="0" y="0"/>
          <a:ext cx="0" cy="0"/>
          <a:chOff x="0" y="0"/>
          <a:chExt cx="0" cy="0"/>
        </a:xfrm>
      </p:grpSpPr>
      <p:sp>
        <p:nvSpPr>
          <p:cNvPr id="1435" name="Google Shape;1435;p8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85</a:t>
            </a:fld>
            <a:endParaRPr/>
          </a:p>
        </p:txBody>
      </p:sp>
      <p:sp>
        <p:nvSpPr>
          <p:cNvPr id="1437" name="Google Shape;1437;p82"/>
          <p:cNvSpPr txBox="1"/>
          <p:nvPr/>
        </p:nvSpPr>
        <p:spPr>
          <a:xfrm>
            <a:off x="858480" y="2336760"/>
            <a:ext cx="17197310" cy="7880668"/>
          </a:xfrm>
          <a:prstGeom prst="rect">
            <a:avLst/>
          </a:prstGeom>
          <a:noFill/>
          <a:ln>
            <a:noFill/>
          </a:ln>
        </p:spPr>
        <p:txBody>
          <a:bodyPr spcFirstLastPara="1" wrap="square" lIns="0" tIns="12050" rIns="0" bIns="0" anchor="t" anchorCtr="0">
            <a:spAutoFit/>
          </a:bodyPr>
          <a:lstStyle/>
          <a:p>
            <a:pPr marL="393065" marR="0" lvl="0" indent="0" algn="l" rtl="0">
              <a:spcBef>
                <a:spcPts val="0"/>
              </a:spcBef>
              <a:spcAft>
                <a:spcPts val="0"/>
              </a:spcAft>
              <a:buNone/>
            </a:pPr>
            <a:r>
              <a:rPr lang="en-US" sz="2800" b="1" dirty="0">
                <a:solidFill>
                  <a:srgbClr val="054C2C"/>
                </a:solidFill>
                <a:latin typeface="Garamond"/>
                <a:ea typeface="Garamond"/>
                <a:cs typeface="Garamond"/>
                <a:sym typeface="Garamond"/>
              </a:rPr>
              <a:t>What are the crucial roles and responsibilities of a DPO</a:t>
            </a:r>
            <a:r>
              <a:rPr lang="en-US" sz="2800" dirty="0">
                <a:solidFill>
                  <a:srgbClr val="054C2C"/>
                </a:solidFill>
                <a:latin typeface="Garamond"/>
                <a:ea typeface="Garamond"/>
                <a:cs typeface="Garamond"/>
                <a:sym typeface="Garamond"/>
              </a:rPr>
              <a:t>?</a:t>
            </a:r>
            <a:endParaRPr sz="2800" dirty="0">
              <a:solidFill>
                <a:srgbClr val="054C2C"/>
              </a:solidFill>
              <a:latin typeface="Garamond"/>
              <a:ea typeface="Garamond"/>
              <a:cs typeface="Garamond"/>
              <a:sym typeface="Garamond"/>
            </a:endParaRPr>
          </a:p>
          <a:p>
            <a:pPr marL="0" marR="0" lvl="0" indent="0" algn="l" rtl="0">
              <a:spcBef>
                <a:spcPts val="20"/>
              </a:spcBef>
              <a:spcAft>
                <a:spcPts val="0"/>
              </a:spcAft>
              <a:buNone/>
            </a:pPr>
            <a:endParaRPr sz="2800" dirty="0">
              <a:solidFill>
                <a:schemeClr val="dk1"/>
              </a:solidFill>
              <a:latin typeface="Garamond"/>
              <a:ea typeface="Garamond"/>
              <a:cs typeface="Garamond"/>
              <a:sym typeface="Garamond"/>
            </a:endParaRPr>
          </a:p>
          <a:p>
            <a:pPr marL="12700" marR="7620" lvl="0" indent="0" algn="just" rtl="0">
              <a:lnSpc>
                <a:spcPct val="140800"/>
              </a:lnSpc>
              <a:spcBef>
                <a:spcPts val="5"/>
              </a:spcBef>
              <a:spcAft>
                <a:spcPts val="0"/>
              </a:spcAft>
              <a:buNone/>
            </a:pPr>
            <a:r>
              <a:rPr lang="en-US" sz="2800" dirty="0">
                <a:solidFill>
                  <a:schemeClr val="dk1"/>
                </a:solidFill>
                <a:latin typeface="Garamond"/>
                <a:ea typeface="Garamond"/>
                <a:cs typeface="Garamond"/>
                <a:sym typeface="Garamond"/>
              </a:rPr>
              <a:t>In Nigeria, the role and responsibilities of a DPO are primarily defined by the Nigeria Data  Protection Act (NDPA). These regulations were enacted to ensure the protection of personal data in Nigeria and establish the framework for data protection.</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dirty="0">
              <a:solidFill>
                <a:schemeClr val="dk1"/>
              </a:solidFill>
              <a:latin typeface="Garamond"/>
              <a:ea typeface="Garamond"/>
              <a:cs typeface="Garamond"/>
              <a:sym typeface="Garamond"/>
            </a:endParaRPr>
          </a:p>
          <a:p>
            <a:pPr marL="12700" marR="0" lvl="0" indent="0" algn="just" rtl="0">
              <a:spcBef>
                <a:spcPts val="5"/>
              </a:spcBef>
              <a:spcAft>
                <a:spcPts val="0"/>
              </a:spcAft>
              <a:buNone/>
            </a:pPr>
            <a:r>
              <a:rPr lang="en-US" sz="2800" dirty="0">
                <a:solidFill>
                  <a:schemeClr val="dk1"/>
                </a:solidFill>
                <a:latin typeface="Garamond"/>
                <a:ea typeface="Garamond"/>
                <a:cs typeface="Garamond"/>
                <a:sym typeface="Garamond"/>
              </a:rPr>
              <a:t>Under the NDPA, the responsibilities of a DPO include, but are not limited to:</a:t>
            </a:r>
            <a:endParaRPr sz="2800" dirty="0">
              <a:solidFill>
                <a:schemeClr val="dk1"/>
              </a:solidFill>
              <a:latin typeface="Garamond"/>
              <a:ea typeface="Garamond"/>
              <a:cs typeface="Garamond"/>
              <a:sym typeface="Garamond"/>
            </a:endParaRPr>
          </a:p>
          <a:p>
            <a:pPr marL="0" marR="0" lvl="0" indent="0" algn="l" rtl="0">
              <a:spcBef>
                <a:spcPts val="5"/>
              </a:spcBef>
              <a:spcAft>
                <a:spcPts val="0"/>
              </a:spcAft>
              <a:buNone/>
            </a:pPr>
            <a:endParaRPr sz="3200" dirty="0">
              <a:solidFill>
                <a:schemeClr val="dk1"/>
              </a:solidFill>
              <a:latin typeface="Garamond"/>
              <a:ea typeface="Garamond"/>
              <a:cs typeface="Garamond"/>
              <a:sym typeface="Garamond"/>
            </a:endParaRPr>
          </a:p>
          <a:p>
            <a:pPr marL="469265" marR="5080" lvl="0" indent="-228600" algn="just" rtl="0">
              <a:lnSpc>
                <a:spcPct val="1408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The DPO is responsible for providing advice to the Data Controller and Data Processor,  as well as their employees, regarding compliance with the NDPR and NDPA. They offer guidance on how to handle personal data in accordance with the law.</a:t>
            </a:r>
            <a:endParaRPr dirty="0"/>
          </a:p>
          <a:p>
            <a:pPr marL="469265" marR="5080" lvl="0" indent="-228600" algn="just" rtl="0">
              <a:lnSpc>
                <a:spcPct val="140800"/>
              </a:lnSpc>
              <a:spcBef>
                <a:spcPts val="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The DPO is tasked with monitoring the organization's compliance with the NDPA and related data protection policies. They ensure that data processing activities are carried out in accordance with the law and established procedures.</a:t>
            </a:r>
            <a:endParaRPr sz="2800" dirty="0">
              <a:solidFill>
                <a:schemeClr val="dk1"/>
              </a:solidFill>
              <a:latin typeface="Garamond"/>
              <a:ea typeface="Garamond"/>
              <a:cs typeface="Garamond"/>
              <a:sym typeface="Garamond"/>
            </a:endParaRPr>
          </a:p>
          <a:p>
            <a:pPr marL="469265" marR="5080" lvl="0" indent="-50800" algn="just" rtl="0">
              <a:lnSpc>
                <a:spcPct val="140800"/>
              </a:lnSpc>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p:txBody>
      </p:sp>
      <p:grpSp>
        <p:nvGrpSpPr>
          <p:cNvPr id="1438" name="Google Shape;1438;p82"/>
          <p:cNvGrpSpPr/>
          <p:nvPr/>
        </p:nvGrpSpPr>
        <p:grpSpPr>
          <a:xfrm>
            <a:off x="11344919" y="3079897"/>
            <a:ext cx="6710871" cy="4758042"/>
            <a:chOff x="11342274" y="1893883"/>
            <a:chExt cx="6710871" cy="4758042"/>
          </a:xfrm>
        </p:grpSpPr>
        <p:sp>
          <p:nvSpPr>
            <p:cNvPr id="1439" name="Google Shape;1439;p82"/>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1440" name="Google Shape;1440;p82"/>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1441" name="Google Shape;1441;p82"/>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grpSp>
      <p:pic>
        <p:nvPicPr>
          <p:cNvPr id="1442" name="Google Shape;1442;p82"/>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43" name="Google Shape;1443;p82"/>
          <p:cNvSpPr txBox="1"/>
          <p:nvPr/>
        </p:nvSpPr>
        <p:spPr>
          <a:xfrm>
            <a:off x="2043111" y="1135307"/>
            <a:ext cx="167640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Defining the Responsibilities and Functions of Data Protection Officers (DPO)</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Shape 1447"/>
        <p:cNvGrpSpPr/>
        <p:nvPr/>
      </p:nvGrpSpPr>
      <p:grpSpPr>
        <a:xfrm>
          <a:off x="0" y="0"/>
          <a:ext cx="0" cy="0"/>
          <a:chOff x="0" y="0"/>
          <a:chExt cx="0" cy="0"/>
        </a:xfrm>
      </p:grpSpPr>
      <p:sp>
        <p:nvSpPr>
          <p:cNvPr id="1448" name="Google Shape;1448;p8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86</a:t>
            </a:fld>
            <a:endParaRPr/>
          </a:p>
        </p:txBody>
      </p:sp>
      <p:sp>
        <p:nvSpPr>
          <p:cNvPr id="1450" name="Google Shape;1450;p83"/>
          <p:cNvSpPr txBox="1"/>
          <p:nvPr/>
        </p:nvSpPr>
        <p:spPr>
          <a:xfrm>
            <a:off x="912057" y="2416255"/>
            <a:ext cx="17437856" cy="7987764"/>
          </a:xfrm>
          <a:prstGeom prst="rect">
            <a:avLst/>
          </a:prstGeom>
          <a:noFill/>
          <a:ln>
            <a:noFill/>
          </a:ln>
        </p:spPr>
        <p:txBody>
          <a:bodyPr spcFirstLastPara="1" wrap="square" lIns="0" tIns="12050" rIns="0" bIns="0" anchor="t" anchorCtr="0">
            <a:spAutoFit/>
          </a:bodyPr>
          <a:lstStyle/>
          <a:p>
            <a:pPr marL="0" marR="0" lvl="0" indent="0" algn="l" rtl="0">
              <a:spcBef>
                <a:spcPts val="0"/>
              </a:spcBef>
              <a:spcAft>
                <a:spcPts val="0"/>
              </a:spcAft>
              <a:buNone/>
            </a:pPr>
            <a:endParaRPr sz="2800" dirty="0">
              <a:solidFill>
                <a:schemeClr val="dk1"/>
              </a:solidFill>
              <a:latin typeface="Garamond"/>
              <a:ea typeface="Garamond"/>
              <a:cs typeface="Garamond"/>
              <a:sym typeface="Garamond"/>
            </a:endParaRPr>
          </a:p>
          <a:p>
            <a:pPr marL="12700" marR="8890" lvl="0" indent="0" algn="just" rtl="0">
              <a:lnSpc>
                <a:spcPct val="140800"/>
              </a:lnSpc>
              <a:spcBef>
                <a:spcPts val="0"/>
              </a:spcBef>
              <a:spcAft>
                <a:spcPts val="0"/>
              </a:spcAft>
              <a:buNone/>
            </a:pPr>
            <a:r>
              <a:rPr lang="en-US" sz="2800" b="1" dirty="0">
                <a:solidFill>
                  <a:srgbClr val="054C2C"/>
                </a:solidFill>
                <a:latin typeface="Garamond"/>
                <a:ea typeface="Garamond"/>
                <a:cs typeface="Garamond"/>
                <a:sym typeface="Garamond"/>
              </a:rPr>
              <a:t>1. Is the appointment of a Data Protection Officer mandatory or optional? If the  appointment of a Data Protection Officer is only mandatory in some circumstances, please  identify those circumstances:</a:t>
            </a:r>
            <a:endParaRPr sz="2800" dirty="0">
              <a:solidFill>
                <a:srgbClr val="054C2C"/>
              </a:solidFill>
              <a:latin typeface="Garamond"/>
              <a:ea typeface="Garamond"/>
              <a:cs typeface="Garamond"/>
              <a:sym typeface="Garamond"/>
            </a:endParaRPr>
          </a:p>
          <a:p>
            <a:pPr marL="0" marR="0" lvl="0" indent="0" algn="l" rtl="0">
              <a:lnSpc>
                <a:spcPct val="100000"/>
              </a:lnSpc>
              <a:spcBef>
                <a:spcPts val="0"/>
              </a:spcBef>
              <a:spcAft>
                <a:spcPts val="0"/>
              </a:spcAft>
              <a:buNone/>
            </a:pPr>
            <a:endParaRPr sz="2800" dirty="0">
              <a:solidFill>
                <a:schemeClr val="dk1"/>
              </a:solidFill>
              <a:latin typeface="Garamond"/>
              <a:ea typeface="Garamond"/>
              <a:cs typeface="Garamond"/>
              <a:sym typeface="Garamond"/>
            </a:endParaRPr>
          </a:p>
          <a:p>
            <a:pPr marL="12700" marR="5080" lvl="0" indent="0" algn="just" rtl="0">
              <a:lnSpc>
                <a:spcPct val="140900"/>
              </a:lnSpc>
              <a:spcBef>
                <a:spcPts val="0"/>
              </a:spcBef>
              <a:spcAft>
                <a:spcPts val="0"/>
              </a:spcAft>
              <a:buNone/>
            </a:pPr>
            <a:r>
              <a:rPr lang="en-US" sz="2800" dirty="0">
                <a:solidFill>
                  <a:schemeClr val="dk1"/>
                </a:solidFill>
                <a:latin typeface="Garamond"/>
                <a:ea typeface="Garamond"/>
                <a:cs typeface="Garamond"/>
                <a:sym typeface="Garamond"/>
              </a:rPr>
              <a:t>The appointment of a Data Protection Officer is mandatory in certain circumstances in Nigeria.  According to Section 32 of the Nigeria Data Protection Act (NDPA), a Data Controller of Major  Importance must designate a DPO with expert knowledge of data protection law and practices. In  addition to this, Regulation 4.1 of the Nigeria Data Protection Regulation (NDPR) and Section</a:t>
            </a:r>
            <a:endParaRPr sz="2800" dirty="0">
              <a:solidFill>
                <a:schemeClr val="dk1"/>
              </a:solidFill>
              <a:latin typeface="Garamond"/>
              <a:ea typeface="Garamond"/>
              <a:cs typeface="Garamond"/>
              <a:sym typeface="Garamond"/>
            </a:endParaRPr>
          </a:p>
          <a:p>
            <a:pPr marL="12700" marR="5080" lvl="0" indent="0" algn="just" rtl="0">
              <a:lnSpc>
                <a:spcPct val="140700"/>
              </a:lnSpc>
              <a:spcBef>
                <a:spcPts val="0"/>
              </a:spcBef>
              <a:spcAft>
                <a:spcPts val="0"/>
              </a:spcAft>
              <a:buNone/>
            </a:pPr>
            <a:r>
              <a:rPr lang="en-US" sz="2800" dirty="0">
                <a:solidFill>
                  <a:schemeClr val="dk1"/>
                </a:solidFill>
                <a:latin typeface="Garamond"/>
                <a:ea typeface="Garamond"/>
                <a:cs typeface="Garamond"/>
                <a:sym typeface="Garamond"/>
              </a:rPr>
              <a:t>3.4.1 of the Implementation Framework mandate every Data Controller to designate or appoint a  DPO for ensuring adherence to the NDPA, relevant data privacy instruments, and data protection  directives of the Data Controller. Furthermore, specific categories of Data Controllers, such as  government entities, those processing a large volume of personal data, those processing sensitive  personal data, and those that possess critical national information infrastructure, are required to  appoint a dedicated DPO.</a:t>
            </a:r>
            <a:endParaRPr sz="2800" dirty="0">
              <a:solidFill>
                <a:schemeClr val="dk1"/>
              </a:solidFill>
              <a:latin typeface="Garamond"/>
              <a:ea typeface="Garamond"/>
              <a:cs typeface="Garamond"/>
              <a:sym typeface="Garamond"/>
            </a:endParaRPr>
          </a:p>
          <a:p>
            <a:pPr marL="0" marR="0" lvl="0" indent="0" algn="l" rtl="0">
              <a:spcBef>
                <a:spcPts val="30"/>
              </a:spcBef>
              <a:spcAft>
                <a:spcPts val="0"/>
              </a:spcAft>
              <a:buNone/>
            </a:pPr>
            <a:endParaRPr sz="2800" dirty="0">
              <a:solidFill>
                <a:schemeClr val="dk1"/>
              </a:solidFill>
              <a:latin typeface="Garamond"/>
              <a:ea typeface="Garamond"/>
              <a:cs typeface="Garamond"/>
              <a:sym typeface="Garamond"/>
            </a:endParaRPr>
          </a:p>
        </p:txBody>
      </p:sp>
      <p:pic>
        <p:nvPicPr>
          <p:cNvPr id="1451" name="Google Shape;1451;p83"/>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52" name="Google Shape;1452;p83"/>
          <p:cNvSpPr txBox="1"/>
          <p:nvPr/>
        </p:nvSpPr>
        <p:spPr>
          <a:xfrm>
            <a:off x="2043111" y="1135307"/>
            <a:ext cx="167640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Frequently Asked Questions Regarding the  Appointment of a Data Protection Officer (DPO) in Nigeria</a:t>
            </a:r>
            <a:endParaRPr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Shape 1456"/>
        <p:cNvGrpSpPr/>
        <p:nvPr/>
      </p:nvGrpSpPr>
      <p:grpSpPr>
        <a:xfrm>
          <a:off x="0" y="0"/>
          <a:ext cx="0" cy="0"/>
          <a:chOff x="0" y="0"/>
          <a:chExt cx="0" cy="0"/>
        </a:xfrm>
      </p:grpSpPr>
      <p:sp>
        <p:nvSpPr>
          <p:cNvPr id="1457" name="Google Shape;1457;p8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87</a:t>
            </a:fld>
            <a:endParaRPr/>
          </a:p>
        </p:txBody>
      </p:sp>
      <p:sp>
        <p:nvSpPr>
          <p:cNvPr id="1459" name="Google Shape;1459;p84"/>
          <p:cNvSpPr txBox="1"/>
          <p:nvPr/>
        </p:nvSpPr>
        <p:spPr>
          <a:xfrm>
            <a:off x="960343" y="2987675"/>
            <a:ext cx="17313370" cy="6595893"/>
          </a:xfrm>
          <a:prstGeom prst="rect">
            <a:avLst/>
          </a:prstGeom>
          <a:noFill/>
          <a:ln>
            <a:noFill/>
          </a:ln>
        </p:spPr>
        <p:txBody>
          <a:bodyPr spcFirstLastPara="1" wrap="square" lIns="0" tIns="12050" rIns="0" bIns="0" anchor="t" anchorCtr="0">
            <a:spAutoFit/>
          </a:bodyPr>
          <a:lstStyle/>
          <a:p>
            <a:pPr marL="161925" marR="0" lvl="0" indent="-177800" algn="just" rtl="0">
              <a:spcBef>
                <a:spcPts val="0"/>
              </a:spcBef>
              <a:spcAft>
                <a:spcPts val="0"/>
              </a:spcAft>
              <a:buClr>
                <a:srgbClr val="054C2C"/>
              </a:buClr>
              <a:buSzPts val="2800"/>
              <a:buFont typeface="Garamond"/>
              <a:buAutoNum type="arabicPeriod" startAt="2"/>
            </a:pPr>
            <a:r>
              <a:rPr lang="en-US" sz="2800" b="1" dirty="0">
                <a:solidFill>
                  <a:srgbClr val="054C2C"/>
                </a:solidFill>
                <a:latin typeface="Garamond"/>
                <a:ea typeface="Garamond"/>
                <a:cs typeface="Garamond"/>
                <a:sym typeface="Garamond"/>
              </a:rPr>
              <a:t>What are the sanctions for failing to appoint a Data Protection Officer where required?</a:t>
            </a:r>
            <a:endParaRPr sz="2800" dirty="0">
              <a:solidFill>
                <a:srgbClr val="054C2C"/>
              </a:solidFill>
              <a:latin typeface="Garamond"/>
              <a:ea typeface="Garamond"/>
              <a:cs typeface="Garamond"/>
              <a:sym typeface="Garamond"/>
            </a:endParaRPr>
          </a:p>
          <a:p>
            <a:pPr marL="0" marR="0" lvl="0" indent="0" algn="l" rtl="0">
              <a:spcBef>
                <a:spcPts val="10"/>
              </a:spcBef>
              <a:spcAft>
                <a:spcPts val="0"/>
              </a:spcAft>
              <a:buClr>
                <a:srgbClr val="C00000"/>
              </a:buClr>
              <a:buSzPts val="2800"/>
              <a:buFont typeface="Times New Roman"/>
              <a:buNone/>
            </a:pPr>
            <a:endParaRPr sz="2800" dirty="0">
              <a:solidFill>
                <a:schemeClr val="dk1"/>
              </a:solidFill>
              <a:latin typeface="Garamond"/>
              <a:ea typeface="Garamond"/>
              <a:cs typeface="Garamond"/>
              <a:sym typeface="Garamond"/>
            </a:endParaRPr>
          </a:p>
          <a:p>
            <a:pPr marL="12700" marR="5715" lvl="0" indent="0" algn="just" rtl="0">
              <a:lnSpc>
                <a:spcPct val="140800"/>
              </a:lnSpc>
              <a:spcBef>
                <a:spcPts val="0"/>
              </a:spcBef>
              <a:spcAft>
                <a:spcPts val="0"/>
              </a:spcAft>
              <a:buNone/>
            </a:pPr>
            <a:r>
              <a:rPr lang="en-US" sz="2800" dirty="0">
                <a:solidFill>
                  <a:schemeClr val="dk1"/>
                </a:solidFill>
                <a:latin typeface="Garamond"/>
                <a:ea typeface="Garamond"/>
                <a:cs typeface="Garamond"/>
                <a:sym typeface="Garamond"/>
              </a:rPr>
              <a:t>Sections 48 and 49 of the NDPA provide that the NDPC may impose fines in respect of a breach  of the provisions of the NDPA which also includes failing to appoint a DPO. The range of fines  imposed under the NDPA are as follows:</a:t>
            </a:r>
            <a:endParaRPr sz="28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2800" dirty="0">
              <a:solidFill>
                <a:schemeClr val="dk1"/>
              </a:solidFill>
              <a:latin typeface="Garamond"/>
              <a:ea typeface="Garamond"/>
              <a:cs typeface="Garamond"/>
              <a:sym typeface="Garamond"/>
            </a:endParaRPr>
          </a:p>
          <a:p>
            <a:pPr marL="469265" marR="6985" lvl="1" indent="-228600" algn="just" rtl="0">
              <a:lnSpc>
                <a:spcPct val="140400"/>
              </a:lnSpc>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Garamond"/>
                <a:ea typeface="Garamond"/>
                <a:cs typeface="Garamond"/>
                <a:sym typeface="Garamond"/>
              </a:rPr>
              <a:t>in the case of a Data Controller or Data Processor of Major Importance, the payment of  a fine of 2% of the Organization’s annual gross revenue of the preceding year or the  payment of the sum of 10 million Naira, whichever is greater; and</a:t>
            </a:r>
            <a:endParaRPr sz="2800" b="0" i="0" u="none" strike="noStrike" cap="none" dirty="0">
              <a:solidFill>
                <a:schemeClr val="dk1"/>
              </a:solidFill>
              <a:latin typeface="Garamond"/>
              <a:ea typeface="Garamond"/>
              <a:cs typeface="Garamond"/>
              <a:sym typeface="Garamond"/>
            </a:endParaRPr>
          </a:p>
          <a:p>
            <a:pPr marL="469265" marR="5080" lvl="1" indent="-228600" algn="just" rtl="0">
              <a:lnSpc>
                <a:spcPct val="140400"/>
              </a:lnSpc>
              <a:spcBef>
                <a:spcPts val="180"/>
              </a:spcBef>
              <a:spcAft>
                <a:spcPts val="0"/>
              </a:spcAft>
              <a:buClr>
                <a:schemeClr val="dk1"/>
              </a:buClr>
              <a:buSzPts val="2800"/>
              <a:buFont typeface="Noto Sans Symbols"/>
              <a:buChar char="∙"/>
            </a:pPr>
            <a:r>
              <a:rPr lang="en-US" sz="2800" b="0" i="0" u="none" strike="noStrike" cap="none" dirty="0">
                <a:solidFill>
                  <a:schemeClr val="dk1"/>
                </a:solidFill>
                <a:latin typeface="Garamond"/>
                <a:ea typeface="Garamond"/>
                <a:cs typeface="Garamond"/>
                <a:sym typeface="Garamond"/>
              </a:rPr>
              <a:t>in the case of a Data Controller or Data Processor not of Major Importance, the payment  of a fine representing 2% of the Organization’s annual gross revenue of the preceding year  or payment of the sum of 2 million Naira, whichever is greater</a:t>
            </a:r>
            <a:endParaRPr sz="2800" b="0" i="0" u="none" strike="noStrike" cap="none" dirty="0">
              <a:solidFill>
                <a:schemeClr val="dk1"/>
              </a:solidFill>
              <a:latin typeface="Garamond"/>
              <a:ea typeface="Garamond"/>
              <a:cs typeface="Garamond"/>
              <a:sym typeface="Garamond"/>
            </a:endParaRPr>
          </a:p>
          <a:p>
            <a:pPr marL="457200" marR="0" lvl="1" indent="0" algn="l" rtl="0">
              <a:spcBef>
                <a:spcPts val="25"/>
              </a:spcBef>
              <a:spcAft>
                <a:spcPts val="0"/>
              </a:spcAft>
              <a:buClr>
                <a:schemeClr val="dk1"/>
              </a:buClr>
              <a:buSzPts val="2800"/>
              <a:buFont typeface="Noto Sans Symbols"/>
              <a:buNone/>
            </a:pPr>
            <a:endParaRPr sz="2800" b="0" i="0" u="none" strike="noStrike" cap="none" dirty="0">
              <a:solidFill>
                <a:schemeClr val="dk1"/>
              </a:solidFill>
              <a:latin typeface="Garamond"/>
              <a:ea typeface="Garamond"/>
              <a:cs typeface="Garamond"/>
              <a:sym typeface="Garamond"/>
            </a:endParaRPr>
          </a:p>
        </p:txBody>
      </p:sp>
      <p:pic>
        <p:nvPicPr>
          <p:cNvPr id="1460" name="Google Shape;1460;p84"/>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61" name="Google Shape;1461;p84"/>
          <p:cNvSpPr txBox="1"/>
          <p:nvPr/>
        </p:nvSpPr>
        <p:spPr>
          <a:xfrm>
            <a:off x="2043111" y="1135307"/>
            <a:ext cx="167640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Frequently Asked Questions Regarding the  Appointment of a Data Protection Officer (DPO) in Nigeria</a:t>
            </a:r>
            <a:endParaRP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Shape 1465"/>
        <p:cNvGrpSpPr/>
        <p:nvPr/>
      </p:nvGrpSpPr>
      <p:grpSpPr>
        <a:xfrm>
          <a:off x="0" y="0"/>
          <a:ext cx="0" cy="0"/>
          <a:chOff x="0" y="0"/>
          <a:chExt cx="0" cy="0"/>
        </a:xfrm>
      </p:grpSpPr>
      <p:sp>
        <p:nvSpPr>
          <p:cNvPr id="1466" name="Google Shape;1466;p8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88</a:t>
            </a:fld>
            <a:endParaRPr/>
          </a:p>
        </p:txBody>
      </p:sp>
      <p:sp>
        <p:nvSpPr>
          <p:cNvPr id="1468" name="Google Shape;1468;p85"/>
          <p:cNvSpPr txBox="1"/>
          <p:nvPr/>
        </p:nvSpPr>
        <p:spPr>
          <a:xfrm>
            <a:off x="960343" y="2987675"/>
            <a:ext cx="17389570" cy="6608860"/>
          </a:xfrm>
          <a:prstGeom prst="rect">
            <a:avLst/>
          </a:prstGeom>
          <a:noFill/>
          <a:ln>
            <a:noFill/>
          </a:ln>
        </p:spPr>
        <p:txBody>
          <a:bodyPr spcFirstLastPara="1" wrap="square" lIns="0" tIns="12050" rIns="0" bIns="0" anchor="t" anchorCtr="0">
            <a:spAutoFit/>
          </a:bodyPr>
          <a:lstStyle/>
          <a:p>
            <a:pPr marL="12700" marR="9525" lvl="0" indent="-177800" algn="just" rtl="0">
              <a:lnSpc>
                <a:spcPct val="140800"/>
              </a:lnSpc>
              <a:spcBef>
                <a:spcPts val="0"/>
              </a:spcBef>
              <a:spcAft>
                <a:spcPts val="0"/>
              </a:spcAft>
              <a:buClr>
                <a:srgbClr val="054C2C"/>
              </a:buClr>
              <a:buSzPts val="2800"/>
              <a:buFont typeface="Garamond"/>
              <a:buAutoNum type="arabicPeriod" startAt="3"/>
            </a:pPr>
            <a:r>
              <a:rPr lang="en-US" sz="2800" b="1" dirty="0">
                <a:solidFill>
                  <a:srgbClr val="054C2C"/>
                </a:solidFill>
                <a:latin typeface="Garamond"/>
                <a:ea typeface="Garamond"/>
                <a:cs typeface="Garamond"/>
                <a:sym typeface="Garamond"/>
              </a:rPr>
              <a:t>Is the Data Protection Officer protected from disciplinary measures, or other  employment consequences, in respect of his or her role as a Data Protection Officer?</a:t>
            </a:r>
            <a:endParaRPr sz="2800" dirty="0">
              <a:solidFill>
                <a:srgbClr val="054C2C"/>
              </a:solidFill>
              <a:latin typeface="Garamond"/>
              <a:ea typeface="Garamond"/>
              <a:cs typeface="Garamond"/>
              <a:sym typeface="Garamond"/>
            </a:endParaRPr>
          </a:p>
          <a:p>
            <a:pPr marL="0" marR="0" lvl="0" indent="0" algn="l" rtl="0">
              <a:spcBef>
                <a:spcPts val="10"/>
              </a:spcBef>
              <a:spcAft>
                <a:spcPts val="0"/>
              </a:spcAft>
              <a:buNone/>
            </a:pPr>
            <a:endParaRPr sz="2800" dirty="0">
              <a:solidFill>
                <a:schemeClr val="dk1"/>
              </a:solidFill>
              <a:latin typeface="Garamond"/>
              <a:ea typeface="Garamond"/>
              <a:cs typeface="Garamond"/>
              <a:sym typeface="Garamond"/>
            </a:endParaRPr>
          </a:p>
          <a:p>
            <a:pPr marL="12700" marR="6350" lvl="0" indent="0" algn="just" rtl="0">
              <a:lnSpc>
                <a:spcPct val="140900"/>
              </a:lnSpc>
              <a:spcBef>
                <a:spcPts val="0"/>
              </a:spcBef>
              <a:spcAft>
                <a:spcPts val="0"/>
              </a:spcAft>
              <a:buNone/>
            </a:pPr>
            <a:r>
              <a:rPr lang="en-US" sz="2800" dirty="0">
                <a:solidFill>
                  <a:schemeClr val="dk1"/>
                </a:solidFill>
                <a:latin typeface="Garamond"/>
                <a:ea typeface="Garamond"/>
                <a:cs typeface="Garamond"/>
                <a:sym typeface="Garamond"/>
              </a:rPr>
              <a:t>The protection of a DPO from disciplinary measures or employment consequences would depend  on the terms of their employment contract or any service contract. The NDPA and NDPR do not  explicitly address this aspect.</a:t>
            </a:r>
            <a:endParaRPr dirty="0"/>
          </a:p>
          <a:p>
            <a:pPr marL="12700" marR="6350" lvl="0" indent="0" algn="just" rtl="0">
              <a:lnSpc>
                <a:spcPct val="140900"/>
              </a:lnSpc>
              <a:spcBef>
                <a:spcPts val="0"/>
              </a:spcBef>
              <a:spcAft>
                <a:spcPts val="0"/>
              </a:spcAft>
              <a:buNone/>
            </a:pPr>
            <a:endParaRPr sz="2800" dirty="0">
              <a:solidFill>
                <a:schemeClr val="dk1"/>
              </a:solidFill>
              <a:latin typeface="Garamond"/>
              <a:ea typeface="Garamond"/>
              <a:cs typeface="Garamond"/>
              <a:sym typeface="Garamond"/>
            </a:endParaRPr>
          </a:p>
          <a:p>
            <a:pPr marL="12065" marR="0" lvl="0" indent="0" algn="l" rtl="0">
              <a:spcBef>
                <a:spcPts val="100"/>
              </a:spcBef>
              <a:spcAft>
                <a:spcPts val="0"/>
              </a:spcAft>
              <a:buNone/>
            </a:pPr>
            <a:r>
              <a:rPr lang="en-US" sz="2800" b="1" dirty="0">
                <a:solidFill>
                  <a:srgbClr val="054C2C"/>
                </a:solidFill>
                <a:latin typeface="Garamond"/>
                <a:ea typeface="Garamond"/>
                <a:cs typeface="Garamond"/>
                <a:sym typeface="Garamond"/>
              </a:rPr>
              <a:t>4. Can a business appoint a single Data Protection Officer to cover multiple entities</a:t>
            </a:r>
            <a:r>
              <a:rPr lang="en-US" sz="2800" dirty="0">
                <a:solidFill>
                  <a:srgbClr val="054C2C"/>
                </a:solidFill>
                <a:latin typeface="Garamond"/>
                <a:ea typeface="Garamond"/>
                <a:cs typeface="Garamond"/>
                <a:sym typeface="Garamond"/>
              </a:rPr>
              <a:t>?</a:t>
            </a:r>
            <a:endParaRPr sz="2800" dirty="0">
              <a:solidFill>
                <a:srgbClr val="054C2C"/>
              </a:solidFill>
              <a:latin typeface="Garamond"/>
              <a:ea typeface="Garamond"/>
              <a:cs typeface="Garamond"/>
              <a:sym typeface="Garamond"/>
            </a:endParaRPr>
          </a:p>
          <a:p>
            <a:pPr marL="0" marR="0" lvl="0" indent="0" algn="l" rtl="0">
              <a:spcBef>
                <a:spcPts val="20"/>
              </a:spcBef>
              <a:spcAft>
                <a:spcPts val="0"/>
              </a:spcAft>
              <a:buClr>
                <a:srgbClr val="C00000"/>
              </a:buClr>
              <a:buSzPts val="2800"/>
              <a:buFont typeface="Times New Roman"/>
              <a:buNone/>
            </a:pPr>
            <a:endParaRPr sz="2800" dirty="0">
              <a:solidFill>
                <a:schemeClr val="dk1"/>
              </a:solidFill>
              <a:latin typeface="Garamond"/>
              <a:ea typeface="Garamond"/>
              <a:cs typeface="Garamond"/>
              <a:sym typeface="Garamond"/>
            </a:endParaRPr>
          </a:p>
          <a:p>
            <a:pPr marL="12700" marR="5080" lvl="0" indent="0" algn="just" rtl="0">
              <a:lnSpc>
                <a:spcPct val="140800"/>
              </a:lnSpc>
              <a:spcBef>
                <a:spcPts val="5"/>
              </a:spcBef>
              <a:spcAft>
                <a:spcPts val="0"/>
              </a:spcAft>
              <a:buNone/>
            </a:pPr>
            <a:r>
              <a:rPr lang="en-US" sz="2800" dirty="0">
                <a:solidFill>
                  <a:schemeClr val="dk1"/>
                </a:solidFill>
                <a:latin typeface="Garamond"/>
                <a:ea typeface="Garamond"/>
                <a:cs typeface="Garamond"/>
                <a:sym typeface="Garamond"/>
              </a:rPr>
              <a:t>Yes, a business may appoint a single DPO to cover multiple entities. However, section 3.5 of the  Implementation Framework stipulates that a Nigerian subsidiary of a multinational company  should appoint a Nigerian-based DPO. This local DPO may report to a global DPO, if one exists.</a:t>
            </a:r>
            <a:endParaRPr sz="2800" dirty="0">
              <a:solidFill>
                <a:schemeClr val="dk1"/>
              </a:solidFill>
              <a:latin typeface="Garamond"/>
              <a:ea typeface="Garamond"/>
              <a:cs typeface="Garamond"/>
              <a:sym typeface="Garamond"/>
            </a:endParaRPr>
          </a:p>
          <a:p>
            <a:pPr marL="0" marR="0" lvl="0" indent="0" algn="l" rtl="0">
              <a:spcBef>
                <a:spcPts val="10"/>
              </a:spcBef>
              <a:spcAft>
                <a:spcPts val="0"/>
              </a:spcAft>
              <a:buNone/>
            </a:pPr>
            <a:endParaRPr sz="2800" dirty="0">
              <a:solidFill>
                <a:schemeClr val="dk1"/>
              </a:solidFill>
              <a:latin typeface="Garamond"/>
              <a:ea typeface="Garamond"/>
              <a:cs typeface="Garamond"/>
              <a:sym typeface="Garamond"/>
            </a:endParaRPr>
          </a:p>
        </p:txBody>
      </p:sp>
      <p:pic>
        <p:nvPicPr>
          <p:cNvPr id="1469" name="Google Shape;1469;p85"/>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70" name="Google Shape;1470;p85"/>
          <p:cNvSpPr txBox="1"/>
          <p:nvPr/>
        </p:nvSpPr>
        <p:spPr>
          <a:xfrm>
            <a:off x="2043111" y="1135307"/>
            <a:ext cx="167640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Frequently Asked Questions Regarding the  Appointment of a Data Protection Officer (DPO) in Nigeria</a:t>
            </a:r>
            <a:endParaRP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Shape 1474"/>
        <p:cNvGrpSpPr/>
        <p:nvPr/>
      </p:nvGrpSpPr>
      <p:grpSpPr>
        <a:xfrm>
          <a:off x="0" y="0"/>
          <a:ext cx="0" cy="0"/>
          <a:chOff x="0" y="0"/>
          <a:chExt cx="0" cy="0"/>
        </a:xfrm>
      </p:grpSpPr>
      <p:sp>
        <p:nvSpPr>
          <p:cNvPr id="1475" name="Google Shape;1475;p8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89</a:t>
            </a:fld>
            <a:endParaRPr/>
          </a:p>
        </p:txBody>
      </p:sp>
      <p:sp>
        <p:nvSpPr>
          <p:cNvPr id="1477" name="Google Shape;1477;p86"/>
          <p:cNvSpPr txBox="1"/>
          <p:nvPr/>
        </p:nvSpPr>
        <p:spPr>
          <a:xfrm>
            <a:off x="960342" y="2835275"/>
            <a:ext cx="17389570" cy="4088284"/>
          </a:xfrm>
          <a:prstGeom prst="rect">
            <a:avLst/>
          </a:prstGeom>
          <a:noFill/>
          <a:ln>
            <a:noFill/>
          </a:ln>
        </p:spPr>
        <p:txBody>
          <a:bodyPr spcFirstLastPara="1" wrap="square" lIns="0" tIns="12050" rIns="0" bIns="0" anchor="t" anchorCtr="0">
            <a:spAutoFit/>
          </a:bodyPr>
          <a:lstStyle/>
          <a:p>
            <a:pPr marL="12700" marR="7620" lvl="0" indent="0" algn="l" rtl="0">
              <a:lnSpc>
                <a:spcPct val="140800"/>
              </a:lnSpc>
              <a:spcBef>
                <a:spcPts val="0"/>
              </a:spcBef>
              <a:spcAft>
                <a:spcPts val="0"/>
              </a:spcAft>
              <a:buNone/>
            </a:pPr>
            <a:r>
              <a:rPr lang="en-US" sz="2800" b="1" dirty="0">
                <a:solidFill>
                  <a:srgbClr val="054C2C"/>
                </a:solidFill>
                <a:latin typeface="Garamond"/>
                <a:ea typeface="Garamond"/>
                <a:cs typeface="Garamond"/>
                <a:sym typeface="Garamond"/>
              </a:rPr>
              <a:t>5. What are the responsibilities of the Data Protection Officer as required by law or best  practice</a:t>
            </a:r>
            <a:r>
              <a:rPr lang="en-US" sz="2800" dirty="0">
                <a:solidFill>
                  <a:srgbClr val="054C2C"/>
                </a:solidFill>
                <a:latin typeface="Garamond"/>
                <a:ea typeface="Garamond"/>
                <a:cs typeface="Garamond"/>
                <a:sym typeface="Garamond"/>
              </a:rPr>
              <a:t>?</a:t>
            </a:r>
            <a:endParaRPr sz="2800" dirty="0">
              <a:solidFill>
                <a:srgbClr val="054C2C"/>
              </a:solidFill>
              <a:latin typeface="Garamond"/>
              <a:ea typeface="Garamond"/>
              <a:cs typeface="Garamond"/>
              <a:sym typeface="Garamond"/>
            </a:endParaRPr>
          </a:p>
          <a:p>
            <a:pPr marL="0" marR="0" lvl="0" indent="0" algn="l" rtl="0">
              <a:spcBef>
                <a:spcPts val="15"/>
              </a:spcBef>
              <a:spcAft>
                <a:spcPts val="0"/>
              </a:spcAft>
              <a:buNone/>
            </a:pPr>
            <a:endParaRPr sz="2800" dirty="0">
              <a:solidFill>
                <a:schemeClr val="dk1"/>
              </a:solidFill>
              <a:latin typeface="Garamond"/>
              <a:ea typeface="Garamond"/>
              <a:cs typeface="Garamond"/>
              <a:sym typeface="Garamond"/>
            </a:endParaRPr>
          </a:p>
          <a:p>
            <a:pPr marL="12700" marR="6985" lvl="0" indent="0" algn="just" rtl="0">
              <a:lnSpc>
                <a:spcPct val="140800"/>
              </a:lnSpc>
              <a:spcBef>
                <a:spcPts val="0"/>
              </a:spcBef>
              <a:spcAft>
                <a:spcPts val="0"/>
              </a:spcAft>
              <a:buNone/>
            </a:pPr>
            <a:r>
              <a:rPr lang="en-US" sz="2800" dirty="0">
                <a:solidFill>
                  <a:schemeClr val="dk1"/>
                </a:solidFill>
                <a:latin typeface="Garamond"/>
                <a:ea typeface="Garamond"/>
                <a:cs typeface="Garamond"/>
                <a:sym typeface="Garamond"/>
              </a:rPr>
              <a:t>The responsibilities of a Data Protection Officer, as outlined in the NDPA and NDPR, include  advising the Data Controller or Data Processor, monitoring compliance, acting as the contact  point for data protection authorities, informing and advising the organization, training staff,  advising on data protection impact assessments, and liaising with data protection authorities on  data protection matters.</a:t>
            </a:r>
            <a:endParaRPr sz="2800" dirty="0">
              <a:solidFill>
                <a:schemeClr val="dk1"/>
              </a:solidFill>
              <a:latin typeface="Garamond"/>
              <a:ea typeface="Garamond"/>
              <a:cs typeface="Garamond"/>
              <a:sym typeface="Garamond"/>
            </a:endParaRPr>
          </a:p>
          <a:p>
            <a:pPr marL="12700" marR="6350" lvl="0" indent="0" algn="just" rtl="0">
              <a:lnSpc>
                <a:spcPct val="140900"/>
              </a:lnSpc>
              <a:spcBef>
                <a:spcPts val="0"/>
              </a:spcBef>
              <a:spcAft>
                <a:spcPts val="0"/>
              </a:spcAft>
              <a:buNone/>
            </a:pPr>
            <a:endParaRPr sz="2800" dirty="0">
              <a:solidFill>
                <a:schemeClr val="dk1"/>
              </a:solidFill>
              <a:latin typeface="Garamond"/>
              <a:ea typeface="Garamond"/>
              <a:cs typeface="Garamond"/>
              <a:sym typeface="Garamond"/>
            </a:endParaRPr>
          </a:p>
        </p:txBody>
      </p:sp>
      <p:pic>
        <p:nvPicPr>
          <p:cNvPr id="1478" name="Google Shape;1478;p8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479" name="Google Shape;1479;p86"/>
          <p:cNvSpPr txBox="1"/>
          <p:nvPr/>
        </p:nvSpPr>
        <p:spPr>
          <a:xfrm>
            <a:off x="2043111" y="1135307"/>
            <a:ext cx="16764001"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Frequently Asked Questions Regarding the  Appointment of a Data Protection Officer (DPO) in Nigeria</a:t>
            </a:r>
            <a:endParaRPr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Shape 1483"/>
        <p:cNvGrpSpPr/>
        <p:nvPr/>
      </p:nvGrpSpPr>
      <p:grpSpPr>
        <a:xfrm>
          <a:off x="0" y="0"/>
          <a:ext cx="0" cy="0"/>
          <a:chOff x="0" y="0"/>
          <a:chExt cx="0" cy="0"/>
        </a:xfrm>
      </p:grpSpPr>
      <p:sp>
        <p:nvSpPr>
          <p:cNvPr id="1484" name="Google Shape;1484;p87"/>
          <p:cNvSpPr txBox="1"/>
          <p:nvPr/>
        </p:nvSpPr>
        <p:spPr>
          <a:xfrm>
            <a:off x="1281112" y="1616075"/>
            <a:ext cx="16916399" cy="7991290"/>
          </a:xfrm>
          <a:prstGeom prst="rect">
            <a:avLst/>
          </a:prstGeom>
          <a:noFill/>
          <a:ln>
            <a:noFill/>
          </a:ln>
        </p:spPr>
        <p:txBody>
          <a:bodyPr spcFirstLastPara="1" wrap="square" lIns="0" tIns="12050" rIns="0" bIns="0" anchor="t" anchorCtr="0">
            <a:spAutoFit/>
          </a:bodyPr>
          <a:lstStyle/>
          <a:p>
            <a:pPr marL="12700" marR="0" lvl="0" indent="0" algn="l" rtl="0">
              <a:lnSpc>
                <a:spcPct val="150000"/>
              </a:lnSpc>
              <a:spcBef>
                <a:spcPts val="0"/>
              </a:spcBef>
              <a:spcAft>
                <a:spcPts val="0"/>
              </a:spcAft>
              <a:buNone/>
            </a:pPr>
            <a:r>
              <a:rPr lang="en-US" sz="2600" b="1" dirty="0">
                <a:solidFill>
                  <a:srgbClr val="054C2C"/>
                </a:solidFill>
                <a:latin typeface="Garamond"/>
                <a:ea typeface="Garamond"/>
                <a:cs typeface="Garamond"/>
                <a:sym typeface="Garamond"/>
              </a:rPr>
              <a:t>Let’s Attempt these questions in (5minutes)</a:t>
            </a:r>
            <a:endParaRPr sz="2600" dirty="0">
              <a:solidFill>
                <a:srgbClr val="054C2C"/>
              </a:solidFill>
              <a:latin typeface="Garamond"/>
              <a:ea typeface="Garamond"/>
              <a:cs typeface="Garamond"/>
              <a:sym typeface="Garamond"/>
            </a:endParaRPr>
          </a:p>
          <a:p>
            <a:pPr marL="155575" marR="0" lvl="0" indent="-165100" algn="l" rtl="0">
              <a:lnSpc>
                <a:spcPct val="150000"/>
              </a:lnSpc>
              <a:spcBef>
                <a:spcPts val="585"/>
              </a:spcBef>
              <a:spcAft>
                <a:spcPts val="0"/>
              </a:spcAft>
              <a:buClr>
                <a:schemeClr val="dk1"/>
              </a:buClr>
              <a:buSzPts val="2600"/>
              <a:buFont typeface="Garamond"/>
              <a:buAutoNum type="arabicPeriod"/>
            </a:pPr>
            <a:r>
              <a:rPr lang="en-US" sz="2600" dirty="0">
                <a:solidFill>
                  <a:schemeClr val="dk1"/>
                </a:solidFill>
                <a:latin typeface="Garamond"/>
                <a:ea typeface="Garamond"/>
                <a:cs typeface="Garamond"/>
                <a:sym typeface="Garamond"/>
              </a:rPr>
              <a:t>What is the primary responsibility of a Data Protection Officer (DPO) within an organization?</a:t>
            </a:r>
            <a:endParaRPr sz="2600" dirty="0">
              <a:solidFill>
                <a:schemeClr val="dk1"/>
              </a:solidFill>
              <a:latin typeface="Garamond"/>
              <a:ea typeface="Garamond"/>
              <a:cs typeface="Garamond"/>
              <a:sym typeface="Garamond"/>
            </a:endParaRPr>
          </a:p>
          <a:p>
            <a:pPr marL="614680" marR="0" lvl="1" indent="-165100" algn="l" rtl="0">
              <a:lnSpc>
                <a:spcPct val="150000"/>
              </a:lnSpc>
              <a:spcBef>
                <a:spcPts val="590"/>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Managing social media accounts</a:t>
            </a:r>
            <a:endParaRPr sz="2600" b="0" i="0" u="none" strike="noStrike" cap="none" dirty="0">
              <a:solidFill>
                <a:schemeClr val="dk1"/>
              </a:solidFill>
              <a:latin typeface="Garamond"/>
              <a:ea typeface="Garamond"/>
              <a:cs typeface="Garamond"/>
              <a:sym typeface="Garamond"/>
            </a:endParaRPr>
          </a:p>
          <a:p>
            <a:pPr marL="629920" marR="0" lvl="1" indent="-165100" algn="l" rtl="0">
              <a:lnSpc>
                <a:spcPct val="150000"/>
              </a:lnSpc>
              <a:spcBef>
                <a:spcPts val="590"/>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Ensuring compliance with data protection laws and regulations</a:t>
            </a:r>
            <a:endParaRPr sz="2600" b="0" i="0" u="none" strike="noStrike" cap="none" dirty="0">
              <a:solidFill>
                <a:schemeClr val="dk1"/>
              </a:solidFill>
              <a:latin typeface="Garamond"/>
              <a:ea typeface="Garamond"/>
              <a:cs typeface="Garamond"/>
              <a:sym typeface="Garamond"/>
            </a:endParaRPr>
          </a:p>
          <a:p>
            <a:pPr marL="615950" marR="0" lvl="1" indent="-165100" algn="l" rtl="0">
              <a:lnSpc>
                <a:spcPct val="150000"/>
              </a:lnSpc>
              <a:spcBef>
                <a:spcPts val="575"/>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Handling customer complaints</a:t>
            </a:r>
            <a:endParaRPr sz="2600" b="0" i="0" u="none" strike="noStrike" cap="none" dirty="0">
              <a:solidFill>
                <a:schemeClr val="dk1"/>
              </a:solidFill>
              <a:latin typeface="Garamond"/>
              <a:ea typeface="Garamond"/>
              <a:cs typeface="Garamond"/>
              <a:sym typeface="Garamond"/>
            </a:endParaRPr>
          </a:p>
          <a:p>
            <a:pPr marL="628015" marR="0" lvl="1" indent="-165100" algn="l" rtl="0">
              <a:lnSpc>
                <a:spcPct val="150000"/>
              </a:lnSpc>
              <a:spcBef>
                <a:spcPts val="590"/>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Conducting market research</a:t>
            </a:r>
            <a:endParaRPr sz="2600" b="0" i="0" u="none" strike="noStrike" cap="none" dirty="0">
              <a:solidFill>
                <a:schemeClr val="dk1"/>
              </a:solidFill>
              <a:latin typeface="Garamond"/>
              <a:ea typeface="Garamond"/>
              <a:cs typeface="Garamond"/>
              <a:sym typeface="Garamond"/>
            </a:endParaRPr>
          </a:p>
          <a:p>
            <a:pPr marL="457200" marR="0" lvl="1" indent="0" algn="l" rtl="0">
              <a:lnSpc>
                <a:spcPct val="150000"/>
              </a:lnSpc>
              <a:spcBef>
                <a:spcPts val="0"/>
              </a:spcBef>
              <a:spcAft>
                <a:spcPts val="0"/>
              </a:spcAft>
              <a:buClr>
                <a:schemeClr val="dk1"/>
              </a:buClr>
              <a:buSzPts val="2600"/>
              <a:buFont typeface="Times New Roman"/>
              <a:buNone/>
            </a:pPr>
            <a:endParaRPr sz="2600" b="0" i="0" u="none" strike="noStrike" cap="none" dirty="0">
              <a:solidFill>
                <a:schemeClr val="dk1"/>
              </a:solidFill>
              <a:latin typeface="Garamond"/>
              <a:ea typeface="Garamond"/>
              <a:cs typeface="Garamond"/>
              <a:sym typeface="Garamond"/>
            </a:endParaRPr>
          </a:p>
          <a:p>
            <a:pPr marL="155575" marR="0" lvl="0" indent="-165100" algn="l" rtl="0">
              <a:lnSpc>
                <a:spcPct val="150000"/>
              </a:lnSpc>
              <a:spcBef>
                <a:spcPts val="1120"/>
              </a:spcBef>
              <a:spcAft>
                <a:spcPts val="0"/>
              </a:spcAft>
              <a:buClr>
                <a:schemeClr val="dk1"/>
              </a:buClr>
              <a:buSzPts val="2600"/>
              <a:buFont typeface="Garamond"/>
              <a:buAutoNum type="arabicPeriod"/>
            </a:pPr>
            <a:r>
              <a:rPr lang="en-US" sz="2600" dirty="0">
                <a:solidFill>
                  <a:schemeClr val="dk1"/>
                </a:solidFill>
                <a:latin typeface="Garamond"/>
                <a:ea typeface="Garamond"/>
                <a:cs typeface="Garamond"/>
                <a:sym typeface="Garamond"/>
              </a:rPr>
              <a:t>What does the term "Data Subject" refer to in data protection terminology?</a:t>
            </a:r>
            <a:endParaRPr sz="2600" dirty="0">
              <a:solidFill>
                <a:schemeClr val="dk1"/>
              </a:solidFill>
              <a:latin typeface="Garamond"/>
              <a:ea typeface="Garamond"/>
              <a:cs typeface="Garamond"/>
              <a:sym typeface="Garamond"/>
            </a:endParaRPr>
          </a:p>
          <a:p>
            <a:pPr marL="614680" marR="0" lvl="1" indent="-165100" algn="l" rtl="0">
              <a:lnSpc>
                <a:spcPct val="150000"/>
              </a:lnSpc>
              <a:spcBef>
                <a:spcPts val="575"/>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An individual whose personal data is being processed</a:t>
            </a:r>
            <a:endParaRPr sz="2600" b="0" i="0" u="none" strike="noStrike" cap="none" dirty="0">
              <a:solidFill>
                <a:schemeClr val="dk1"/>
              </a:solidFill>
              <a:latin typeface="Garamond"/>
              <a:ea typeface="Garamond"/>
              <a:cs typeface="Garamond"/>
              <a:sym typeface="Garamond"/>
            </a:endParaRPr>
          </a:p>
          <a:p>
            <a:pPr marL="629920" marR="0" lvl="1" indent="-165100" algn="l" rtl="0">
              <a:lnSpc>
                <a:spcPct val="150000"/>
              </a:lnSpc>
              <a:spcBef>
                <a:spcPts val="590"/>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A computer server</a:t>
            </a:r>
            <a:endParaRPr dirty="0"/>
          </a:p>
          <a:p>
            <a:pPr marL="615950" marR="0" lvl="1" indent="-165100" algn="l" rtl="0">
              <a:lnSpc>
                <a:spcPct val="150000"/>
              </a:lnSpc>
              <a:spcBef>
                <a:spcPts val="585"/>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A data controller</a:t>
            </a:r>
            <a:endParaRPr sz="2600" b="0" i="0" u="none" strike="noStrike" cap="none" dirty="0">
              <a:solidFill>
                <a:schemeClr val="dk1"/>
              </a:solidFill>
              <a:latin typeface="Garamond"/>
              <a:ea typeface="Garamond"/>
              <a:cs typeface="Garamond"/>
              <a:sym typeface="Garamond"/>
            </a:endParaRPr>
          </a:p>
          <a:p>
            <a:pPr marL="628015" marR="0" lvl="1" indent="-165100" algn="l" rtl="0">
              <a:lnSpc>
                <a:spcPct val="150000"/>
              </a:lnSpc>
              <a:spcBef>
                <a:spcPts val="590"/>
              </a:spcBef>
              <a:spcAft>
                <a:spcPts val="0"/>
              </a:spcAft>
              <a:buClr>
                <a:schemeClr val="dk1"/>
              </a:buClr>
              <a:buSzPts val="2600"/>
              <a:buFont typeface="Garamond"/>
              <a:buAutoNum type="alphaLcParenR"/>
            </a:pPr>
            <a:r>
              <a:rPr lang="en-US" sz="2600" b="0" i="0" u="none" strike="noStrike" cap="none" dirty="0">
                <a:solidFill>
                  <a:schemeClr val="dk1"/>
                </a:solidFill>
                <a:latin typeface="Garamond"/>
                <a:ea typeface="Garamond"/>
                <a:cs typeface="Garamond"/>
                <a:sym typeface="Garamond"/>
              </a:rPr>
              <a:t>A legal document</a:t>
            </a:r>
            <a:endParaRPr sz="2600" b="0" i="0" u="none" strike="noStrike" cap="none" dirty="0">
              <a:solidFill>
                <a:schemeClr val="dk1"/>
              </a:solidFill>
              <a:latin typeface="Garamond"/>
              <a:ea typeface="Garamond"/>
              <a:cs typeface="Garamond"/>
              <a:sym typeface="Garamond"/>
            </a:endParaRPr>
          </a:p>
        </p:txBody>
      </p:sp>
      <p:sp>
        <p:nvSpPr>
          <p:cNvPr id="1487" name="Google Shape;1487;p87"/>
          <p:cNvSpPr txBox="1">
            <a:spLocks noGrp="1"/>
          </p:cNvSpPr>
          <p:nvPr>
            <p:ph type="title"/>
          </p:nvPr>
        </p:nvSpPr>
        <p:spPr>
          <a:xfrm>
            <a:off x="4557712" y="777875"/>
            <a:ext cx="92964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Question and Answer</a:t>
            </a:r>
            <a:endParaRPr/>
          </a:p>
        </p:txBody>
      </p:sp>
      <p:sp>
        <p:nvSpPr>
          <p:cNvPr id="1485" name="Google Shape;1485;p8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90</a:t>
            </a:fld>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Shape 1491"/>
        <p:cNvGrpSpPr/>
        <p:nvPr/>
      </p:nvGrpSpPr>
      <p:grpSpPr>
        <a:xfrm>
          <a:off x="0" y="0"/>
          <a:ext cx="0" cy="0"/>
          <a:chOff x="0" y="0"/>
          <a:chExt cx="0" cy="0"/>
        </a:xfrm>
      </p:grpSpPr>
      <p:sp>
        <p:nvSpPr>
          <p:cNvPr id="1492" name="Google Shape;1492;p88"/>
          <p:cNvSpPr txBox="1"/>
          <p:nvPr/>
        </p:nvSpPr>
        <p:spPr>
          <a:xfrm>
            <a:off x="1281112" y="1616075"/>
            <a:ext cx="16916399" cy="5141792"/>
          </a:xfrm>
          <a:prstGeom prst="rect">
            <a:avLst/>
          </a:prstGeom>
          <a:noFill/>
          <a:ln>
            <a:noFill/>
          </a:ln>
        </p:spPr>
        <p:txBody>
          <a:bodyPr spcFirstLastPara="1" wrap="square" lIns="0" tIns="12050" rIns="0" bIns="0" anchor="t" anchorCtr="0">
            <a:spAutoFit/>
          </a:bodyPr>
          <a:lstStyle/>
          <a:p>
            <a:pPr marL="628015" marR="0" lvl="1" indent="0" algn="l" rtl="0">
              <a:lnSpc>
                <a:spcPct val="150000"/>
              </a:lnSpc>
              <a:spcBef>
                <a:spcPts val="0"/>
              </a:spcBef>
              <a:spcAft>
                <a:spcPts val="0"/>
              </a:spcAft>
              <a:buClr>
                <a:schemeClr val="dk1"/>
              </a:buClr>
              <a:buSzPts val="2600"/>
              <a:buFont typeface="Calibri"/>
              <a:buNone/>
            </a:pPr>
            <a:endParaRPr sz="2600" b="0" i="0" u="none" strike="noStrike" cap="none">
              <a:solidFill>
                <a:schemeClr val="dk1"/>
              </a:solidFill>
              <a:latin typeface="Garamond"/>
              <a:ea typeface="Garamond"/>
              <a:cs typeface="Garamond"/>
              <a:sym typeface="Garamond"/>
            </a:endParaRPr>
          </a:p>
          <a:p>
            <a:pPr marL="12700" marR="6350" lvl="0" indent="0" algn="l" rtl="0">
              <a:lnSpc>
                <a:spcPct val="150000"/>
              </a:lnSpc>
              <a:spcBef>
                <a:spcPts val="0"/>
              </a:spcBef>
              <a:spcAft>
                <a:spcPts val="0"/>
              </a:spcAft>
              <a:buNone/>
            </a:pPr>
            <a:r>
              <a:rPr lang="en-US" sz="2600">
                <a:solidFill>
                  <a:schemeClr val="dk1"/>
                </a:solidFill>
                <a:latin typeface="Garamond"/>
                <a:ea typeface="Garamond"/>
                <a:cs typeface="Garamond"/>
                <a:sym typeface="Garamond"/>
              </a:rPr>
              <a:t>3. What is the significance of a Data Protection Impact Assessment (DPIA) in data protection  practices?</a:t>
            </a:r>
            <a:endParaRPr sz="2600">
              <a:solidFill>
                <a:schemeClr val="dk1"/>
              </a:solidFill>
              <a:latin typeface="Garamond"/>
              <a:ea typeface="Garamond"/>
              <a:cs typeface="Garamond"/>
              <a:sym typeface="Garamond"/>
            </a:endParaRPr>
          </a:p>
          <a:p>
            <a:pPr marL="614680" marR="0" lvl="1" indent="-165100" algn="l" rtl="0">
              <a:lnSpc>
                <a:spcPct val="150000"/>
              </a:lnSpc>
              <a:spcBef>
                <a:spcPts val="590"/>
              </a:spcBef>
              <a:spcAft>
                <a:spcPts val="0"/>
              </a:spcAft>
              <a:buClr>
                <a:schemeClr val="dk1"/>
              </a:buClr>
              <a:buSzPts val="2600"/>
              <a:buFont typeface="Garamond"/>
              <a:buAutoNum type="alphaLcParenR"/>
            </a:pPr>
            <a:r>
              <a:rPr lang="en-US" sz="2600" b="0" i="0" u="none" strike="noStrike" cap="none">
                <a:solidFill>
                  <a:schemeClr val="dk1"/>
                </a:solidFill>
                <a:latin typeface="Garamond"/>
                <a:ea typeface="Garamond"/>
                <a:cs typeface="Garamond"/>
                <a:sym typeface="Garamond"/>
              </a:rPr>
              <a:t>Monitoring network traffic</a:t>
            </a:r>
            <a:endParaRPr sz="2600" b="0" i="0" u="none" strike="noStrike" cap="none">
              <a:solidFill>
                <a:schemeClr val="dk1"/>
              </a:solidFill>
              <a:latin typeface="Garamond"/>
              <a:ea typeface="Garamond"/>
              <a:cs typeface="Garamond"/>
              <a:sym typeface="Garamond"/>
            </a:endParaRPr>
          </a:p>
          <a:p>
            <a:pPr marL="629920" marR="0" lvl="1" indent="-165100" algn="l" rtl="0">
              <a:lnSpc>
                <a:spcPct val="150000"/>
              </a:lnSpc>
              <a:spcBef>
                <a:spcPts val="575"/>
              </a:spcBef>
              <a:spcAft>
                <a:spcPts val="0"/>
              </a:spcAft>
              <a:buClr>
                <a:schemeClr val="dk1"/>
              </a:buClr>
              <a:buSzPts val="2600"/>
              <a:buFont typeface="Garamond"/>
              <a:buAutoNum type="alphaLcParenR"/>
            </a:pPr>
            <a:r>
              <a:rPr lang="en-US" sz="2600" b="0" i="0" u="none" strike="noStrike" cap="none">
                <a:solidFill>
                  <a:schemeClr val="dk1"/>
                </a:solidFill>
                <a:latin typeface="Garamond"/>
                <a:ea typeface="Garamond"/>
                <a:cs typeface="Garamond"/>
                <a:sym typeface="Garamond"/>
              </a:rPr>
              <a:t>Creating marketing campaigns</a:t>
            </a:r>
            <a:endParaRPr sz="2600" b="0" i="0" u="none" strike="noStrike" cap="none">
              <a:solidFill>
                <a:schemeClr val="dk1"/>
              </a:solidFill>
              <a:latin typeface="Garamond"/>
              <a:ea typeface="Garamond"/>
              <a:cs typeface="Garamond"/>
              <a:sym typeface="Garamond"/>
            </a:endParaRPr>
          </a:p>
          <a:p>
            <a:pPr marL="615950" marR="0" lvl="1" indent="-165100" algn="l" rtl="0">
              <a:lnSpc>
                <a:spcPct val="150000"/>
              </a:lnSpc>
              <a:spcBef>
                <a:spcPts val="590"/>
              </a:spcBef>
              <a:spcAft>
                <a:spcPts val="0"/>
              </a:spcAft>
              <a:buClr>
                <a:schemeClr val="dk1"/>
              </a:buClr>
              <a:buSzPts val="2600"/>
              <a:buFont typeface="Garamond"/>
              <a:buAutoNum type="alphaLcParenR"/>
            </a:pPr>
            <a:r>
              <a:rPr lang="en-US" sz="2600" b="0" i="0" u="none" strike="noStrike" cap="none">
                <a:solidFill>
                  <a:schemeClr val="dk1"/>
                </a:solidFill>
                <a:latin typeface="Garamond"/>
                <a:ea typeface="Garamond"/>
                <a:cs typeface="Garamond"/>
                <a:sym typeface="Garamond"/>
              </a:rPr>
              <a:t>Identifying and mitigating risks associated with specific data processing activities</a:t>
            </a:r>
            <a:endParaRPr sz="2600" b="0" i="0" u="none" strike="noStrike" cap="none">
              <a:solidFill>
                <a:schemeClr val="dk1"/>
              </a:solidFill>
              <a:latin typeface="Garamond"/>
              <a:ea typeface="Garamond"/>
              <a:cs typeface="Garamond"/>
              <a:sym typeface="Garamond"/>
            </a:endParaRPr>
          </a:p>
          <a:p>
            <a:pPr marL="628015" marR="0" lvl="1" indent="-165100" algn="l" rtl="0">
              <a:lnSpc>
                <a:spcPct val="150000"/>
              </a:lnSpc>
              <a:spcBef>
                <a:spcPts val="585"/>
              </a:spcBef>
              <a:spcAft>
                <a:spcPts val="0"/>
              </a:spcAft>
              <a:buClr>
                <a:schemeClr val="dk1"/>
              </a:buClr>
              <a:buSzPts val="2600"/>
              <a:buFont typeface="Garamond"/>
              <a:buAutoNum type="alphaLcParenR"/>
            </a:pPr>
            <a:r>
              <a:rPr lang="en-US" sz="2600" b="0" i="0" u="none" strike="noStrike" cap="none">
                <a:solidFill>
                  <a:schemeClr val="dk1"/>
                </a:solidFill>
                <a:latin typeface="Garamond"/>
                <a:ea typeface="Garamond"/>
                <a:cs typeface="Garamond"/>
                <a:sym typeface="Garamond"/>
              </a:rPr>
              <a:t>Managing office supplies</a:t>
            </a:r>
            <a:endParaRPr sz="2600" b="0" i="0" u="none" strike="noStrike" cap="none">
              <a:solidFill>
                <a:schemeClr val="dk1"/>
              </a:solidFill>
              <a:latin typeface="Garamond"/>
              <a:ea typeface="Garamond"/>
              <a:cs typeface="Garamond"/>
              <a:sym typeface="Garamond"/>
            </a:endParaRPr>
          </a:p>
          <a:p>
            <a:pPr marL="628015" marR="0" lvl="1" indent="0" algn="l" rtl="0">
              <a:lnSpc>
                <a:spcPct val="150000"/>
              </a:lnSpc>
              <a:spcBef>
                <a:spcPts val="590"/>
              </a:spcBef>
              <a:spcAft>
                <a:spcPts val="0"/>
              </a:spcAft>
              <a:buClr>
                <a:schemeClr val="dk1"/>
              </a:buClr>
              <a:buSzPts val="2600"/>
              <a:buFont typeface="Calibri"/>
              <a:buNone/>
            </a:pPr>
            <a:endParaRPr sz="2600" b="0" i="0" u="none" strike="noStrike" cap="none">
              <a:solidFill>
                <a:schemeClr val="dk1"/>
              </a:solidFill>
              <a:latin typeface="Garamond"/>
              <a:ea typeface="Garamond"/>
              <a:cs typeface="Garamond"/>
              <a:sym typeface="Garamond"/>
            </a:endParaRPr>
          </a:p>
          <a:p>
            <a:pPr marL="457200" marR="0" lvl="1" indent="0" algn="l" rtl="0">
              <a:lnSpc>
                <a:spcPct val="150000"/>
              </a:lnSpc>
              <a:spcBef>
                <a:spcPts val="5"/>
              </a:spcBef>
              <a:spcAft>
                <a:spcPts val="0"/>
              </a:spcAft>
              <a:buClr>
                <a:schemeClr val="dk1"/>
              </a:buClr>
              <a:buSzPts val="2600"/>
              <a:buFont typeface="Times New Roman"/>
              <a:buNone/>
            </a:pPr>
            <a:endParaRPr sz="2600" b="0" i="0" u="none" strike="noStrike" cap="none">
              <a:solidFill>
                <a:schemeClr val="dk1"/>
              </a:solidFill>
              <a:latin typeface="Garamond"/>
              <a:ea typeface="Garamond"/>
              <a:cs typeface="Garamond"/>
              <a:sym typeface="Garamond"/>
            </a:endParaRPr>
          </a:p>
        </p:txBody>
      </p:sp>
      <p:sp>
        <p:nvSpPr>
          <p:cNvPr id="1495" name="Google Shape;1495;p88"/>
          <p:cNvSpPr txBox="1">
            <a:spLocks noGrp="1"/>
          </p:cNvSpPr>
          <p:nvPr>
            <p:ph type="title"/>
          </p:nvPr>
        </p:nvSpPr>
        <p:spPr>
          <a:xfrm>
            <a:off x="4601957" y="863240"/>
            <a:ext cx="92964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bg1"/>
                </a:solidFill>
                <a:latin typeface="Garamond"/>
                <a:ea typeface="Garamond"/>
                <a:cs typeface="Garamond"/>
                <a:sym typeface="Garamond"/>
              </a:rPr>
              <a:t>Question and Answer</a:t>
            </a:r>
            <a:endParaRPr>
              <a:solidFill>
                <a:schemeClr val="bg1"/>
              </a:solidFill>
            </a:endParaRPr>
          </a:p>
        </p:txBody>
      </p:sp>
      <p:sp>
        <p:nvSpPr>
          <p:cNvPr id="1493" name="Google Shape;1493;p8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91</a:t>
            </a:fld>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Shape 1499"/>
        <p:cNvGrpSpPr/>
        <p:nvPr/>
      </p:nvGrpSpPr>
      <p:grpSpPr>
        <a:xfrm>
          <a:off x="0" y="0"/>
          <a:ext cx="0" cy="0"/>
          <a:chOff x="0" y="0"/>
          <a:chExt cx="0" cy="0"/>
        </a:xfrm>
      </p:grpSpPr>
      <p:sp>
        <p:nvSpPr>
          <p:cNvPr id="1500" name="Google Shape;1500;p89"/>
          <p:cNvSpPr txBox="1"/>
          <p:nvPr/>
        </p:nvSpPr>
        <p:spPr>
          <a:xfrm>
            <a:off x="1052512" y="2073275"/>
            <a:ext cx="16916399" cy="7647271"/>
          </a:xfrm>
          <a:prstGeom prst="rect">
            <a:avLst/>
          </a:prstGeom>
          <a:noFill/>
          <a:ln>
            <a:noFill/>
          </a:ln>
        </p:spPr>
        <p:txBody>
          <a:bodyPr spcFirstLastPara="1" wrap="square" lIns="0" tIns="12050" rIns="0" bIns="0" anchor="t" anchorCtr="0">
            <a:spAutoFit/>
          </a:bodyPr>
          <a:lstStyle/>
          <a:p>
            <a:pPr marL="12700" marR="30480" lvl="0" indent="0" algn="l" rtl="0">
              <a:lnSpc>
                <a:spcPct val="141400"/>
              </a:lnSpc>
              <a:spcBef>
                <a:spcPts val="0"/>
              </a:spcBef>
              <a:spcAft>
                <a:spcPts val="0"/>
              </a:spcAft>
              <a:buNone/>
            </a:pPr>
            <a:r>
              <a:rPr lang="en-US" sz="2800" dirty="0">
                <a:solidFill>
                  <a:schemeClr val="dk1"/>
                </a:solidFill>
                <a:latin typeface="Garamond"/>
                <a:ea typeface="Garamond"/>
                <a:cs typeface="Garamond"/>
                <a:sym typeface="Garamond"/>
              </a:rPr>
              <a:t>For this assignment, you will </a:t>
            </a:r>
            <a:r>
              <a:rPr lang="en-US" sz="2800" dirty="0" err="1">
                <a:solidFill>
                  <a:schemeClr val="dk1"/>
                </a:solidFill>
                <a:latin typeface="Garamond"/>
                <a:ea typeface="Garamond"/>
                <a:cs typeface="Garamond"/>
                <a:sym typeface="Garamond"/>
              </a:rPr>
              <a:t>analyse</a:t>
            </a:r>
            <a:r>
              <a:rPr lang="en-US" sz="2800" dirty="0">
                <a:solidFill>
                  <a:schemeClr val="dk1"/>
                </a:solidFill>
                <a:latin typeface="Garamond"/>
                <a:ea typeface="Garamond"/>
                <a:cs typeface="Garamond"/>
                <a:sym typeface="Garamond"/>
              </a:rPr>
              <a:t> a real-world scenario involving "GUZZY Bank," a well-  established financial institution in Nigeria, which recently experienced a data breach. Your task is  to answer the following questions based on the scenario:</a:t>
            </a:r>
            <a:endParaRPr sz="2800" dirty="0">
              <a:solidFill>
                <a:schemeClr val="dk1"/>
              </a:solidFill>
              <a:latin typeface="Garamond"/>
              <a:ea typeface="Garamond"/>
              <a:cs typeface="Garamond"/>
              <a:sym typeface="Garamond"/>
            </a:endParaRPr>
          </a:p>
          <a:p>
            <a:pPr marL="0" marR="0" lvl="0" indent="0" algn="l" rtl="0">
              <a:spcBef>
                <a:spcPts val="15"/>
              </a:spcBef>
              <a:spcAft>
                <a:spcPts val="0"/>
              </a:spcAft>
              <a:buNone/>
            </a:pPr>
            <a:endParaRPr sz="2800" dirty="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2800" dirty="0">
                <a:solidFill>
                  <a:schemeClr val="dk1"/>
                </a:solidFill>
                <a:latin typeface="Garamond"/>
                <a:ea typeface="Garamond"/>
                <a:cs typeface="Garamond"/>
                <a:sym typeface="Garamond"/>
              </a:rPr>
              <a:t>This assignment would be discussed for the commencement of day 2 session.</a:t>
            </a:r>
            <a:endParaRPr sz="2800" dirty="0">
              <a:solidFill>
                <a:schemeClr val="dk1"/>
              </a:solidFill>
              <a:latin typeface="Garamond"/>
              <a:ea typeface="Garamond"/>
              <a:cs typeface="Garamond"/>
              <a:sym typeface="Garamond"/>
            </a:endParaRPr>
          </a:p>
          <a:p>
            <a:pPr marL="0" marR="0" lvl="0" indent="0" algn="l" rtl="0">
              <a:spcBef>
                <a:spcPts val="35"/>
              </a:spcBef>
              <a:spcAft>
                <a:spcPts val="0"/>
              </a:spcAft>
              <a:buNone/>
            </a:pPr>
            <a:endParaRPr sz="2800" dirty="0">
              <a:solidFill>
                <a:schemeClr val="dk1"/>
              </a:solidFill>
              <a:latin typeface="Garamond"/>
              <a:ea typeface="Garamond"/>
              <a:cs typeface="Garamond"/>
              <a:sym typeface="Garamond"/>
            </a:endParaRPr>
          </a:p>
          <a:p>
            <a:pPr marL="12700" marR="0" lvl="0" indent="0" algn="l" rtl="0">
              <a:spcBef>
                <a:spcPts val="5"/>
              </a:spcBef>
              <a:spcAft>
                <a:spcPts val="0"/>
              </a:spcAft>
              <a:buNone/>
            </a:pPr>
            <a:r>
              <a:rPr lang="en-US" sz="2800" b="1" dirty="0">
                <a:solidFill>
                  <a:srgbClr val="054C2C"/>
                </a:solidFill>
                <a:latin typeface="Garamond"/>
                <a:ea typeface="Garamond"/>
                <a:cs typeface="Garamond"/>
                <a:sym typeface="Garamond"/>
              </a:rPr>
              <a:t>Response to a Data Breach at a Nigerian Financial Institution</a:t>
            </a:r>
            <a:endParaRPr sz="2800" dirty="0">
              <a:solidFill>
                <a:srgbClr val="054C2C"/>
              </a:solidFill>
              <a:latin typeface="Garamond"/>
              <a:ea typeface="Garamond"/>
              <a:cs typeface="Garamond"/>
              <a:sym typeface="Garamond"/>
            </a:endParaRPr>
          </a:p>
          <a:p>
            <a:pPr marL="0" marR="0" lvl="0" indent="0" algn="l" rtl="0">
              <a:spcBef>
                <a:spcPts val="10"/>
              </a:spcBef>
              <a:spcAft>
                <a:spcPts val="0"/>
              </a:spcAft>
              <a:buNone/>
            </a:pPr>
            <a:endParaRPr sz="2800" dirty="0">
              <a:solidFill>
                <a:schemeClr val="dk1"/>
              </a:solidFill>
              <a:latin typeface="Garamond"/>
              <a:ea typeface="Garamond"/>
              <a:cs typeface="Garamond"/>
              <a:sym typeface="Garamond"/>
            </a:endParaRPr>
          </a:p>
          <a:p>
            <a:pPr marL="12700" marR="5080" lvl="0" indent="0" algn="just" rtl="0">
              <a:lnSpc>
                <a:spcPct val="141200"/>
              </a:lnSpc>
              <a:spcBef>
                <a:spcPts val="105"/>
              </a:spcBef>
              <a:spcAft>
                <a:spcPts val="0"/>
              </a:spcAft>
              <a:buNone/>
            </a:pPr>
            <a:r>
              <a:rPr lang="en-US" sz="2800" dirty="0">
                <a:solidFill>
                  <a:schemeClr val="dk1"/>
                </a:solidFill>
                <a:latin typeface="Garamond"/>
                <a:ea typeface="Garamond"/>
                <a:cs typeface="Garamond"/>
                <a:sym typeface="Garamond"/>
              </a:rPr>
              <a:t>The GUZZY Bank in Nigeria is a well-established financial institution that manages the sensitive  financial information of thousands of consumers. The bank employs a Data Protection Officer  (DPO) charged with ensuring compliance with the Nigeria Data Protection Act (NDPA). The Data Breach: One morning, the bank's IT department detects peculiar server activity. After  conducting an exhaustive investigation, they corroborate that a data breach has occurred.  Customer data, including account information and contact details, has been compromised.</a:t>
            </a:r>
            <a:endParaRPr sz="2800" dirty="0">
              <a:solidFill>
                <a:schemeClr val="dk1"/>
              </a:solidFill>
              <a:latin typeface="Garamond"/>
              <a:ea typeface="Garamond"/>
              <a:cs typeface="Garamond"/>
              <a:sym typeface="Garamond"/>
            </a:endParaRPr>
          </a:p>
          <a:p>
            <a:pPr marL="12700" marR="5080" lvl="0" indent="0" algn="just" rtl="0">
              <a:lnSpc>
                <a:spcPct val="140800"/>
              </a:lnSpc>
              <a:spcBef>
                <a:spcPts val="0"/>
              </a:spcBef>
              <a:spcAft>
                <a:spcPts val="0"/>
              </a:spcAft>
              <a:buNone/>
            </a:pPr>
            <a:endParaRPr sz="2800" dirty="0">
              <a:solidFill>
                <a:schemeClr val="dk1"/>
              </a:solidFill>
              <a:latin typeface="Garamond"/>
              <a:ea typeface="Garamond"/>
              <a:cs typeface="Garamond"/>
              <a:sym typeface="Garamond"/>
            </a:endParaRPr>
          </a:p>
        </p:txBody>
      </p:sp>
      <p:sp>
        <p:nvSpPr>
          <p:cNvPr id="1503" name="Google Shape;1503;p89"/>
          <p:cNvSpPr txBox="1">
            <a:spLocks noGrp="1"/>
          </p:cNvSpPr>
          <p:nvPr>
            <p:ph type="title"/>
          </p:nvPr>
        </p:nvSpPr>
        <p:spPr>
          <a:xfrm>
            <a:off x="6996112" y="777875"/>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Case Study</a:t>
            </a:r>
            <a:endParaRPr/>
          </a:p>
        </p:txBody>
      </p:sp>
      <p:sp>
        <p:nvSpPr>
          <p:cNvPr id="1501" name="Google Shape;1501;p8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92</a:t>
            </a:fld>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Shape 1507"/>
        <p:cNvGrpSpPr/>
        <p:nvPr/>
      </p:nvGrpSpPr>
      <p:grpSpPr>
        <a:xfrm>
          <a:off x="0" y="0"/>
          <a:ext cx="0" cy="0"/>
          <a:chOff x="0" y="0"/>
          <a:chExt cx="0" cy="0"/>
        </a:xfrm>
      </p:grpSpPr>
      <p:sp>
        <p:nvSpPr>
          <p:cNvPr id="1508" name="Google Shape;1508;p90"/>
          <p:cNvSpPr txBox="1"/>
          <p:nvPr/>
        </p:nvSpPr>
        <p:spPr>
          <a:xfrm>
            <a:off x="1433512" y="2378075"/>
            <a:ext cx="16916399" cy="5209888"/>
          </a:xfrm>
          <a:prstGeom prst="rect">
            <a:avLst/>
          </a:prstGeom>
          <a:noFill/>
          <a:ln>
            <a:noFill/>
          </a:ln>
        </p:spPr>
        <p:txBody>
          <a:bodyPr spcFirstLastPara="1" wrap="square" lIns="0" tIns="12050" rIns="0" bIns="0" anchor="t" anchorCtr="0">
            <a:spAutoFit/>
          </a:bodyPr>
          <a:lstStyle/>
          <a:p>
            <a:pPr marL="12700" marR="7620" lvl="0" indent="0" algn="just" rtl="0">
              <a:lnSpc>
                <a:spcPct val="141700"/>
              </a:lnSpc>
              <a:spcBef>
                <a:spcPts val="0"/>
              </a:spcBef>
              <a:spcAft>
                <a:spcPts val="0"/>
              </a:spcAft>
              <a:buNone/>
            </a:pPr>
            <a:r>
              <a:rPr lang="en-US" sz="2800" dirty="0">
                <a:solidFill>
                  <a:schemeClr val="dk1"/>
                </a:solidFill>
                <a:latin typeface="Garamond"/>
                <a:ea typeface="Garamond"/>
                <a:cs typeface="Garamond"/>
                <a:sym typeface="Garamond"/>
              </a:rPr>
              <a:t>From the case study above, make reference to the scenario and provide answers to the below  questions</a:t>
            </a:r>
            <a:endParaRPr sz="2800" dirty="0">
              <a:solidFill>
                <a:schemeClr val="dk1"/>
              </a:solidFill>
              <a:latin typeface="Garamond"/>
              <a:ea typeface="Garamond"/>
              <a:cs typeface="Garamond"/>
              <a:sym typeface="Garamond"/>
            </a:endParaRPr>
          </a:p>
          <a:p>
            <a:pPr marL="0" marR="0" lvl="0" indent="0" algn="l" rtl="0">
              <a:spcBef>
                <a:spcPts val="15"/>
              </a:spcBef>
              <a:spcAft>
                <a:spcPts val="0"/>
              </a:spcAft>
              <a:buNone/>
            </a:pPr>
            <a:endParaRPr sz="4000" dirty="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2800" dirty="0">
                <a:solidFill>
                  <a:srgbClr val="054C2C"/>
                </a:solidFill>
                <a:latin typeface="Garamond"/>
                <a:ea typeface="Garamond"/>
                <a:cs typeface="Garamond"/>
                <a:sym typeface="Garamond"/>
              </a:rPr>
              <a:t>Questions:</a:t>
            </a:r>
            <a:endParaRPr sz="2800" dirty="0">
              <a:solidFill>
                <a:srgbClr val="054C2C"/>
              </a:solidFill>
              <a:latin typeface="Garamond"/>
              <a:ea typeface="Garamond"/>
              <a:cs typeface="Garamond"/>
              <a:sym typeface="Garamond"/>
            </a:endParaRPr>
          </a:p>
          <a:p>
            <a:pPr marL="0" marR="0" lvl="0" indent="0" algn="l" rtl="0">
              <a:spcBef>
                <a:spcPts val="25"/>
              </a:spcBef>
              <a:spcAft>
                <a:spcPts val="0"/>
              </a:spcAft>
              <a:buNone/>
            </a:pPr>
            <a:endParaRPr sz="4000" dirty="0">
              <a:solidFill>
                <a:schemeClr val="dk1"/>
              </a:solidFill>
              <a:latin typeface="Garamond"/>
              <a:ea typeface="Garamond"/>
              <a:cs typeface="Garamond"/>
              <a:sym typeface="Garamond"/>
            </a:endParaRPr>
          </a:p>
          <a:p>
            <a:pPr marL="469265" marR="0" lvl="0" indent="-228600" algn="l" rtl="0">
              <a:spcBef>
                <a:spcPts val="0"/>
              </a:spcBef>
              <a:spcAft>
                <a:spcPts val="0"/>
              </a:spcAft>
              <a:buClr>
                <a:srgbClr val="054C2C"/>
              </a:buClr>
              <a:buSzPts val="2800"/>
              <a:buFont typeface="Noto Sans Symbols"/>
              <a:buChar char="▪"/>
            </a:pPr>
            <a:r>
              <a:rPr lang="en-US" sz="2800" dirty="0">
                <a:solidFill>
                  <a:schemeClr val="dk1"/>
                </a:solidFill>
                <a:latin typeface="Garamond"/>
                <a:ea typeface="Garamond"/>
                <a:cs typeface="Garamond"/>
                <a:sym typeface="Garamond"/>
              </a:rPr>
              <a:t>What steps should the DPO perform immediately after learning of the data breach?</a:t>
            </a:r>
            <a:endParaRPr sz="2800" dirty="0">
              <a:solidFill>
                <a:schemeClr val="dk1"/>
              </a:solidFill>
              <a:latin typeface="Garamond"/>
              <a:ea typeface="Garamond"/>
              <a:cs typeface="Garamond"/>
              <a:sym typeface="Garamond"/>
            </a:endParaRPr>
          </a:p>
          <a:p>
            <a:pPr marL="469265" marR="0" lvl="0" indent="-228600" algn="l" rtl="0">
              <a:spcBef>
                <a:spcPts val="630"/>
              </a:spcBef>
              <a:spcAft>
                <a:spcPts val="0"/>
              </a:spcAft>
              <a:buClr>
                <a:srgbClr val="054C2C"/>
              </a:buClr>
              <a:buSzPts val="2800"/>
              <a:buFont typeface="Noto Sans Symbols"/>
              <a:buChar char="▪"/>
            </a:pPr>
            <a:r>
              <a:rPr lang="en-US" sz="2800" dirty="0">
                <a:solidFill>
                  <a:schemeClr val="dk1"/>
                </a:solidFill>
                <a:latin typeface="Garamond"/>
                <a:ea typeface="Garamond"/>
                <a:cs typeface="Garamond"/>
                <a:sym typeface="Garamond"/>
              </a:rPr>
              <a:t>How would you communicate with the impacted customers?</a:t>
            </a:r>
            <a:endParaRPr sz="2800" dirty="0">
              <a:solidFill>
                <a:schemeClr val="dk1"/>
              </a:solidFill>
              <a:latin typeface="Garamond"/>
              <a:ea typeface="Garamond"/>
              <a:cs typeface="Garamond"/>
              <a:sym typeface="Garamond"/>
            </a:endParaRPr>
          </a:p>
          <a:p>
            <a:pPr marL="469265" marR="0" lvl="0" indent="-228600" algn="l" rtl="0">
              <a:spcBef>
                <a:spcPts val="620"/>
              </a:spcBef>
              <a:spcAft>
                <a:spcPts val="0"/>
              </a:spcAft>
              <a:buClr>
                <a:srgbClr val="054C2C"/>
              </a:buClr>
              <a:buSzPts val="2800"/>
              <a:buFont typeface="Noto Sans Symbols"/>
              <a:buChar char="▪"/>
            </a:pPr>
            <a:r>
              <a:rPr lang="en-US" sz="2800" dirty="0">
                <a:solidFill>
                  <a:schemeClr val="dk1"/>
                </a:solidFill>
                <a:latin typeface="Garamond"/>
                <a:ea typeface="Garamond"/>
                <a:cs typeface="Garamond"/>
                <a:sym typeface="Garamond"/>
              </a:rPr>
              <a:t>Which regulatory requirements must be fulfilled in this circumstance?</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3200" dirty="0">
              <a:solidFill>
                <a:schemeClr val="dk1"/>
              </a:solidFill>
              <a:latin typeface="Garamond"/>
              <a:ea typeface="Garamond"/>
              <a:cs typeface="Garamond"/>
              <a:sym typeface="Garamond"/>
            </a:endParaRPr>
          </a:p>
          <a:p>
            <a:pPr marL="0" marR="0" lvl="0" indent="0" algn="l" rtl="0">
              <a:spcBef>
                <a:spcPts val="30"/>
              </a:spcBef>
              <a:spcAft>
                <a:spcPts val="0"/>
              </a:spcAft>
              <a:buNone/>
            </a:pPr>
            <a:endParaRPr sz="3600" dirty="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2800" b="1" dirty="0">
                <a:solidFill>
                  <a:srgbClr val="054C2C"/>
                </a:solidFill>
                <a:latin typeface="Garamond"/>
                <a:ea typeface="Garamond"/>
                <a:cs typeface="Garamond"/>
                <a:sym typeface="Garamond"/>
              </a:rPr>
              <a:t>Time Allocated: 30 minutes</a:t>
            </a:r>
            <a:endParaRPr sz="2800" dirty="0">
              <a:solidFill>
                <a:srgbClr val="054C2C"/>
              </a:solidFill>
              <a:latin typeface="Garamond"/>
              <a:ea typeface="Garamond"/>
              <a:cs typeface="Garamond"/>
              <a:sym typeface="Garamond"/>
            </a:endParaRPr>
          </a:p>
        </p:txBody>
      </p:sp>
      <p:sp>
        <p:nvSpPr>
          <p:cNvPr id="1511" name="Google Shape;1511;p90"/>
          <p:cNvSpPr txBox="1">
            <a:spLocks noGrp="1"/>
          </p:cNvSpPr>
          <p:nvPr>
            <p:ph type="title"/>
          </p:nvPr>
        </p:nvSpPr>
        <p:spPr>
          <a:xfrm>
            <a:off x="6996112" y="777875"/>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dirty="0">
                <a:solidFill>
                  <a:schemeClr val="lt1"/>
                </a:solidFill>
                <a:latin typeface="Garamond"/>
                <a:ea typeface="Garamond"/>
                <a:cs typeface="Garamond"/>
                <a:sym typeface="Garamond"/>
              </a:rPr>
              <a:t>Case Study</a:t>
            </a:r>
            <a:endParaRPr dirty="0"/>
          </a:p>
        </p:txBody>
      </p:sp>
      <p:sp>
        <p:nvSpPr>
          <p:cNvPr id="1509" name="Google Shape;1509;p9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93</a:t>
            </a:fld>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94</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35472"/>
            <a:ext cx="15468600" cy="835344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Ensure that the learning objectives are clearly aligned with the content, providing participants with a roadmap for what they will gain from the session.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define the roles and functions of Data Protection Officers (DPOs), emphasizing their crucial responsibilities within an organization.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Identify and discuss key characteristics that define an effective DPO, providing participants with a clear understanding of the qualities required for the role.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Address frequently asked questions regarding the appointment of a DPO, covering common queries and concerns that organizations may have in the context of Nigeria's regulations.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Foster an interactive session, encouraging active participation through discussions, Q&amp;A, and case studies to enhance engagement and knowledge retention.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Illustrate the responsibilities of DPOs with practical examples and real-world scenarios, allowing participants to grasp the application of concepts in different contexts.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a comprehensive understanding of legal requirements surrounding the appointment and functions of DPOs, ensuring participants are well-versed in regulatory compliance.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Explore practical challenges that DPOs may encounter in fulfilling their roles and discuss effective strategies for overcoming these challenges.</a:t>
            </a:r>
          </a:p>
        </p:txBody>
      </p:sp>
    </p:spTree>
    <p:extLst>
      <p:ext uri="{BB962C8B-B14F-4D97-AF65-F5344CB8AC3E}">
        <p14:creationId xmlns:p14="http://schemas.microsoft.com/office/powerpoint/2010/main" val="13152877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95</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2212258"/>
            <a:ext cx="15468600" cy="6275949"/>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Specifically, focus on frequently asked questions related to appointing a DPO within the context of Nigerian regulations, offering clarity on compliance requirements.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Incorporate relevant case studies for participants to analyze, linking theoretical knowledge to practical applications in the realm of DPO responsibilities.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Offer additional resources and references for participants seeking a deeper understanding of the DPO role, such as relevant guidelines, articles, or legal frameworks.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Create opportunities for participants to share their experiences or insights related to DPO roles, fostering peer-to-peer learning within the training session.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Integrate interactive quizzes or polls to gauge participant comprehension and reinforce key concepts in an engaging manner.</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Tailor discussions to address industry-specific nuances in the role of DPOs, ensuring relevance for participants from various sectors.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Allow time for questions at the end of the session, enabling participants to internalize key takeaways and consider how the insights apply to their specific organizational context.</a:t>
            </a:r>
          </a:p>
        </p:txBody>
      </p:sp>
    </p:spTree>
    <p:extLst>
      <p:ext uri="{BB962C8B-B14F-4D97-AF65-F5344CB8AC3E}">
        <p14:creationId xmlns:p14="http://schemas.microsoft.com/office/powerpoint/2010/main" val="13394316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Shape 1515"/>
        <p:cNvGrpSpPr/>
        <p:nvPr/>
      </p:nvGrpSpPr>
      <p:grpSpPr>
        <a:xfrm>
          <a:off x="0" y="0"/>
          <a:ext cx="0" cy="0"/>
          <a:chOff x="0" y="0"/>
          <a:chExt cx="0" cy="0"/>
        </a:xfrm>
      </p:grpSpPr>
      <p:pic>
        <p:nvPicPr>
          <p:cNvPr id="1516" name="Google Shape;1516;p91"/>
          <p:cNvPicPr preferRelativeResize="0"/>
          <p:nvPr/>
        </p:nvPicPr>
        <p:blipFill rotWithShape="1">
          <a:blip r:embed="rId3">
            <a:alphaModFix/>
          </a:blip>
          <a:srcRect/>
          <a:stretch/>
        </p:blipFill>
        <p:spPr>
          <a:xfrm>
            <a:off x="3495991" y="226651"/>
            <a:ext cx="11574782" cy="9638878"/>
          </a:xfrm>
          <a:prstGeom prst="rect">
            <a:avLst/>
          </a:prstGeom>
          <a:noFill/>
          <a:ln>
            <a:noFill/>
          </a:ln>
        </p:spPr>
      </p:pic>
      <p:sp>
        <p:nvSpPr>
          <p:cNvPr id="1517" name="Google Shape;1517;p9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96</a:t>
            </a:fld>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Shape 1522"/>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5D8A0F5-59A8-A1B2-4057-880F1957977B}"/>
              </a:ext>
            </a:extLst>
          </p:cNvPr>
          <p:cNvSpPr/>
          <p:nvPr/>
        </p:nvSpPr>
        <p:spPr>
          <a:xfrm>
            <a:off x="2306845" y="2149475"/>
            <a:ext cx="13312079"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6" name="Google Shape;1526;p92"/>
          <p:cNvSpPr txBox="1"/>
          <p:nvPr/>
        </p:nvSpPr>
        <p:spPr>
          <a:xfrm>
            <a:off x="3402501" y="2149475"/>
            <a:ext cx="13235160" cy="7263527"/>
          </a:xfrm>
          <a:prstGeom prst="rect">
            <a:avLst/>
          </a:prstGeom>
          <a:noFill/>
          <a:ln>
            <a:noFill/>
          </a:ln>
        </p:spPr>
        <p:txBody>
          <a:bodyPr spcFirstLastPara="1" wrap="square" lIns="0" tIns="12700" rIns="0" bIns="0" anchor="t" anchorCtr="0">
            <a:spAutoFit/>
          </a:bodyPr>
          <a:lstStyle/>
          <a:p>
            <a:pPr marL="580390" marR="0" lvl="0" indent="0" algn="ctr" rtl="0">
              <a:lnSpc>
                <a:spcPct val="150000"/>
              </a:lnSpc>
              <a:spcBef>
                <a:spcPts val="0"/>
              </a:spcBef>
              <a:spcAft>
                <a:spcPts val="0"/>
              </a:spcAft>
              <a:buNone/>
            </a:pPr>
            <a:r>
              <a:rPr lang="en-US" sz="9600" b="1" dirty="0">
                <a:solidFill>
                  <a:srgbClr val="FFFFFF"/>
                </a:solidFill>
                <a:latin typeface="Garamond"/>
                <a:ea typeface="Garamond"/>
                <a:cs typeface="Garamond"/>
                <a:sym typeface="Garamond"/>
              </a:rPr>
              <a:t>SECTION 3</a:t>
            </a:r>
            <a:endParaRPr dirty="0"/>
          </a:p>
          <a:p>
            <a:pPr marL="12700" marR="5080" lvl="0" indent="1270" algn="ctr" rtl="0">
              <a:spcBef>
                <a:spcPts val="4695"/>
              </a:spcBef>
              <a:spcAft>
                <a:spcPts val="0"/>
              </a:spcAft>
              <a:buNone/>
            </a:pPr>
            <a:r>
              <a:rPr lang="en-US" sz="9600" b="1" dirty="0">
                <a:solidFill>
                  <a:srgbClr val="054C2C"/>
                </a:solidFill>
                <a:latin typeface="Garamond"/>
                <a:ea typeface="Garamond"/>
                <a:cs typeface="Garamond"/>
                <a:sym typeface="Garamond"/>
              </a:rPr>
              <a:t>Duties of Data  Processors and  Controllers</a:t>
            </a:r>
            <a:endParaRPr dirty="0">
              <a:solidFill>
                <a:srgbClr val="054C2C"/>
              </a:solidFill>
            </a:endParaRPr>
          </a:p>
        </p:txBody>
      </p:sp>
      <p:sp>
        <p:nvSpPr>
          <p:cNvPr id="1527" name="Google Shape;1527;p9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97</a:t>
            </a:fld>
            <a:endParaRPr/>
          </a:p>
        </p:txBody>
      </p:sp>
      <p:pic>
        <p:nvPicPr>
          <p:cNvPr id="4" name="Google Shape;1525;p92"/>
          <p:cNvPicPr preferRelativeResize="0"/>
          <p:nvPr/>
        </p:nvPicPr>
        <p:blipFill rotWithShape="1">
          <a:blip r:embed="rId3">
            <a:alphaModFix/>
          </a:blip>
          <a:srcRect/>
          <a:stretch/>
        </p:blipFill>
        <p:spPr>
          <a:xfrm>
            <a:off x="2917360" y="2462882"/>
            <a:ext cx="1835129" cy="183134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Shape 1532"/>
        <p:cNvGrpSpPr/>
        <p:nvPr/>
      </p:nvGrpSpPr>
      <p:grpSpPr>
        <a:xfrm>
          <a:off x="0" y="0"/>
          <a:ext cx="0" cy="0"/>
          <a:chOff x="0" y="0"/>
          <a:chExt cx="0" cy="0"/>
        </a:xfrm>
      </p:grpSpPr>
      <p:sp>
        <p:nvSpPr>
          <p:cNvPr id="14" name="Google Shape;506;p8">
            <a:extLst>
              <a:ext uri="{FF2B5EF4-FFF2-40B4-BE49-F238E27FC236}">
                <a16:creationId xmlns:a16="http://schemas.microsoft.com/office/drawing/2014/main" id="{400D42C3-15BE-A4F9-4084-0A13433DCFB9}"/>
              </a:ext>
            </a:extLst>
          </p:cNvPr>
          <p:cNvSpPr/>
          <p:nvPr/>
        </p:nvSpPr>
        <p:spPr>
          <a:xfrm>
            <a:off x="991062" y="1195722"/>
            <a:ext cx="2991137"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sp>
        <p:nvSpPr>
          <p:cNvPr id="1533" name="Google Shape;1533;p93"/>
          <p:cNvSpPr/>
          <p:nvPr/>
        </p:nvSpPr>
        <p:spPr>
          <a:xfrm>
            <a:off x="828566" y="3150613"/>
            <a:ext cx="13675992" cy="921963"/>
          </a:xfrm>
          <a:custGeom>
            <a:avLst/>
            <a:gdLst/>
            <a:ahLst/>
            <a:cxnLst/>
            <a:rect l="l" t="t" r="r" b="b"/>
            <a:pathLst>
              <a:path w="5996940" h="469264" extrusionOk="0">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47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534" name="Google Shape;1534;p93"/>
          <p:cNvSpPr/>
          <p:nvPr/>
        </p:nvSpPr>
        <p:spPr>
          <a:xfrm rot="10800000" flipH="1">
            <a:off x="912284" y="2391761"/>
            <a:ext cx="17196856" cy="188882"/>
          </a:xfrm>
          <a:custGeom>
            <a:avLst/>
            <a:gdLst/>
            <a:ahLst/>
            <a:cxnLst/>
            <a:rect l="l" t="t" r="r" b="b"/>
            <a:pathLst>
              <a:path w="5872480" h="120000" extrusionOk="0">
                <a:moveTo>
                  <a:pt x="0" y="0"/>
                </a:moveTo>
                <a:lnTo>
                  <a:pt x="5872480" y="0"/>
                </a:lnTo>
              </a:path>
            </a:pathLst>
          </a:custGeom>
          <a:noFill/>
          <a:ln w="5715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536" name="Google Shape;1536;p93"/>
          <p:cNvSpPr txBox="1"/>
          <p:nvPr/>
        </p:nvSpPr>
        <p:spPr>
          <a:xfrm>
            <a:off x="2325497" y="2835275"/>
            <a:ext cx="16698520" cy="4453783"/>
          </a:xfrm>
          <a:prstGeom prst="rect">
            <a:avLst/>
          </a:prstGeom>
          <a:noFill/>
          <a:ln>
            <a:noFill/>
          </a:ln>
        </p:spPr>
        <p:txBody>
          <a:bodyPr spcFirstLastPara="1" wrap="square" lIns="0" tIns="21575" rIns="0" bIns="0" anchor="t" anchorCtr="0">
            <a:spAutoFit/>
          </a:bodyPr>
          <a:lstStyle/>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Under this topic, the following key areas shall be discussed:</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Learning Expectations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Introduction to data controller and data processor</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Roles and Responsibilities of a data controller and data</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Obligations of a data controller and data processor</a:t>
            </a:r>
            <a:endParaRPr dirty="0"/>
          </a:p>
        </p:txBody>
      </p:sp>
      <p:sp>
        <p:nvSpPr>
          <p:cNvPr id="1539" name="Google Shape;1539;p93"/>
          <p:cNvSpPr/>
          <p:nvPr/>
        </p:nvSpPr>
        <p:spPr>
          <a:xfrm>
            <a:off x="1483079" y="4475701"/>
            <a:ext cx="9515560" cy="0"/>
          </a:xfrm>
          <a:custGeom>
            <a:avLst/>
            <a:gdLst/>
            <a:ahLst/>
            <a:cxnLst/>
            <a:rect l="l" t="t" r="r" b="b"/>
            <a:pathLst>
              <a:path w="4172585" h="120000" extrusionOk="0">
                <a:moveTo>
                  <a:pt x="0" y="0"/>
                </a:moveTo>
                <a:lnTo>
                  <a:pt x="41721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grpSp>
        <p:nvGrpSpPr>
          <p:cNvPr id="1541" name="Google Shape;1541;p93"/>
          <p:cNvGrpSpPr/>
          <p:nvPr/>
        </p:nvGrpSpPr>
        <p:grpSpPr>
          <a:xfrm>
            <a:off x="1347853" y="4824563"/>
            <a:ext cx="9788678" cy="724063"/>
            <a:chOff x="1148916" y="2892293"/>
            <a:chExt cx="4292348" cy="368537"/>
          </a:xfrm>
        </p:grpSpPr>
        <p:pic>
          <p:nvPicPr>
            <p:cNvPr id="1542" name="Google Shape;1542;p93"/>
            <p:cNvPicPr preferRelativeResize="0"/>
            <p:nvPr/>
          </p:nvPicPr>
          <p:blipFill rotWithShape="1">
            <a:blip r:embed="rId3">
              <a:alphaModFix/>
            </a:blip>
            <a:srcRect/>
            <a:stretch/>
          </p:blipFill>
          <p:spPr>
            <a:xfrm>
              <a:off x="1148916" y="2892293"/>
              <a:ext cx="379025" cy="368537"/>
            </a:xfrm>
            <a:prstGeom prst="rect">
              <a:avLst/>
            </a:prstGeom>
            <a:noFill/>
            <a:ln>
              <a:solidFill>
                <a:srgbClr val="054C2C"/>
              </a:solidFill>
            </a:ln>
          </p:spPr>
        </p:pic>
        <p:sp>
          <p:nvSpPr>
            <p:cNvPr id="1543" name="Google Shape;1543;p93"/>
            <p:cNvSpPr/>
            <p:nvPr/>
          </p:nvSpPr>
          <p:spPr>
            <a:xfrm>
              <a:off x="1229309" y="3189350"/>
              <a:ext cx="4211955" cy="0"/>
            </a:xfrm>
            <a:custGeom>
              <a:avLst/>
              <a:gdLst/>
              <a:ahLst/>
              <a:cxnLst/>
              <a:rect l="l" t="t" r="r" b="b"/>
              <a:pathLst>
                <a:path w="4211955" h="120000" extrusionOk="0">
                  <a:moveTo>
                    <a:pt x="0" y="0"/>
                  </a:moveTo>
                  <a:lnTo>
                    <a:pt x="4211497"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grpSp>
      <p:grpSp>
        <p:nvGrpSpPr>
          <p:cNvPr id="1545" name="Google Shape;1545;p93"/>
          <p:cNvGrpSpPr/>
          <p:nvPr/>
        </p:nvGrpSpPr>
        <p:grpSpPr>
          <a:xfrm>
            <a:off x="1363411" y="5856111"/>
            <a:ext cx="9816220" cy="724063"/>
            <a:chOff x="1148916" y="3306821"/>
            <a:chExt cx="4304425" cy="368537"/>
          </a:xfrm>
        </p:grpSpPr>
        <p:pic>
          <p:nvPicPr>
            <p:cNvPr id="1546" name="Google Shape;1546;p93"/>
            <p:cNvPicPr preferRelativeResize="0"/>
            <p:nvPr/>
          </p:nvPicPr>
          <p:blipFill rotWithShape="1">
            <a:blip r:embed="rId4">
              <a:alphaModFix/>
            </a:blip>
            <a:srcRect/>
            <a:stretch/>
          </p:blipFill>
          <p:spPr>
            <a:xfrm>
              <a:off x="1148916" y="3306821"/>
              <a:ext cx="379025" cy="368537"/>
            </a:xfrm>
            <a:prstGeom prst="rect">
              <a:avLst/>
            </a:prstGeom>
            <a:noFill/>
            <a:ln>
              <a:solidFill>
                <a:srgbClr val="054C2C"/>
              </a:solidFill>
            </a:ln>
          </p:spPr>
        </p:pic>
        <p:sp>
          <p:nvSpPr>
            <p:cNvPr id="1547" name="Google Shape;1547;p93"/>
            <p:cNvSpPr/>
            <p:nvPr/>
          </p:nvSpPr>
          <p:spPr>
            <a:xfrm>
              <a:off x="1229321" y="3604640"/>
              <a:ext cx="4224020" cy="0"/>
            </a:xfrm>
            <a:custGeom>
              <a:avLst/>
              <a:gdLst/>
              <a:ahLst/>
              <a:cxnLst/>
              <a:rect l="l" t="t" r="r" b="b"/>
              <a:pathLst>
                <a:path w="4224020" h="120000" extrusionOk="0">
                  <a:moveTo>
                    <a:pt x="0" y="0"/>
                  </a:moveTo>
                  <a:lnTo>
                    <a:pt x="4223804"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548" name="Google Shape;1548;p93"/>
            <p:cNvPicPr preferRelativeResize="0"/>
            <p:nvPr/>
          </p:nvPicPr>
          <p:blipFill rotWithShape="1">
            <a:blip r:embed="rId5">
              <a:alphaModFix/>
            </a:blip>
            <a:srcRect/>
            <a:stretch/>
          </p:blipFill>
          <p:spPr>
            <a:xfrm>
              <a:off x="1191767" y="3343617"/>
              <a:ext cx="311696" cy="285788"/>
            </a:xfrm>
            <a:prstGeom prst="rect">
              <a:avLst/>
            </a:prstGeom>
            <a:noFill/>
            <a:ln>
              <a:solidFill>
                <a:srgbClr val="054C2C"/>
              </a:solidFill>
            </a:ln>
          </p:spPr>
        </p:pic>
      </p:grpSp>
      <p:grpSp>
        <p:nvGrpSpPr>
          <p:cNvPr id="1549" name="Google Shape;1549;p93"/>
          <p:cNvGrpSpPr/>
          <p:nvPr/>
        </p:nvGrpSpPr>
        <p:grpSpPr>
          <a:xfrm>
            <a:off x="1363411" y="6739399"/>
            <a:ext cx="9813914" cy="724063"/>
            <a:chOff x="1148916" y="3756401"/>
            <a:chExt cx="4303414" cy="368537"/>
          </a:xfrm>
        </p:grpSpPr>
        <p:pic>
          <p:nvPicPr>
            <p:cNvPr id="1550" name="Google Shape;1550;p93"/>
            <p:cNvPicPr preferRelativeResize="0"/>
            <p:nvPr/>
          </p:nvPicPr>
          <p:blipFill rotWithShape="1">
            <a:blip r:embed="rId6">
              <a:alphaModFix/>
            </a:blip>
            <a:srcRect/>
            <a:stretch/>
          </p:blipFill>
          <p:spPr>
            <a:xfrm>
              <a:off x="1148916" y="3756401"/>
              <a:ext cx="379025" cy="368537"/>
            </a:xfrm>
            <a:prstGeom prst="rect">
              <a:avLst/>
            </a:prstGeom>
            <a:noFill/>
            <a:ln>
              <a:solidFill>
                <a:srgbClr val="054C2C"/>
              </a:solidFill>
            </a:ln>
          </p:spPr>
        </p:pic>
        <p:sp>
          <p:nvSpPr>
            <p:cNvPr id="1551" name="Google Shape;1551;p93"/>
            <p:cNvSpPr/>
            <p:nvPr/>
          </p:nvSpPr>
          <p:spPr>
            <a:xfrm>
              <a:off x="1216245" y="4097346"/>
              <a:ext cx="4236085"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552" name="Google Shape;1552;p93"/>
            <p:cNvPicPr preferRelativeResize="0"/>
            <p:nvPr/>
          </p:nvPicPr>
          <p:blipFill rotWithShape="1">
            <a:blip r:embed="rId7">
              <a:alphaModFix/>
            </a:blip>
            <a:srcRect/>
            <a:stretch/>
          </p:blipFill>
          <p:spPr>
            <a:xfrm>
              <a:off x="1191767" y="3794746"/>
              <a:ext cx="311696" cy="284238"/>
            </a:xfrm>
            <a:prstGeom prst="rect">
              <a:avLst/>
            </a:prstGeom>
            <a:noFill/>
            <a:ln>
              <a:solidFill>
                <a:srgbClr val="054C2C"/>
              </a:solidFill>
            </a:ln>
          </p:spPr>
        </p:pic>
      </p:grpSp>
      <p:sp>
        <p:nvSpPr>
          <p:cNvPr id="1553" name="Google Shape;1553;p9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98</a:t>
            </a:fld>
            <a:endParaRPr/>
          </a:p>
        </p:txBody>
      </p:sp>
      <p:sp>
        <p:nvSpPr>
          <p:cNvPr id="1555" name="Google Shape;1555;p93"/>
          <p:cNvSpPr txBox="1"/>
          <p:nvPr/>
        </p:nvSpPr>
        <p:spPr>
          <a:xfrm>
            <a:off x="4443400" y="1021963"/>
            <a:ext cx="12462713"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054C2C"/>
                </a:solidFill>
                <a:latin typeface="Garamond"/>
                <a:ea typeface="Garamond"/>
                <a:cs typeface="Garamond"/>
                <a:sym typeface="Garamond"/>
              </a:rPr>
              <a:t>In-depth understanding of the Roles of Data Processors and Controllers</a:t>
            </a:r>
            <a:endParaRPr sz="3600" dirty="0">
              <a:solidFill>
                <a:srgbClr val="054C2C"/>
              </a:solidFill>
              <a:latin typeface="Garamond"/>
              <a:ea typeface="Garamond"/>
              <a:cs typeface="Garamond"/>
              <a:sym typeface="Garamond"/>
            </a:endParaRPr>
          </a:p>
        </p:txBody>
      </p:sp>
      <p:sp>
        <p:nvSpPr>
          <p:cNvPr id="1556" name="Google Shape;1556;p93"/>
          <p:cNvSpPr txBox="1"/>
          <p:nvPr/>
        </p:nvSpPr>
        <p:spPr>
          <a:xfrm>
            <a:off x="1397286" y="1154553"/>
            <a:ext cx="2584913"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dirty="0">
                <a:solidFill>
                  <a:srgbClr val="C00000"/>
                </a:solidFill>
                <a:latin typeface="Garamond"/>
                <a:ea typeface="Garamond"/>
                <a:cs typeface="Garamond"/>
                <a:sym typeface="Garamond"/>
              </a:rPr>
              <a:t> </a:t>
            </a:r>
            <a:r>
              <a:rPr lang="en-US" sz="6600" b="1" baseline="30000" dirty="0">
                <a:solidFill>
                  <a:srgbClr val="FFFFFF"/>
                </a:solidFill>
                <a:latin typeface="Garamond"/>
                <a:ea typeface="Garamond"/>
                <a:cs typeface="Garamond"/>
                <a:sym typeface="Garamond"/>
              </a:rPr>
              <a:t>Topic 1</a:t>
            </a:r>
            <a:endParaRPr sz="6600" dirty="0">
              <a:solidFill>
                <a:schemeClr val="dk1"/>
              </a:solidFill>
              <a:latin typeface="Calibri"/>
              <a:ea typeface="Calibri"/>
              <a:cs typeface="Calibri"/>
              <a:sym typeface="Calibri"/>
            </a:endParaRPr>
          </a:p>
        </p:txBody>
      </p:sp>
      <p:sp>
        <p:nvSpPr>
          <p:cNvPr id="1557" name="Google Shape;1557;p93"/>
          <p:cNvSpPr txBox="1"/>
          <p:nvPr/>
        </p:nvSpPr>
        <p:spPr>
          <a:xfrm>
            <a:off x="1309257" y="8612602"/>
            <a:ext cx="9518904" cy="584775"/>
          </a:xfrm>
          <a:prstGeom prst="rect">
            <a:avLst/>
          </a:prstGeom>
          <a:noFill/>
          <a:ln>
            <a:noFill/>
          </a:ln>
        </p:spPr>
        <p:txBody>
          <a:bodyPr spcFirstLastPara="1" wrap="square" lIns="91425" tIns="45700" rIns="91425" bIns="45700" anchor="t" anchorCtr="0">
            <a:spAutoFit/>
          </a:bodyPr>
          <a:lstStyle/>
          <a:p>
            <a:pPr marL="12700" marR="0" lvl="0" indent="0" algn="just" rtl="0">
              <a:spcBef>
                <a:spcPts val="0"/>
              </a:spcBef>
              <a:spcAft>
                <a:spcPts val="0"/>
              </a:spcAft>
              <a:buNone/>
            </a:pPr>
            <a:r>
              <a:rPr lang="en-US" sz="3200" b="1" dirty="0">
                <a:solidFill>
                  <a:srgbClr val="054C2C"/>
                </a:solidFill>
                <a:latin typeface="Garamond"/>
                <a:ea typeface="Garamond"/>
                <a:cs typeface="Garamond"/>
                <a:sym typeface="Garamond"/>
              </a:rPr>
              <a:t>Time Allocated: 15 mins</a:t>
            </a:r>
            <a:endParaRPr sz="3200" dirty="0">
              <a:solidFill>
                <a:srgbClr val="054C2C"/>
              </a:solidFill>
              <a:latin typeface="Garamond"/>
              <a:ea typeface="Garamond"/>
              <a:cs typeface="Garamond"/>
              <a:sym typeface="Garamond"/>
            </a:endParaRPr>
          </a:p>
        </p:txBody>
      </p:sp>
      <p:grpSp>
        <p:nvGrpSpPr>
          <p:cNvPr id="2" name="Group 1">
            <a:extLst>
              <a:ext uri="{FF2B5EF4-FFF2-40B4-BE49-F238E27FC236}">
                <a16:creationId xmlns:a16="http://schemas.microsoft.com/office/drawing/2014/main" id="{15478A3D-3F8E-4A2C-C24E-2B5BFA7B454B}"/>
              </a:ext>
            </a:extLst>
          </p:cNvPr>
          <p:cNvGrpSpPr/>
          <p:nvPr/>
        </p:nvGrpSpPr>
        <p:grpSpPr>
          <a:xfrm>
            <a:off x="1444193" y="3695439"/>
            <a:ext cx="864365" cy="831433"/>
            <a:chOff x="1461132" y="3884669"/>
            <a:chExt cx="864365" cy="831433"/>
          </a:xfrm>
        </p:grpSpPr>
        <p:sp>
          <p:nvSpPr>
            <p:cNvPr id="3" name="Google Shape;506;p8">
              <a:extLst>
                <a:ext uri="{FF2B5EF4-FFF2-40B4-BE49-F238E27FC236}">
                  <a16:creationId xmlns:a16="http://schemas.microsoft.com/office/drawing/2014/main" id="{83609E5C-C570-5268-93A3-A70EDBAADB34}"/>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 name="Google Shape;548;p12">
              <a:extLst>
                <a:ext uri="{FF2B5EF4-FFF2-40B4-BE49-F238E27FC236}">
                  <a16:creationId xmlns:a16="http://schemas.microsoft.com/office/drawing/2014/main" id="{10D997C9-CB60-32C0-61C1-0F6A41C04F0E}"/>
                </a:ext>
              </a:extLst>
            </p:cNvPr>
            <p:cNvPicPr preferRelativeResize="0"/>
            <p:nvPr/>
          </p:nvPicPr>
          <p:blipFill rotWithShape="1">
            <a:blip r:embed="rId8">
              <a:alphaModFix/>
            </a:blip>
            <a:srcRect/>
            <a:stretch/>
          </p:blipFill>
          <p:spPr>
            <a:xfrm>
              <a:off x="1580801" y="4021634"/>
              <a:ext cx="744696" cy="650350"/>
            </a:xfrm>
            <a:prstGeom prst="rect">
              <a:avLst/>
            </a:prstGeom>
            <a:noFill/>
            <a:ln>
              <a:noFill/>
            </a:ln>
          </p:spPr>
        </p:pic>
      </p:grpSp>
      <p:grpSp>
        <p:nvGrpSpPr>
          <p:cNvPr id="5" name="Group 4">
            <a:extLst>
              <a:ext uri="{FF2B5EF4-FFF2-40B4-BE49-F238E27FC236}">
                <a16:creationId xmlns:a16="http://schemas.microsoft.com/office/drawing/2014/main" id="{E600C9EC-A4B9-C11E-3A99-E3049A0F8BC5}"/>
              </a:ext>
            </a:extLst>
          </p:cNvPr>
          <p:cNvGrpSpPr/>
          <p:nvPr/>
        </p:nvGrpSpPr>
        <p:grpSpPr>
          <a:xfrm>
            <a:off x="1412271" y="4653949"/>
            <a:ext cx="864365" cy="831433"/>
            <a:chOff x="1461132" y="3884669"/>
            <a:chExt cx="864365" cy="831433"/>
          </a:xfrm>
        </p:grpSpPr>
        <p:sp>
          <p:nvSpPr>
            <p:cNvPr id="6" name="Google Shape;506;p8">
              <a:extLst>
                <a:ext uri="{FF2B5EF4-FFF2-40B4-BE49-F238E27FC236}">
                  <a16:creationId xmlns:a16="http://schemas.microsoft.com/office/drawing/2014/main" id="{6B7FD9ED-3EE4-A5B7-43EC-A2999A923FE6}"/>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7" name="Google Shape;548;p12">
              <a:extLst>
                <a:ext uri="{FF2B5EF4-FFF2-40B4-BE49-F238E27FC236}">
                  <a16:creationId xmlns:a16="http://schemas.microsoft.com/office/drawing/2014/main" id="{57355217-0811-1AAE-5D4F-DC6B9B158F89}"/>
                </a:ext>
              </a:extLst>
            </p:cNvPr>
            <p:cNvPicPr preferRelativeResize="0"/>
            <p:nvPr/>
          </p:nvPicPr>
          <p:blipFill rotWithShape="1">
            <a:blip r:embed="rId8">
              <a:alphaModFix/>
            </a:blip>
            <a:srcRect/>
            <a:stretch/>
          </p:blipFill>
          <p:spPr>
            <a:xfrm>
              <a:off x="1580801" y="4021634"/>
              <a:ext cx="744696" cy="650350"/>
            </a:xfrm>
            <a:prstGeom prst="rect">
              <a:avLst/>
            </a:prstGeom>
            <a:noFill/>
            <a:ln>
              <a:noFill/>
            </a:ln>
          </p:spPr>
        </p:pic>
      </p:grpSp>
      <p:grpSp>
        <p:nvGrpSpPr>
          <p:cNvPr id="8" name="Group 7">
            <a:extLst>
              <a:ext uri="{FF2B5EF4-FFF2-40B4-BE49-F238E27FC236}">
                <a16:creationId xmlns:a16="http://schemas.microsoft.com/office/drawing/2014/main" id="{8DC8E1DE-73FD-9578-158B-E444BA5A0332}"/>
              </a:ext>
            </a:extLst>
          </p:cNvPr>
          <p:cNvGrpSpPr/>
          <p:nvPr/>
        </p:nvGrpSpPr>
        <p:grpSpPr>
          <a:xfrm>
            <a:off x="1397286" y="5626233"/>
            <a:ext cx="864365" cy="831433"/>
            <a:chOff x="1461132" y="3884669"/>
            <a:chExt cx="864365" cy="831433"/>
          </a:xfrm>
        </p:grpSpPr>
        <p:sp>
          <p:nvSpPr>
            <p:cNvPr id="9" name="Google Shape;506;p8">
              <a:extLst>
                <a:ext uri="{FF2B5EF4-FFF2-40B4-BE49-F238E27FC236}">
                  <a16:creationId xmlns:a16="http://schemas.microsoft.com/office/drawing/2014/main" id="{665CF0E4-D124-A492-06CC-3FCDD34539FF}"/>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0" name="Google Shape;548;p12">
              <a:extLst>
                <a:ext uri="{FF2B5EF4-FFF2-40B4-BE49-F238E27FC236}">
                  <a16:creationId xmlns:a16="http://schemas.microsoft.com/office/drawing/2014/main" id="{8599B39F-7DA5-F8DD-FC87-C680B0F5E1D9}"/>
                </a:ext>
              </a:extLst>
            </p:cNvPr>
            <p:cNvPicPr preferRelativeResize="0"/>
            <p:nvPr/>
          </p:nvPicPr>
          <p:blipFill rotWithShape="1">
            <a:blip r:embed="rId8">
              <a:alphaModFix/>
            </a:blip>
            <a:srcRect/>
            <a:stretch/>
          </p:blipFill>
          <p:spPr>
            <a:xfrm>
              <a:off x="1580801" y="4021634"/>
              <a:ext cx="744696" cy="650350"/>
            </a:xfrm>
            <a:prstGeom prst="rect">
              <a:avLst/>
            </a:prstGeom>
            <a:noFill/>
            <a:ln>
              <a:noFill/>
            </a:ln>
          </p:spPr>
        </p:pic>
      </p:grpSp>
      <p:grpSp>
        <p:nvGrpSpPr>
          <p:cNvPr id="11" name="Group 10">
            <a:extLst>
              <a:ext uri="{FF2B5EF4-FFF2-40B4-BE49-F238E27FC236}">
                <a16:creationId xmlns:a16="http://schemas.microsoft.com/office/drawing/2014/main" id="{1CFCA428-B544-99E0-2B32-7F51100970D5}"/>
              </a:ext>
            </a:extLst>
          </p:cNvPr>
          <p:cNvGrpSpPr/>
          <p:nvPr/>
        </p:nvGrpSpPr>
        <p:grpSpPr>
          <a:xfrm>
            <a:off x="1363410" y="6598101"/>
            <a:ext cx="864365" cy="831433"/>
            <a:chOff x="1461132" y="3884669"/>
            <a:chExt cx="864365" cy="831433"/>
          </a:xfrm>
        </p:grpSpPr>
        <p:sp>
          <p:nvSpPr>
            <p:cNvPr id="12" name="Google Shape;506;p8">
              <a:extLst>
                <a:ext uri="{FF2B5EF4-FFF2-40B4-BE49-F238E27FC236}">
                  <a16:creationId xmlns:a16="http://schemas.microsoft.com/office/drawing/2014/main" id="{E4737EBF-E7E4-30D4-860C-AD507A5F2E32}"/>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3" name="Google Shape;548;p12">
              <a:extLst>
                <a:ext uri="{FF2B5EF4-FFF2-40B4-BE49-F238E27FC236}">
                  <a16:creationId xmlns:a16="http://schemas.microsoft.com/office/drawing/2014/main" id="{02B8551B-1CF7-E067-29FB-4C0FE451E676}"/>
                </a:ext>
              </a:extLst>
            </p:cNvPr>
            <p:cNvPicPr preferRelativeResize="0"/>
            <p:nvPr/>
          </p:nvPicPr>
          <p:blipFill rotWithShape="1">
            <a:blip r:embed="rId8">
              <a:alphaModFix/>
            </a:blip>
            <a:srcRect/>
            <a:stretch/>
          </p:blipFill>
          <p:spPr>
            <a:xfrm>
              <a:off x="1580801" y="4021634"/>
              <a:ext cx="744696" cy="650350"/>
            </a:xfrm>
            <a:prstGeom prst="rect">
              <a:avLst/>
            </a:prstGeom>
            <a:noFill/>
            <a:ln>
              <a:noFill/>
            </a:ln>
          </p:spPr>
        </p:pic>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Shape 1561"/>
        <p:cNvGrpSpPr/>
        <p:nvPr/>
      </p:nvGrpSpPr>
      <p:grpSpPr>
        <a:xfrm>
          <a:off x="0" y="0"/>
          <a:ext cx="0" cy="0"/>
          <a:chOff x="0" y="0"/>
          <a:chExt cx="0" cy="0"/>
        </a:xfrm>
      </p:grpSpPr>
      <p:pic>
        <p:nvPicPr>
          <p:cNvPr id="1562" name="Google Shape;1562;p94"/>
          <p:cNvPicPr preferRelativeResize="0"/>
          <p:nvPr/>
        </p:nvPicPr>
        <p:blipFill rotWithShape="1">
          <a:blip r:embed="rId3">
            <a:alphaModFix/>
          </a:blip>
          <a:srcRect/>
          <a:stretch/>
        </p:blipFill>
        <p:spPr>
          <a:xfrm>
            <a:off x="12634912" y="3103552"/>
            <a:ext cx="5817669" cy="4492646"/>
          </a:xfrm>
          <a:prstGeom prst="rect">
            <a:avLst/>
          </a:prstGeom>
          <a:noFill/>
          <a:ln>
            <a:noFill/>
          </a:ln>
        </p:spPr>
      </p:pic>
      <p:sp>
        <p:nvSpPr>
          <p:cNvPr id="1563" name="Google Shape;1563;p94"/>
          <p:cNvSpPr txBox="1"/>
          <p:nvPr/>
        </p:nvSpPr>
        <p:spPr>
          <a:xfrm>
            <a:off x="848325" y="1282951"/>
            <a:ext cx="17875798" cy="648253"/>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a:solidFill>
                  <a:schemeClr val="lt1"/>
                </a:solidFill>
                <a:latin typeface="Garamond"/>
                <a:ea typeface="Garamond"/>
                <a:cs typeface="Garamond"/>
                <a:sym typeface="Garamond"/>
              </a:rPr>
              <a:t>In-depth Understanding Of The Roles Of Data Processors And Controllers</a:t>
            </a:r>
            <a:endParaRPr/>
          </a:p>
        </p:txBody>
      </p:sp>
      <p:sp>
        <p:nvSpPr>
          <p:cNvPr id="1564" name="Google Shape;1564;p94"/>
          <p:cNvSpPr txBox="1"/>
          <p:nvPr/>
        </p:nvSpPr>
        <p:spPr>
          <a:xfrm>
            <a:off x="1152317" y="3438857"/>
            <a:ext cx="12573000" cy="5533053"/>
          </a:xfrm>
          <a:prstGeom prst="rect">
            <a:avLst/>
          </a:prstGeom>
          <a:noFill/>
          <a:ln>
            <a:noFill/>
          </a:ln>
        </p:spPr>
        <p:txBody>
          <a:bodyPr spcFirstLastPara="1" wrap="square" lIns="0" tIns="12700" rIns="0" bIns="0" anchor="t" anchorCtr="0">
            <a:spAutoFit/>
          </a:bodyPr>
          <a:lstStyle/>
          <a:p>
            <a:pPr marL="914400" marR="0" lvl="2" indent="0" algn="l" rtl="0">
              <a:lnSpc>
                <a:spcPct val="150000"/>
              </a:lnSpc>
              <a:spcBef>
                <a:spcPts val="0"/>
              </a:spcBef>
              <a:spcAft>
                <a:spcPts val="0"/>
              </a:spcAft>
              <a:buNone/>
            </a:pPr>
            <a:endParaRPr sz="2800" b="0" i="0" u="none" strike="noStrike" cap="none">
              <a:solidFill>
                <a:schemeClr val="dk1"/>
              </a:solidFill>
              <a:latin typeface="Garamond"/>
              <a:ea typeface="Garamond"/>
              <a:cs typeface="Garamond"/>
              <a:sym typeface="Garamond"/>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Upon completion of Topic 1 “In-depth understanding of the roles  and data processors and controllers, participants shall be equipped  with the skills to:</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Understand the definition of a data controller and a data  processor.</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Understand the Roles of Data Processors and Controllers of  Data Protection and Privacy Principles</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Differentiate between the roles and responsibilities of data processors and data  controllers.</a:t>
            </a:r>
            <a:endParaRPr/>
          </a:p>
        </p:txBody>
      </p:sp>
      <p:sp>
        <p:nvSpPr>
          <p:cNvPr id="1565" name="Google Shape;1565;p9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99</a:t>
            </a:fld>
            <a:endParaRPr/>
          </a:p>
        </p:txBody>
      </p:sp>
      <p:grpSp>
        <p:nvGrpSpPr>
          <p:cNvPr id="1567" name="Google Shape;1567;p94"/>
          <p:cNvGrpSpPr/>
          <p:nvPr/>
        </p:nvGrpSpPr>
        <p:grpSpPr>
          <a:xfrm>
            <a:off x="848325" y="2720972"/>
            <a:ext cx="6376387" cy="1485903"/>
            <a:chOff x="848325" y="2530475"/>
            <a:chExt cx="6376387" cy="1485903"/>
          </a:xfrm>
        </p:grpSpPr>
        <p:pic>
          <p:nvPicPr>
            <p:cNvPr id="1568" name="Google Shape;1568;p94"/>
            <p:cNvPicPr preferRelativeResize="0"/>
            <p:nvPr/>
          </p:nvPicPr>
          <p:blipFill rotWithShape="1">
            <a:blip r:embed="rId4">
              <a:alphaModFix/>
            </a:blip>
            <a:srcRect/>
            <a:stretch/>
          </p:blipFill>
          <p:spPr>
            <a:xfrm>
              <a:off x="848325" y="2530475"/>
              <a:ext cx="6376387" cy="1485903"/>
            </a:xfrm>
            <a:prstGeom prst="rect">
              <a:avLst/>
            </a:prstGeom>
            <a:noFill/>
            <a:ln>
              <a:noFill/>
            </a:ln>
          </p:spPr>
        </p:pic>
        <p:sp>
          <p:nvSpPr>
            <p:cNvPr id="1569" name="Google Shape;1569;p94"/>
            <p:cNvSpPr txBox="1"/>
            <p:nvPr/>
          </p:nvSpPr>
          <p:spPr>
            <a:xfrm>
              <a:off x="1340118" y="2682875"/>
              <a:ext cx="4589194" cy="76565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3600" b="1">
                  <a:solidFill>
                    <a:srgbClr val="FFFFFF"/>
                  </a:solidFill>
                  <a:latin typeface="Garamond"/>
                  <a:ea typeface="Garamond"/>
                  <a:cs typeface="Garamond"/>
                  <a:sym typeface="Garamond"/>
                </a:rPr>
                <a:t>Learning Objectives</a:t>
              </a:r>
              <a:endParaRPr sz="3600">
                <a:solidFill>
                  <a:schemeClr val="dk1"/>
                </a:solidFill>
                <a:latin typeface="Garamond"/>
                <a:ea typeface="Garamond"/>
                <a:cs typeface="Garamond"/>
                <a:sym typeface="Garamond"/>
              </a:endParaRPr>
            </a:p>
          </p:txBody>
        </p:sp>
      </p:gr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Shape 1573"/>
        <p:cNvGrpSpPr/>
        <p:nvPr/>
      </p:nvGrpSpPr>
      <p:grpSpPr>
        <a:xfrm>
          <a:off x="0" y="0"/>
          <a:ext cx="0" cy="0"/>
          <a:chOff x="0" y="0"/>
          <a:chExt cx="0" cy="0"/>
        </a:xfrm>
      </p:grpSpPr>
      <p:sp>
        <p:nvSpPr>
          <p:cNvPr id="1574" name="Google Shape;1574;p9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100</a:t>
            </a:fld>
            <a:endParaRPr/>
          </a:p>
        </p:txBody>
      </p:sp>
      <p:grpSp>
        <p:nvGrpSpPr>
          <p:cNvPr id="1575" name="Google Shape;1575;p95"/>
          <p:cNvGrpSpPr/>
          <p:nvPr/>
        </p:nvGrpSpPr>
        <p:grpSpPr>
          <a:xfrm>
            <a:off x="11342157" y="3079897"/>
            <a:ext cx="6713633" cy="4916098"/>
            <a:chOff x="11339512" y="1893883"/>
            <a:chExt cx="6713633" cy="4916098"/>
          </a:xfrm>
        </p:grpSpPr>
        <p:sp>
          <p:nvSpPr>
            <p:cNvPr id="1576" name="Google Shape;1576;p95"/>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1577" name="Google Shape;1577;p95"/>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1578" name="Google Shape;1578;p95"/>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1579" name="Google Shape;1579;p95"/>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1580" name="Google Shape;1580;p95"/>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1581" name="Google Shape;1581;p95"/>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582" name="Google Shape;1582;p95"/>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583" name="Google Shape;1583;p95"/>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1584" name="Google Shape;1584;p95"/>
          <p:cNvSpPr txBox="1"/>
          <p:nvPr/>
        </p:nvSpPr>
        <p:spPr>
          <a:xfrm>
            <a:off x="1814512" y="1487421"/>
            <a:ext cx="17465190" cy="611129"/>
          </a:xfrm>
          <a:prstGeom prst="rect">
            <a:avLst/>
          </a:prstGeom>
          <a:noFill/>
          <a:ln>
            <a:noFill/>
          </a:ln>
        </p:spPr>
        <p:txBody>
          <a:bodyPr spcFirstLastPara="1" wrap="square" lIns="0" tIns="12700" rIns="0" bIns="0" anchor="t" anchorCtr="0">
            <a:spAutoFit/>
          </a:bodyPr>
          <a:lstStyle/>
          <a:p>
            <a:pPr marL="0" marR="5080" lvl="0" indent="0" algn="l" rtl="0">
              <a:lnSpc>
                <a:spcPct val="107900"/>
              </a:lnSpc>
              <a:spcBef>
                <a:spcPts val="0"/>
              </a:spcBef>
              <a:spcAft>
                <a:spcPts val="0"/>
              </a:spcAft>
              <a:buNone/>
            </a:pPr>
            <a:r>
              <a:rPr lang="en-US" sz="3600" b="1" dirty="0">
                <a:solidFill>
                  <a:srgbClr val="054C2C"/>
                </a:solidFill>
                <a:latin typeface="Garamond"/>
                <a:ea typeface="Garamond"/>
                <a:cs typeface="Garamond"/>
                <a:sym typeface="Garamond"/>
              </a:rPr>
              <a:t>Defining the Responsibilities and Functions of Data Protection Officers (DPOs)</a:t>
            </a:r>
            <a:endParaRPr dirty="0">
              <a:solidFill>
                <a:srgbClr val="054C2C"/>
              </a:solidFill>
            </a:endParaRPr>
          </a:p>
        </p:txBody>
      </p:sp>
      <p:sp>
        <p:nvSpPr>
          <p:cNvPr id="1585" name="Google Shape;1585;p95"/>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Introduction to Data Controller and Data Processor</a:t>
            </a:r>
            <a:endParaRPr/>
          </a:p>
        </p:txBody>
      </p:sp>
      <p:grpSp>
        <p:nvGrpSpPr>
          <p:cNvPr id="1586" name="Google Shape;1586;p95"/>
          <p:cNvGrpSpPr/>
          <p:nvPr/>
        </p:nvGrpSpPr>
        <p:grpSpPr>
          <a:xfrm>
            <a:off x="2100150" y="5197475"/>
            <a:ext cx="9609119" cy="4399712"/>
            <a:chOff x="1059814" y="2579369"/>
            <a:chExt cx="5426711" cy="2308225"/>
          </a:xfrm>
        </p:grpSpPr>
        <p:pic>
          <p:nvPicPr>
            <p:cNvPr id="1587" name="Google Shape;1587;p95"/>
            <p:cNvPicPr preferRelativeResize="0"/>
            <p:nvPr/>
          </p:nvPicPr>
          <p:blipFill rotWithShape="1">
            <a:blip r:embed="rId5">
              <a:alphaModFix/>
            </a:blip>
            <a:srcRect/>
            <a:stretch/>
          </p:blipFill>
          <p:spPr>
            <a:xfrm>
              <a:off x="1532254" y="2579369"/>
              <a:ext cx="4841240" cy="2283206"/>
            </a:xfrm>
            <a:prstGeom prst="rect">
              <a:avLst/>
            </a:prstGeom>
            <a:noFill/>
            <a:ln>
              <a:noFill/>
            </a:ln>
          </p:spPr>
        </p:pic>
        <p:sp>
          <p:nvSpPr>
            <p:cNvPr id="1588" name="Google Shape;1588;p95"/>
            <p:cNvSpPr/>
            <p:nvPr/>
          </p:nvSpPr>
          <p:spPr>
            <a:xfrm>
              <a:off x="2853054" y="4691379"/>
              <a:ext cx="2349500" cy="196215"/>
            </a:xfrm>
            <a:custGeom>
              <a:avLst/>
              <a:gdLst/>
              <a:ahLst/>
              <a:cxnLst/>
              <a:rect l="l" t="t" r="r" b="b"/>
              <a:pathLst>
                <a:path w="2349500" h="196214" extrusionOk="0">
                  <a:moveTo>
                    <a:pt x="2349499" y="0"/>
                  </a:moveTo>
                  <a:lnTo>
                    <a:pt x="0" y="0"/>
                  </a:lnTo>
                  <a:lnTo>
                    <a:pt x="0" y="196214"/>
                  </a:lnTo>
                  <a:lnTo>
                    <a:pt x="2349499" y="196214"/>
                  </a:lnTo>
                  <a:lnTo>
                    <a:pt x="234949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589" name="Google Shape;1589;p95"/>
            <p:cNvSpPr/>
            <p:nvPr/>
          </p:nvSpPr>
          <p:spPr>
            <a:xfrm>
              <a:off x="2853054" y="4691379"/>
              <a:ext cx="2349500" cy="196215"/>
            </a:xfrm>
            <a:custGeom>
              <a:avLst/>
              <a:gdLst/>
              <a:ahLst/>
              <a:cxnLst/>
              <a:rect l="l" t="t" r="r" b="b"/>
              <a:pathLst>
                <a:path w="2349500" h="196214" extrusionOk="0">
                  <a:moveTo>
                    <a:pt x="0" y="196214"/>
                  </a:moveTo>
                  <a:lnTo>
                    <a:pt x="2349499" y="196214"/>
                  </a:lnTo>
                  <a:lnTo>
                    <a:pt x="2349499" y="0"/>
                  </a:lnTo>
                  <a:lnTo>
                    <a:pt x="0" y="0"/>
                  </a:lnTo>
                  <a:lnTo>
                    <a:pt x="0" y="196214"/>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590" name="Google Shape;1590;p95"/>
            <p:cNvSpPr/>
            <p:nvPr/>
          </p:nvSpPr>
          <p:spPr>
            <a:xfrm>
              <a:off x="1059814" y="3565524"/>
              <a:ext cx="1019175" cy="493395"/>
            </a:xfrm>
            <a:custGeom>
              <a:avLst/>
              <a:gdLst/>
              <a:ahLst/>
              <a:cxnLst/>
              <a:rect l="l" t="t" r="r" b="b"/>
              <a:pathLst>
                <a:path w="1019175" h="493395" extrusionOk="0">
                  <a:moveTo>
                    <a:pt x="1019174" y="0"/>
                  </a:moveTo>
                  <a:lnTo>
                    <a:pt x="0" y="0"/>
                  </a:lnTo>
                  <a:lnTo>
                    <a:pt x="0" y="493395"/>
                  </a:lnTo>
                  <a:lnTo>
                    <a:pt x="1019174" y="493395"/>
                  </a:lnTo>
                  <a:lnTo>
                    <a:pt x="1019174"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591" name="Google Shape;1591;p95"/>
            <p:cNvSpPr/>
            <p:nvPr/>
          </p:nvSpPr>
          <p:spPr>
            <a:xfrm>
              <a:off x="1059814" y="3565524"/>
              <a:ext cx="1019175" cy="493395"/>
            </a:xfrm>
            <a:custGeom>
              <a:avLst/>
              <a:gdLst/>
              <a:ahLst/>
              <a:cxnLst/>
              <a:rect l="l" t="t" r="r" b="b"/>
              <a:pathLst>
                <a:path w="1019175" h="493395" extrusionOk="0">
                  <a:moveTo>
                    <a:pt x="0" y="493395"/>
                  </a:moveTo>
                  <a:lnTo>
                    <a:pt x="1019174" y="493395"/>
                  </a:lnTo>
                  <a:lnTo>
                    <a:pt x="1019174" y="0"/>
                  </a:lnTo>
                  <a:lnTo>
                    <a:pt x="0" y="0"/>
                  </a:lnTo>
                  <a:lnTo>
                    <a:pt x="0" y="493395"/>
                  </a:lnTo>
                  <a:close/>
                </a:path>
              </a:pathLst>
            </a:custGeom>
            <a:noFill/>
            <a:ln w="127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592" name="Google Shape;1592;p95"/>
            <p:cNvSpPr/>
            <p:nvPr/>
          </p:nvSpPr>
          <p:spPr>
            <a:xfrm>
              <a:off x="5380355" y="2978149"/>
              <a:ext cx="1106170" cy="493395"/>
            </a:xfrm>
            <a:custGeom>
              <a:avLst/>
              <a:gdLst/>
              <a:ahLst/>
              <a:cxnLst/>
              <a:rect l="l" t="t" r="r" b="b"/>
              <a:pathLst>
                <a:path w="1106170" h="493395" extrusionOk="0">
                  <a:moveTo>
                    <a:pt x="1106170" y="0"/>
                  </a:moveTo>
                  <a:lnTo>
                    <a:pt x="0" y="0"/>
                  </a:lnTo>
                  <a:lnTo>
                    <a:pt x="0" y="493395"/>
                  </a:lnTo>
                  <a:lnTo>
                    <a:pt x="1106170" y="493395"/>
                  </a:lnTo>
                  <a:lnTo>
                    <a:pt x="110617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593" name="Google Shape;1593;p95"/>
            <p:cNvSpPr/>
            <p:nvPr/>
          </p:nvSpPr>
          <p:spPr>
            <a:xfrm>
              <a:off x="5380355" y="2978149"/>
              <a:ext cx="1106170" cy="493395"/>
            </a:xfrm>
            <a:custGeom>
              <a:avLst/>
              <a:gdLst/>
              <a:ahLst/>
              <a:cxnLst/>
              <a:rect l="l" t="t" r="r" b="b"/>
              <a:pathLst>
                <a:path w="1106170" h="493395" extrusionOk="0">
                  <a:moveTo>
                    <a:pt x="0" y="493395"/>
                  </a:moveTo>
                  <a:lnTo>
                    <a:pt x="1106170" y="493395"/>
                  </a:lnTo>
                  <a:lnTo>
                    <a:pt x="1106170" y="0"/>
                  </a:lnTo>
                  <a:lnTo>
                    <a:pt x="0" y="0"/>
                  </a:lnTo>
                  <a:lnTo>
                    <a:pt x="0" y="493395"/>
                  </a:lnTo>
                  <a:close/>
                </a:path>
              </a:pathLst>
            </a:custGeom>
            <a:noFill/>
            <a:ln w="127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grpSp>
      <p:sp>
        <p:nvSpPr>
          <p:cNvPr id="1594" name="Google Shape;1594;p95"/>
          <p:cNvSpPr txBox="1"/>
          <p:nvPr/>
        </p:nvSpPr>
        <p:spPr>
          <a:xfrm>
            <a:off x="710228" y="3660978"/>
            <a:ext cx="11806613" cy="6632585"/>
          </a:xfrm>
          <a:prstGeom prst="rect">
            <a:avLst/>
          </a:prstGeom>
          <a:noFill/>
          <a:ln>
            <a:noFill/>
          </a:ln>
        </p:spPr>
        <p:txBody>
          <a:bodyPr spcFirstLastPara="1" wrap="square" lIns="91425" tIns="45700" rIns="91425" bIns="45700" anchor="t" anchorCtr="0">
            <a:spAutoFit/>
          </a:bodyPr>
          <a:lstStyle/>
          <a:p>
            <a:pPr marL="101600" marR="233679" lvl="0" indent="0" algn="l" rtl="0">
              <a:spcBef>
                <a:spcPts val="0"/>
              </a:spcBef>
              <a:spcAft>
                <a:spcPts val="0"/>
              </a:spcAft>
              <a:buNone/>
            </a:pPr>
            <a:r>
              <a:rPr lang="en-US" sz="2800" dirty="0">
                <a:solidFill>
                  <a:schemeClr val="dk1"/>
                </a:solidFill>
                <a:latin typeface="Garamond"/>
                <a:ea typeface="Garamond"/>
                <a:cs typeface="Garamond"/>
                <a:sym typeface="Garamond"/>
              </a:rPr>
              <a:t>In the context of data privacy and protection, the roles of data controllers and processors are  essential. We will go into great detail about these jobs, their duties, and the important differences  between them in this session</a:t>
            </a:r>
            <a:endParaRPr sz="2800"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5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5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5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5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50"/>
              </a:spcBef>
              <a:spcAft>
                <a:spcPts val="0"/>
              </a:spcAft>
              <a:buNone/>
            </a:pPr>
            <a:endParaRPr sz="2800" dirty="0">
              <a:solidFill>
                <a:schemeClr val="dk1"/>
              </a:solidFill>
              <a:latin typeface="Garamond"/>
              <a:ea typeface="Garamond"/>
              <a:cs typeface="Garamond"/>
              <a:sym typeface="Garamond"/>
            </a:endParaRPr>
          </a:p>
          <a:p>
            <a:pPr marL="0" marR="0" lvl="0" indent="0" algn="l" rtl="0">
              <a:spcBef>
                <a:spcPts val="50"/>
              </a:spcBef>
              <a:spcAft>
                <a:spcPts val="0"/>
              </a:spcAft>
              <a:buNone/>
            </a:pPr>
            <a:endParaRPr sz="2800" dirty="0">
              <a:solidFill>
                <a:schemeClr val="dk1"/>
              </a:solidFill>
              <a:latin typeface="Garamond"/>
              <a:ea typeface="Garamond"/>
              <a:cs typeface="Garamond"/>
              <a:sym typeface="Garamond"/>
            </a:endParaRPr>
          </a:p>
          <a:p>
            <a:pPr marL="46990" marR="0" lvl="0" indent="0" algn="ctr" rtl="0">
              <a:spcBef>
                <a:spcPts val="5"/>
              </a:spcBef>
              <a:spcAft>
                <a:spcPts val="0"/>
              </a:spcAft>
              <a:buNone/>
            </a:pPr>
            <a:r>
              <a:rPr lang="en-US" sz="2800" b="1" dirty="0">
                <a:solidFill>
                  <a:srgbClr val="054C2C"/>
                </a:solidFill>
                <a:latin typeface="Garamond"/>
                <a:ea typeface="Garamond"/>
                <a:cs typeface="Garamond"/>
                <a:sym typeface="Garamond"/>
              </a:rPr>
              <a:t>Introduction to data controller and data processor</a:t>
            </a:r>
            <a:endParaRPr sz="2800" dirty="0">
              <a:solidFill>
                <a:srgbClr val="054C2C"/>
              </a:solidFill>
              <a:latin typeface="Garamond"/>
              <a:ea typeface="Garamond"/>
              <a:cs typeface="Garamond"/>
              <a:sym typeface="Garamond"/>
            </a:endParaRPr>
          </a:p>
        </p:txBody>
      </p:sp>
      <p:sp>
        <p:nvSpPr>
          <p:cNvPr id="1595" name="Google Shape;1595;p95"/>
          <p:cNvSpPr txBox="1"/>
          <p:nvPr/>
        </p:nvSpPr>
        <p:spPr>
          <a:xfrm>
            <a:off x="1993023" y="6244184"/>
            <a:ext cx="8038483" cy="1815882"/>
          </a:xfrm>
          <a:prstGeom prst="rect">
            <a:avLst/>
          </a:prstGeom>
          <a:noFill/>
          <a:ln>
            <a:noFill/>
          </a:ln>
        </p:spPr>
        <p:txBody>
          <a:bodyPr spcFirstLastPara="1" wrap="square" lIns="91425" tIns="45700" rIns="91425" bIns="45700" anchor="t" anchorCtr="0">
            <a:spAutoFit/>
          </a:bodyPr>
          <a:lstStyle/>
          <a:p>
            <a:pPr marL="4645660" marR="754380" lvl="0" indent="160020" algn="l" rtl="0">
              <a:spcBef>
                <a:spcPts val="0"/>
              </a:spcBef>
              <a:spcAft>
                <a:spcPts val="0"/>
              </a:spcAft>
              <a:buNone/>
            </a:pPr>
            <a:endParaRPr sz="2800">
              <a:solidFill>
                <a:schemeClr val="dk1"/>
              </a:solidFill>
              <a:latin typeface="Garamond"/>
              <a:ea typeface="Garamond"/>
              <a:cs typeface="Garamond"/>
              <a:sym typeface="Garamond"/>
            </a:endParaRPr>
          </a:p>
          <a:p>
            <a:pPr marL="0" marR="0" lvl="0" indent="0" algn="l" rtl="0">
              <a:spcBef>
                <a:spcPts val="20"/>
              </a:spcBef>
              <a:spcAft>
                <a:spcPts val="0"/>
              </a:spcAft>
              <a:buNone/>
            </a:pPr>
            <a:endParaRPr sz="2800">
              <a:solidFill>
                <a:schemeClr val="dk1"/>
              </a:solidFill>
              <a:latin typeface="Garamond"/>
              <a:ea typeface="Garamond"/>
              <a:cs typeface="Garamond"/>
              <a:sym typeface="Garamond"/>
            </a:endParaRPr>
          </a:p>
          <a:p>
            <a:pPr marL="254000" marR="5093970" lvl="0" indent="185419" algn="l" rtl="0">
              <a:spcBef>
                <a:spcPts val="0"/>
              </a:spcBef>
              <a:spcAft>
                <a:spcPts val="0"/>
              </a:spcAft>
              <a:buNone/>
            </a:pPr>
            <a:r>
              <a:rPr lang="en-US" sz="2800" b="1">
                <a:solidFill>
                  <a:schemeClr val="dk1"/>
                </a:solidFill>
                <a:latin typeface="Garamond"/>
                <a:ea typeface="Garamond"/>
                <a:cs typeface="Garamond"/>
                <a:sym typeface="Garamond"/>
              </a:rPr>
              <a:t>Data  Controller</a:t>
            </a:r>
            <a:endParaRPr sz="2800">
              <a:solidFill>
                <a:schemeClr val="dk1"/>
              </a:solidFill>
              <a:latin typeface="Garamond"/>
              <a:ea typeface="Garamond"/>
              <a:cs typeface="Garamond"/>
              <a:sym typeface="Garamond"/>
            </a:endParaRPr>
          </a:p>
        </p:txBody>
      </p:sp>
      <p:sp>
        <p:nvSpPr>
          <p:cNvPr id="1596" name="Google Shape;1596;p95"/>
          <p:cNvSpPr txBox="1"/>
          <p:nvPr/>
        </p:nvSpPr>
        <p:spPr>
          <a:xfrm>
            <a:off x="9761315" y="5129305"/>
            <a:ext cx="8038483" cy="1815882"/>
          </a:xfrm>
          <a:prstGeom prst="rect">
            <a:avLst/>
          </a:prstGeom>
          <a:noFill/>
          <a:ln>
            <a:noFill/>
          </a:ln>
        </p:spPr>
        <p:txBody>
          <a:bodyPr spcFirstLastPara="1" wrap="square" lIns="91425" tIns="45700" rIns="91425" bIns="45700" anchor="t" anchorCtr="0">
            <a:spAutoFit/>
          </a:bodyPr>
          <a:lstStyle/>
          <a:p>
            <a:pPr marL="4645660" marR="754380" lvl="0" indent="160020" algn="l" rtl="0">
              <a:spcBef>
                <a:spcPts val="0"/>
              </a:spcBef>
              <a:spcAft>
                <a:spcPts val="0"/>
              </a:spcAft>
              <a:buNone/>
            </a:pPr>
            <a:endParaRPr sz="2800">
              <a:solidFill>
                <a:schemeClr val="dk1"/>
              </a:solidFill>
              <a:latin typeface="Garamond"/>
              <a:ea typeface="Garamond"/>
              <a:cs typeface="Garamond"/>
              <a:sym typeface="Garamond"/>
            </a:endParaRPr>
          </a:p>
          <a:p>
            <a:pPr marL="0" marR="0" lvl="0" indent="0" algn="l" rtl="0">
              <a:spcBef>
                <a:spcPts val="20"/>
              </a:spcBef>
              <a:spcAft>
                <a:spcPts val="0"/>
              </a:spcAft>
              <a:buNone/>
            </a:pPr>
            <a:endParaRPr sz="2800">
              <a:solidFill>
                <a:schemeClr val="dk1"/>
              </a:solidFill>
              <a:latin typeface="Garamond"/>
              <a:ea typeface="Garamond"/>
              <a:cs typeface="Garamond"/>
              <a:sym typeface="Garamond"/>
            </a:endParaRPr>
          </a:p>
          <a:p>
            <a:pPr marL="254000" marR="5093970" lvl="0" indent="185419" algn="l" rtl="0">
              <a:spcBef>
                <a:spcPts val="0"/>
              </a:spcBef>
              <a:spcAft>
                <a:spcPts val="0"/>
              </a:spcAft>
              <a:buNone/>
            </a:pPr>
            <a:r>
              <a:rPr lang="en-US" sz="2800" b="1">
                <a:solidFill>
                  <a:schemeClr val="dk1"/>
                </a:solidFill>
                <a:latin typeface="Garamond"/>
                <a:ea typeface="Garamond"/>
                <a:cs typeface="Garamond"/>
                <a:sym typeface="Garamond"/>
              </a:rPr>
              <a:t>Data  Processor</a:t>
            </a:r>
            <a:endParaRPr sz="2800">
              <a:solidFill>
                <a:schemeClr val="dk1"/>
              </a:solidFill>
              <a:latin typeface="Garamond"/>
              <a:ea typeface="Garamond"/>
              <a:cs typeface="Garamond"/>
              <a:sym typeface="Garamond"/>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Shape 1600"/>
        <p:cNvGrpSpPr/>
        <p:nvPr/>
      </p:nvGrpSpPr>
      <p:grpSpPr>
        <a:xfrm>
          <a:off x="0" y="0"/>
          <a:ext cx="0" cy="0"/>
          <a:chOff x="0" y="0"/>
          <a:chExt cx="0" cy="0"/>
        </a:xfrm>
      </p:grpSpPr>
      <p:sp>
        <p:nvSpPr>
          <p:cNvPr id="1601" name="Google Shape;1601;p96"/>
          <p:cNvSpPr txBox="1"/>
          <p:nvPr/>
        </p:nvSpPr>
        <p:spPr>
          <a:xfrm>
            <a:off x="747712" y="2675233"/>
            <a:ext cx="17738631" cy="4388124"/>
          </a:xfrm>
          <a:prstGeom prst="rect">
            <a:avLst/>
          </a:prstGeom>
          <a:noFill/>
          <a:ln>
            <a:noFill/>
          </a:ln>
        </p:spPr>
        <p:txBody>
          <a:bodyPr spcFirstLastPara="1" wrap="square" lIns="0" tIns="12700" rIns="0" bIns="0" anchor="t" anchorCtr="0">
            <a:spAutoFit/>
          </a:bodyPr>
          <a:lstStyle/>
          <a:p>
            <a:pPr marL="12700" marR="5080" lvl="0" indent="0" algn="just" rtl="0">
              <a:lnSpc>
                <a:spcPct val="140500"/>
              </a:lnSpc>
              <a:spcBef>
                <a:spcPts val="0"/>
              </a:spcBef>
              <a:spcAft>
                <a:spcPts val="0"/>
              </a:spcAft>
              <a:buNone/>
            </a:pPr>
            <a:r>
              <a:rPr lang="en-US" sz="2800" b="1" dirty="0">
                <a:solidFill>
                  <a:srgbClr val="054C2C"/>
                </a:solidFill>
                <a:latin typeface="Garamond"/>
                <a:ea typeface="Garamond"/>
                <a:cs typeface="Garamond"/>
                <a:sym typeface="Garamond"/>
              </a:rPr>
              <a:t>Data Controllers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A data controller is a person or Organization that decides how and why to  handle personal data. In simpler terms, they decide what personal information is gathered and how  it is used. Data controllers are in charge of making sure that personal data is handled in a way that  follows data security laws and respects the rights of data subjects, or the people whose data it is  about. This can include businesses, groups, or people who gather and use personal information  for specific reasons.</a:t>
            </a:r>
            <a:endParaRPr sz="28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4000" dirty="0">
              <a:solidFill>
                <a:schemeClr val="dk1"/>
              </a:solidFill>
              <a:latin typeface="Garamond"/>
              <a:ea typeface="Garamond"/>
              <a:cs typeface="Garamond"/>
              <a:sym typeface="Garamond"/>
            </a:endParaRPr>
          </a:p>
          <a:p>
            <a:pPr marL="12700" marR="6350" lvl="0" indent="0" algn="just" rtl="0">
              <a:lnSpc>
                <a:spcPct val="134900"/>
              </a:lnSpc>
              <a:spcBef>
                <a:spcPts val="5"/>
              </a:spcBef>
              <a:spcAft>
                <a:spcPts val="0"/>
              </a:spcAft>
              <a:buNone/>
            </a:pPr>
            <a:r>
              <a:rPr lang="en-US" sz="3200" b="1" i="1" dirty="0">
                <a:solidFill>
                  <a:schemeClr val="dk1"/>
                </a:solidFill>
                <a:latin typeface="Garamond"/>
                <a:ea typeface="Garamond"/>
                <a:cs typeface="Garamond"/>
                <a:sym typeface="Garamond"/>
              </a:rPr>
              <a:t>Example; Data Controller: A principal of a school who keeps track of students' personal  data, including names, addresses, and attendance logs, in order to make decisions  regarding their education</a:t>
            </a:r>
            <a:endParaRPr dirty="0"/>
          </a:p>
        </p:txBody>
      </p:sp>
      <p:pic>
        <p:nvPicPr>
          <p:cNvPr id="1602" name="Google Shape;1602;p9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03" name="Google Shape;1603;p9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101</a:t>
            </a:fld>
            <a:endParaRPr/>
          </a:p>
        </p:txBody>
      </p:sp>
      <p:sp>
        <p:nvSpPr>
          <p:cNvPr id="1605" name="Google Shape;1605;p96"/>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Who is a Data Controller and a Data Processor</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Shape 1609"/>
        <p:cNvGrpSpPr/>
        <p:nvPr/>
      </p:nvGrpSpPr>
      <p:grpSpPr>
        <a:xfrm>
          <a:off x="0" y="0"/>
          <a:ext cx="0" cy="0"/>
          <a:chOff x="0" y="0"/>
          <a:chExt cx="0" cy="0"/>
        </a:xfrm>
      </p:grpSpPr>
      <p:sp>
        <p:nvSpPr>
          <p:cNvPr id="1610" name="Google Shape;1610;p97"/>
          <p:cNvSpPr txBox="1"/>
          <p:nvPr/>
        </p:nvSpPr>
        <p:spPr>
          <a:xfrm>
            <a:off x="646477" y="1795015"/>
            <a:ext cx="17738631" cy="5596404"/>
          </a:xfrm>
          <a:prstGeom prst="rect">
            <a:avLst/>
          </a:prstGeom>
          <a:noFill/>
          <a:ln>
            <a:noFill/>
          </a:ln>
        </p:spPr>
        <p:txBody>
          <a:bodyPr spcFirstLastPara="1" wrap="square" lIns="0" tIns="12700" rIns="0" bIns="0" anchor="t" anchorCtr="0">
            <a:spAutoFit/>
          </a:bodyPr>
          <a:lstStyle/>
          <a:p>
            <a:pPr marL="12700" marR="6350" lvl="0" indent="0" algn="just" rtl="0">
              <a:lnSpc>
                <a:spcPct val="134900"/>
              </a:lnSpc>
              <a:spcBef>
                <a:spcPts val="0"/>
              </a:spcBef>
              <a:spcAft>
                <a:spcPts val="0"/>
              </a:spcAft>
              <a:buNone/>
            </a:pPr>
            <a:endParaRPr sz="2800" b="1" i="1" dirty="0">
              <a:solidFill>
                <a:schemeClr val="dk1"/>
              </a:solidFill>
              <a:latin typeface="Garamond"/>
              <a:ea typeface="Garamond"/>
              <a:cs typeface="Garamond"/>
              <a:sym typeface="Garamond"/>
            </a:endParaRPr>
          </a:p>
          <a:p>
            <a:pPr marL="12700" marR="5715" lvl="0" indent="0" algn="just" rtl="0">
              <a:lnSpc>
                <a:spcPct val="140700"/>
              </a:lnSpc>
              <a:spcBef>
                <a:spcPts val="100"/>
              </a:spcBef>
              <a:spcAft>
                <a:spcPts val="0"/>
              </a:spcAft>
              <a:buNone/>
            </a:pPr>
            <a:r>
              <a:rPr lang="en-US" sz="2800" b="1" dirty="0">
                <a:solidFill>
                  <a:srgbClr val="054C2C"/>
                </a:solidFill>
                <a:latin typeface="Garamond"/>
                <a:ea typeface="Garamond"/>
                <a:cs typeface="Garamond"/>
                <a:sym typeface="Garamond"/>
              </a:rPr>
              <a:t>Data Processors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On the other hand, data processors are businesses or people that handle personal data for data managers. They do certain jobs that have to do with processing data, but they don't decide what the processing is for or how it is done. Data processors follow the directions given by data controllers and are usually hired through agreements or contracts. It is their job to make sure that the data is handled safely, in line with the law, and according to the data controller’s instructions.</a:t>
            </a:r>
            <a:endParaRPr sz="2800" dirty="0">
              <a:solidFill>
                <a:schemeClr val="dk1"/>
              </a:solidFill>
              <a:latin typeface="Garamond"/>
              <a:ea typeface="Garamond"/>
              <a:cs typeface="Garamond"/>
              <a:sym typeface="Garamond"/>
            </a:endParaRPr>
          </a:p>
          <a:p>
            <a:pPr marL="0" marR="0" lvl="0" indent="0" algn="l" rtl="0">
              <a:spcBef>
                <a:spcPts val="10"/>
              </a:spcBef>
              <a:spcAft>
                <a:spcPts val="0"/>
              </a:spcAft>
              <a:buNone/>
            </a:pPr>
            <a:endParaRPr sz="4000" dirty="0">
              <a:solidFill>
                <a:schemeClr val="dk1"/>
              </a:solidFill>
              <a:latin typeface="Garamond"/>
              <a:ea typeface="Garamond"/>
              <a:cs typeface="Garamond"/>
              <a:sym typeface="Garamond"/>
            </a:endParaRPr>
          </a:p>
          <a:p>
            <a:pPr marL="12700" marR="11430" lvl="0" indent="0" algn="just" rtl="0">
              <a:lnSpc>
                <a:spcPct val="135300"/>
              </a:lnSpc>
              <a:spcBef>
                <a:spcPts val="5"/>
              </a:spcBef>
              <a:spcAft>
                <a:spcPts val="0"/>
              </a:spcAft>
              <a:buNone/>
            </a:pPr>
            <a:r>
              <a:rPr lang="en-US" sz="3200" b="1" i="1" dirty="0">
                <a:solidFill>
                  <a:schemeClr val="dk1"/>
                </a:solidFill>
                <a:latin typeface="Garamond"/>
                <a:ea typeface="Garamond"/>
                <a:cs typeface="Garamond"/>
                <a:sym typeface="Garamond"/>
              </a:rPr>
              <a:t>Example: A data processor is a teacher employed by the school who maintains student attendance records in accordance with directives from the principal, but who does not decide on the purpose or use of the data acquired.</a:t>
            </a:r>
            <a:endParaRPr sz="3200" dirty="0">
              <a:solidFill>
                <a:schemeClr val="dk1"/>
              </a:solidFill>
              <a:latin typeface="Garamond"/>
              <a:ea typeface="Garamond"/>
              <a:cs typeface="Garamond"/>
              <a:sym typeface="Garamond"/>
            </a:endParaRPr>
          </a:p>
        </p:txBody>
      </p:sp>
      <p:pic>
        <p:nvPicPr>
          <p:cNvPr id="1611" name="Google Shape;1611;p97"/>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12" name="Google Shape;1612;p9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102</a:t>
            </a:fld>
            <a:endParaRPr/>
          </a:p>
        </p:txBody>
      </p:sp>
      <p:sp>
        <p:nvSpPr>
          <p:cNvPr id="1614" name="Google Shape;1614;p97"/>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Who is a Data Controller and a Data Processor</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Shape 1618"/>
        <p:cNvGrpSpPr/>
        <p:nvPr/>
      </p:nvGrpSpPr>
      <p:grpSpPr>
        <a:xfrm>
          <a:off x="0" y="0"/>
          <a:ext cx="0" cy="0"/>
          <a:chOff x="0" y="0"/>
          <a:chExt cx="0" cy="0"/>
        </a:xfrm>
      </p:grpSpPr>
      <p:sp>
        <p:nvSpPr>
          <p:cNvPr id="1619" name="Google Shape;1619;p98"/>
          <p:cNvSpPr txBox="1"/>
          <p:nvPr/>
        </p:nvSpPr>
        <p:spPr>
          <a:xfrm>
            <a:off x="641396" y="2073275"/>
            <a:ext cx="17738631" cy="9032794"/>
          </a:xfrm>
          <a:prstGeom prst="rect">
            <a:avLst/>
          </a:prstGeom>
          <a:noFill/>
          <a:ln>
            <a:noFill/>
          </a:ln>
        </p:spPr>
        <p:txBody>
          <a:bodyPr spcFirstLastPara="1" wrap="square" lIns="0" tIns="12700" rIns="0" bIns="0" anchor="t" anchorCtr="0">
            <a:spAutoFit/>
          </a:bodyPr>
          <a:lstStyle/>
          <a:p>
            <a:pPr marL="12700" marR="5080" lvl="0" indent="0" algn="just" rtl="0">
              <a:lnSpc>
                <a:spcPct val="140600"/>
              </a:lnSpc>
              <a:spcBef>
                <a:spcPts val="0"/>
              </a:spcBef>
              <a:spcAft>
                <a:spcPts val="0"/>
              </a:spcAft>
              <a:buNone/>
            </a:pPr>
            <a:r>
              <a:rPr lang="en-US" sz="2800" b="1" dirty="0">
                <a:solidFill>
                  <a:srgbClr val="054C2C"/>
                </a:solidFill>
                <a:latin typeface="Garamond"/>
                <a:ea typeface="Garamond"/>
                <a:cs typeface="Garamond"/>
                <a:sym typeface="Garamond"/>
              </a:rPr>
              <a:t>Legal Responsibilities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It is the legal responsibility of data controllers to guarantee that personal  data is processed in accordance with data protection laws and rules, including the Nigeria Data  Protection Act (NDPA). This entails securing legitimate permission and defending the rights of  individuals.</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dirty="0">
              <a:solidFill>
                <a:schemeClr val="dk1"/>
              </a:solidFill>
              <a:latin typeface="Garamond"/>
              <a:ea typeface="Garamond"/>
              <a:cs typeface="Garamond"/>
              <a:sym typeface="Garamond"/>
            </a:endParaRPr>
          </a:p>
          <a:p>
            <a:pPr marL="12700" marR="11430" lvl="0" indent="0" algn="just" rtl="0">
              <a:lnSpc>
                <a:spcPct val="140400"/>
              </a:lnSpc>
              <a:spcBef>
                <a:spcPts val="5"/>
              </a:spcBef>
              <a:spcAft>
                <a:spcPts val="0"/>
              </a:spcAft>
              <a:buNone/>
            </a:pPr>
            <a:r>
              <a:rPr lang="en-US" sz="2800" b="1" dirty="0">
                <a:solidFill>
                  <a:srgbClr val="054C2C"/>
                </a:solidFill>
                <a:latin typeface="Garamond"/>
                <a:ea typeface="Garamond"/>
                <a:cs typeface="Garamond"/>
                <a:sym typeface="Garamond"/>
              </a:rPr>
              <a:t>Privacy Protection</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By deciding why and how to process personal data, controllers are essential  in protecting the privacy of persons. They have to have policies in place to guard against data  breaches and guarantee data security.</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dirty="0">
              <a:solidFill>
                <a:schemeClr val="dk1"/>
              </a:solidFill>
              <a:latin typeface="Garamond"/>
              <a:ea typeface="Garamond"/>
              <a:cs typeface="Garamond"/>
              <a:sym typeface="Garamond"/>
            </a:endParaRPr>
          </a:p>
          <a:p>
            <a:pPr marL="12700" marR="7620" lvl="0" indent="0" algn="just" rtl="0">
              <a:lnSpc>
                <a:spcPct val="140400"/>
              </a:lnSpc>
              <a:spcBef>
                <a:spcPts val="0"/>
              </a:spcBef>
              <a:spcAft>
                <a:spcPts val="0"/>
              </a:spcAft>
              <a:buNone/>
            </a:pPr>
            <a:r>
              <a:rPr lang="en-US" sz="2800" b="1" dirty="0">
                <a:solidFill>
                  <a:srgbClr val="054C2C"/>
                </a:solidFill>
                <a:latin typeface="Garamond"/>
                <a:ea typeface="Garamond"/>
                <a:cs typeface="Garamond"/>
                <a:sym typeface="Garamond"/>
              </a:rPr>
              <a:t>Transparency</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Data controllers are in charge of giving data subjects easily understandable  information about the reasons, legal justifications, and durations for which their data is handled.  Individuals gain trust when there is transparency.</a:t>
            </a:r>
            <a:endParaRPr dirty="0"/>
          </a:p>
          <a:p>
            <a:pPr marL="12700" marR="7620" lvl="0" indent="0" algn="just" rtl="0">
              <a:lnSpc>
                <a:spcPct val="140400"/>
              </a:lnSpc>
              <a:spcBef>
                <a:spcPts val="0"/>
              </a:spcBef>
              <a:spcAft>
                <a:spcPts val="0"/>
              </a:spcAft>
              <a:buNone/>
            </a:pPr>
            <a:endParaRPr sz="2800" dirty="0">
              <a:solidFill>
                <a:schemeClr val="dk1"/>
              </a:solidFill>
              <a:latin typeface="Garamond"/>
              <a:ea typeface="Garamond"/>
              <a:cs typeface="Garamond"/>
              <a:sym typeface="Garamond"/>
            </a:endParaRPr>
          </a:p>
          <a:p>
            <a:pPr marL="12700" marR="7620" lvl="0" indent="0" algn="just" rtl="0">
              <a:lnSpc>
                <a:spcPct val="140400"/>
              </a:lnSpc>
              <a:spcBef>
                <a:spcPts val="0"/>
              </a:spcBef>
              <a:spcAft>
                <a:spcPts val="0"/>
              </a:spcAft>
              <a:buNone/>
            </a:pPr>
            <a:r>
              <a:rPr lang="en-US" sz="2800" b="1" dirty="0">
                <a:solidFill>
                  <a:srgbClr val="054C2C"/>
                </a:solidFill>
                <a:latin typeface="Garamond"/>
                <a:ea typeface="Garamond"/>
                <a:cs typeface="Garamond"/>
                <a:sym typeface="Garamond"/>
              </a:rPr>
              <a:t>Rights of Data Subjects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Controllers are required to assist individuals in exercising their rights,  which include the ability to access, correct, or remove personal information. They must also reply  to requests from data subjects in a timely manner and within the bounds of the law.</a:t>
            </a:r>
            <a:endParaRPr sz="2800" dirty="0">
              <a:solidFill>
                <a:schemeClr val="dk1"/>
              </a:solidFill>
              <a:latin typeface="Garamond"/>
              <a:ea typeface="Garamond"/>
              <a:cs typeface="Garamond"/>
              <a:sym typeface="Garamond"/>
            </a:endParaRPr>
          </a:p>
          <a:p>
            <a:pPr marL="12700" marR="7620" lvl="0" indent="0" algn="just" rtl="0">
              <a:lnSpc>
                <a:spcPct val="140400"/>
              </a:lnSpc>
              <a:spcBef>
                <a:spcPts val="0"/>
              </a:spcBef>
              <a:spcAft>
                <a:spcPts val="0"/>
              </a:spcAft>
              <a:buNone/>
            </a:pPr>
            <a:endParaRPr sz="2800" dirty="0">
              <a:solidFill>
                <a:schemeClr val="dk1"/>
              </a:solidFill>
              <a:latin typeface="Garamond"/>
              <a:ea typeface="Garamond"/>
              <a:cs typeface="Garamond"/>
              <a:sym typeface="Garamond"/>
            </a:endParaRPr>
          </a:p>
          <a:p>
            <a:pPr marL="12700" marR="6350" lvl="0" indent="0" algn="just" rtl="0">
              <a:lnSpc>
                <a:spcPct val="134900"/>
              </a:lnSpc>
              <a:spcBef>
                <a:spcPts val="5"/>
              </a:spcBef>
              <a:spcAft>
                <a:spcPts val="0"/>
              </a:spcAft>
              <a:buNone/>
            </a:pPr>
            <a:endParaRPr sz="2800" dirty="0">
              <a:solidFill>
                <a:schemeClr val="dk1"/>
              </a:solidFill>
              <a:latin typeface="Garamond"/>
              <a:ea typeface="Garamond"/>
              <a:cs typeface="Garamond"/>
              <a:sym typeface="Garamond"/>
            </a:endParaRPr>
          </a:p>
        </p:txBody>
      </p:sp>
      <p:pic>
        <p:nvPicPr>
          <p:cNvPr id="1620" name="Google Shape;1620;p9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21" name="Google Shape;1621;p9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103</a:t>
            </a:fld>
            <a:endParaRPr/>
          </a:p>
        </p:txBody>
      </p:sp>
      <p:sp>
        <p:nvSpPr>
          <p:cNvPr id="1623" name="Google Shape;1623;p98"/>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Data Controllers:</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Shape 1627"/>
        <p:cNvGrpSpPr/>
        <p:nvPr/>
      </p:nvGrpSpPr>
      <p:grpSpPr>
        <a:xfrm>
          <a:off x="0" y="0"/>
          <a:ext cx="0" cy="0"/>
          <a:chOff x="0" y="0"/>
          <a:chExt cx="0" cy="0"/>
        </a:xfrm>
      </p:grpSpPr>
      <p:sp>
        <p:nvSpPr>
          <p:cNvPr id="1628" name="Google Shape;1628;p99"/>
          <p:cNvSpPr txBox="1"/>
          <p:nvPr/>
        </p:nvSpPr>
        <p:spPr>
          <a:xfrm>
            <a:off x="747712" y="1692275"/>
            <a:ext cx="17738631" cy="8457443"/>
          </a:xfrm>
          <a:prstGeom prst="rect">
            <a:avLst/>
          </a:prstGeom>
          <a:noFill/>
          <a:ln>
            <a:noFill/>
          </a:ln>
        </p:spPr>
        <p:txBody>
          <a:bodyPr spcFirstLastPara="1" wrap="square" lIns="0" tIns="12700" rIns="0" bIns="0" anchor="t" anchorCtr="0">
            <a:spAutoFit/>
          </a:bodyPr>
          <a:lstStyle/>
          <a:p>
            <a:pPr marL="12700" marR="6985" lvl="0" indent="0" algn="just" rtl="0">
              <a:lnSpc>
                <a:spcPct val="140400"/>
              </a:lnSpc>
              <a:spcBef>
                <a:spcPts val="0"/>
              </a:spcBef>
              <a:spcAft>
                <a:spcPts val="0"/>
              </a:spcAft>
              <a:buNone/>
            </a:pPr>
            <a:r>
              <a:rPr lang="en-US" sz="2800" b="1" dirty="0">
                <a:solidFill>
                  <a:srgbClr val="054C2C"/>
                </a:solidFill>
                <a:latin typeface="Garamond"/>
                <a:ea typeface="Garamond"/>
                <a:cs typeface="Garamond"/>
                <a:sym typeface="Garamond"/>
              </a:rPr>
              <a:t>Expertise in Data Processing</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Data processors are equipped with certain skills and experience  in data processing. Their knowledge is crucial for effectively processing and managing data in  accordance with controller directives.</a:t>
            </a:r>
            <a:endParaRPr sz="28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4000" dirty="0">
              <a:solidFill>
                <a:schemeClr val="dk1"/>
              </a:solidFill>
              <a:latin typeface="Garamond"/>
              <a:ea typeface="Garamond"/>
              <a:cs typeface="Garamond"/>
              <a:sym typeface="Garamond"/>
            </a:endParaRPr>
          </a:p>
          <a:p>
            <a:pPr marL="12700" marR="8890" lvl="0" indent="0" algn="just" rtl="0">
              <a:lnSpc>
                <a:spcPct val="140400"/>
              </a:lnSpc>
              <a:spcBef>
                <a:spcPts val="0"/>
              </a:spcBef>
              <a:spcAft>
                <a:spcPts val="0"/>
              </a:spcAft>
              <a:buNone/>
            </a:pPr>
            <a:r>
              <a:rPr lang="en-US" sz="2800" b="1" dirty="0">
                <a:solidFill>
                  <a:srgbClr val="054C2C"/>
                </a:solidFill>
                <a:latin typeface="Garamond"/>
                <a:ea typeface="Garamond"/>
                <a:cs typeface="Garamond"/>
                <a:sym typeface="Garamond"/>
              </a:rPr>
              <a:t>Data Security</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To protect personal data, processors put Organizational and technical safeguards  in place. This helps shield data from breaches and unwanted access. It also includes encryption,  access controls, and routine security audits.</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dirty="0">
              <a:solidFill>
                <a:schemeClr val="dk1"/>
              </a:solidFill>
              <a:latin typeface="Garamond"/>
              <a:ea typeface="Garamond"/>
              <a:cs typeface="Garamond"/>
              <a:sym typeface="Garamond"/>
            </a:endParaRPr>
          </a:p>
          <a:p>
            <a:pPr marL="12700" marR="5080" lvl="0" indent="0" algn="just" rtl="0">
              <a:lnSpc>
                <a:spcPct val="140400"/>
              </a:lnSpc>
              <a:spcBef>
                <a:spcPts val="0"/>
              </a:spcBef>
              <a:spcAft>
                <a:spcPts val="0"/>
              </a:spcAft>
              <a:buNone/>
            </a:pPr>
            <a:r>
              <a:rPr lang="en-US" sz="2800" b="1" dirty="0">
                <a:solidFill>
                  <a:srgbClr val="054C2C"/>
                </a:solidFill>
                <a:latin typeface="Garamond"/>
                <a:ea typeface="Garamond"/>
                <a:cs typeface="Garamond"/>
                <a:sym typeface="Garamond"/>
              </a:rPr>
              <a:t>Data Protection Compliance</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By abiding by legal requirements, upholding data processing  agreements, and collaborating with supervisory agencies, processors help controllers comply with  data protection legislation.</a:t>
            </a:r>
            <a:endParaRPr sz="28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4000" dirty="0">
              <a:solidFill>
                <a:srgbClr val="054C2C"/>
              </a:solidFill>
              <a:latin typeface="Garamond"/>
              <a:ea typeface="Garamond"/>
              <a:cs typeface="Garamond"/>
              <a:sym typeface="Garamond"/>
            </a:endParaRPr>
          </a:p>
          <a:p>
            <a:pPr marL="12700" marR="238759" lvl="0" indent="0" algn="l" rtl="0">
              <a:lnSpc>
                <a:spcPct val="140400"/>
              </a:lnSpc>
              <a:spcBef>
                <a:spcPts val="0"/>
              </a:spcBef>
              <a:spcAft>
                <a:spcPts val="0"/>
              </a:spcAft>
              <a:buNone/>
            </a:pPr>
            <a:r>
              <a:rPr lang="en-US" sz="2800" b="1" dirty="0">
                <a:solidFill>
                  <a:srgbClr val="054C2C"/>
                </a:solidFill>
                <a:latin typeface="Garamond"/>
                <a:ea typeface="Garamond"/>
                <a:cs typeface="Garamond"/>
                <a:sym typeface="Garamond"/>
              </a:rPr>
              <a:t>Effective Data Management</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By guaranteeing that data is accessible and available when  requested, data processors assist controllers in effectively managing and processing data. This  helps ensure that Organizations run smoothly.</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4000" dirty="0">
              <a:solidFill>
                <a:schemeClr val="dk1"/>
              </a:solidFill>
              <a:latin typeface="Garamond"/>
              <a:ea typeface="Garamond"/>
              <a:cs typeface="Garamond"/>
              <a:sym typeface="Garamond"/>
            </a:endParaRPr>
          </a:p>
          <a:p>
            <a:pPr marL="12700" marR="227965" lvl="0" indent="0" algn="l" rtl="0">
              <a:lnSpc>
                <a:spcPct val="140400"/>
              </a:lnSpc>
              <a:spcBef>
                <a:spcPts val="0"/>
              </a:spcBef>
              <a:spcAft>
                <a:spcPts val="0"/>
              </a:spcAft>
              <a:buNone/>
            </a:pPr>
            <a:r>
              <a:rPr lang="en-US" sz="2800" b="1" dirty="0">
                <a:solidFill>
                  <a:srgbClr val="054C2C"/>
                </a:solidFill>
                <a:latin typeface="Garamond"/>
                <a:ea typeface="Garamond"/>
                <a:cs typeface="Garamond"/>
                <a:sym typeface="Garamond"/>
              </a:rPr>
              <a:t>Support for Data Subject Rights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Processors help controllers rapidly react to requests from  data subjects. They have to work with the controller to make it easier for data subjects to  exercise their rights.</a:t>
            </a:r>
            <a:endParaRPr sz="2800" dirty="0">
              <a:solidFill>
                <a:schemeClr val="dk1"/>
              </a:solidFill>
              <a:latin typeface="Garamond"/>
              <a:ea typeface="Garamond"/>
              <a:cs typeface="Garamond"/>
              <a:sym typeface="Garamond"/>
            </a:endParaRPr>
          </a:p>
        </p:txBody>
      </p:sp>
      <p:pic>
        <p:nvPicPr>
          <p:cNvPr id="1629" name="Google Shape;1629;p99"/>
          <p:cNvPicPr preferRelativeResize="0"/>
          <p:nvPr/>
        </p:nvPicPr>
        <p:blipFill rotWithShape="1">
          <a:blip r:embed="rId3">
            <a:alphaModFix/>
          </a:blip>
          <a:srcRect/>
          <a:stretch/>
        </p:blipFill>
        <p:spPr>
          <a:xfrm>
            <a:off x="1204912" y="854075"/>
            <a:ext cx="762000" cy="721269"/>
          </a:xfrm>
          <a:prstGeom prst="rect">
            <a:avLst/>
          </a:prstGeom>
          <a:noFill/>
          <a:ln>
            <a:noFill/>
          </a:ln>
        </p:spPr>
      </p:pic>
      <p:sp>
        <p:nvSpPr>
          <p:cNvPr id="1630" name="Google Shape;1630;p9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104</a:t>
            </a:fld>
            <a:endParaRPr/>
          </a:p>
        </p:txBody>
      </p:sp>
      <p:sp>
        <p:nvSpPr>
          <p:cNvPr id="1632" name="Google Shape;1632;p99"/>
          <p:cNvSpPr txBox="1"/>
          <p:nvPr/>
        </p:nvSpPr>
        <p:spPr>
          <a:xfrm>
            <a:off x="2043111" y="1006475"/>
            <a:ext cx="7010401"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Data Processor:</a:t>
            </a:r>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Shape 1636"/>
        <p:cNvGrpSpPr/>
        <p:nvPr/>
      </p:nvGrpSpPr>
      <p:grpSpPr>
        <a:xfrm>
          <a:off x="0" y="0"/>
          <a:ext cx="0" cy="0"/>
          <a:chOff x="0" y="0"/>
          <a:chExt cx="0" cy="0"/>
        </a:xfrm>
      </p:grpSpPr>
      <p:sp>
        <p:nvSpPr>
          <p:cNvPr id="1637" name="Google Shape;1637;p100"/>
          <p:cNvSpPr txBox="1"/>
          <p:nvPr/>
        </p:nvSpPr>
        <p:spPr>
          <a:xfrm>
            <a:off x="747712" y="1997075"/>
            <a:ext cx="17738631" cy="6999096"/>
          </a:xfrm>
          <a:prstGeom prst="rect">
            <a:avLst/>
          </a:prstGeom>
          <a:noFill/>
          <a:ln>
            <a:noFill/>
          </a:ln>
        </p:spPr>
        <p:txBody>
          <a:bodyPr spcFirstLastPara="1" wrap="square" lIns="0" tIns="12700" rIns="0" bIns="0" anchor="t" anchorCtr="0">
            <a:spAutoFit/>
          </a:bodyPr>
          <a:lstStyle/>
          <a:p>
            <a:pPr marL="12700" marR="0" lvl="0" indent="0" algn="just" rtl="0">
              <a:lnSpc>
                <a:spcPct val="150000"/>
              </a:lnSpc>
              <a:spcBef>
                <a:spcPts val="0"/>
              </a:spcBef>
              <a:spcAft>
                <a:spcPts val="0"/>
              </a:spcAft>
              <a:buNone/>
            </a:pPr>
            <a:r>
              <a:rPr lang="en-US" sz="2800" b="1" u="sng" dirty="0">
                <a:solidFill>
                  <a:srgbClr val="054C2C"/>
                </a:solidFill>
                <a:latin typeface="Garamond"/>
                <a:ea typeface="Garamond"/>
                <a:cs typeface="Garamond"/>
                <a:sym typeface="Garamond"/>
              </a:rPr>
              <a:t>Data Controller:</a:t>
            </a:r>
            <a:endParaRPr sz="2800" dirty="0">
              <a:solidFill>
                <a:srgbClr val="054C2C"/>
              </a:solidFill>
              <a:latin typeface="Garamond"/>
              <a:ea typeface="Garamond"/>
              <a:cs typeface="Garamond"/>
              <a:sym typeface="Garamond"/>
            </a:endParaRPr>
          </a:p>
          <a:p>
            <a:pPr marL="469265" marR="5080" lvl="0" indent="-228600" algn="just" rtl="0">
              <a:lnSpc>
                <a:spcPct val="150000"/>
              </a:lnSpc>
              <a:spcBef>
                <a:spcPts val="3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Primary Responsibilities: </a:t>
            </a:r>
            <a:r>
              <a:rPr lang="en-US" sz="2800" dirty="0">
                <a:solidFill>
                  <a:schemeClr val="dk1"/>
                </a:solidFill>
                <a:latin typeface="Garamond"/>
                <a:ea typeface="Garamond"/>
                <a:cs typeface="Garamond"/>
                <a:sym typeface="Garamond"/>
              </a:rPr>
              <a:t>Data controllers oversee determining the purposes and means  of processing personal data. They choose the objectives behind the collection and  processing of data. For example, a business that gathers consumer information for  marketing reasons is a data controller since it chooses the marketing tactics and uses the  information for.</a:t>
            </a:r>
            <a:endParaRPr sz="3200" dirty="0">
              <a:solidFill>
                <a:schemeClr val="dk1"/>
              </a:solidFill>
              <a:latin typeface="Garamond"/>
              <a:ea typeface="Garamond"/>
              <a:cs typeface="Garamond"/>
              <a:sym typeface="Garamond"/>
            </a:endParaRPr>
          </a:p>
          <a:p>
            <a:pPr marL="0" marR="0" lvl="0" indent="0" algn="l" rtl="0">
              <a:lnSpc>
                <a:spcPct val="150000"/>
              </a:lnSpc>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469265" marR="5715" lvl="0" indent="-228600" algn="just" rtl="0">
              <a:lnSpc>
                <a:spcPct val="1500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Legal Obligations: </a:t>
            </a:r>
            <a:r>
              <a:rPr lang="en-US" sz="2800" dirty="0">
                <a:solidFill>
                  <a:schemeClr val="dk1"/>
                </a:solidFill>
                <a:latin typeface="Garamond"/>
                <a:ea typeface="Garamond"/>
                <a:cs typeface="Garamond"/>
                <a:sym typeface="Garamond"/>
              </a:rPr>
              <a:t>Data controllers are responsible for making sure that all processing  operations abide by the rules and legislation pertaining to data protection. They bear the  responsibility of securing the requisite consents from individuals who are data subjects  and of handling data in a manner that upholds the rights of those individuals.</a:t>
            </a:r>
            <a:endParaRPr dirty="0"/>
          </a:p>
          <a:p>
            <a:pPr marL="469265" marR="5715" lvl="0" indent="-50800" algn="just" rtl="0">
              <a:lnSpc>
                <a:spcPct val="150000"/>
              </a:lnSpc>
              <a:spcBef>
                <a:spcPts val="0"/>
              </a:spcBef>
              <a:spcAft>
                <a:spcPts val="0"/>
              </a:spcAft>
              <a:buClr>
                <a:srgbClr val="000000"/>
              </a:buClr>
              <a:buSzPts val="2800"/>
              <a:buFont typeface="Noto Sans Symbols"/>
              <a:buNone/>
            </a:pPr>
            <a:endParaRPr sz="2800" dirty="0">
              <a:solidFill>
                <a:schemeClr val="dk1"/>
              </a:solidFill>
              <a:latin typeface="Garamond"/>
              <a:ea typeface="Garamond"/>
              <a:cs typeface="Garamond"/>
              <a:sym typeface="Garamond"/>
            </a:endParaRPr>
          </a:p>
          <a:p>
            <a:pPr marL="469265" marR="7620" lvl="0" indent="-228600" algn="just" rtl="0">
              <a:lnSpc>
                <a:spcPct val="140400"/>
              </a:lnSpc>
              <a:spcBef>
                <a:spcPts val="10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Risk management</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Controllers are responsible for identifying and controlling the risks  related to data processing. This entails maintaining data security, reducing data breaches,  and swiftly handling occurrences.</a:t>
            </a:r>
            <a:endParaRPr sz="2800" dirty="0">
              <a:solidFill>
                <a:schemeClr val="dk1"/>
              </a:solidFill>
              <a:latin typeface="Garamond"/>
              <a:ea typeface="Garamond"/>
              <a:cs typeface="Garamond"/>
              <a:sym typeface="Garamond"/>
            </a:endParaRPr>
          </a:p>
        </p:txBody>
      </p:sp>
      <p:pic>
        <p:nvPicPr>
          <p:cNvPr id="1638" name="Google Shape;1638;p10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39" name="Google Shape;1639;p10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105</a:t>
            </a:fld>
            <a:endParaRPr/>
          </a:p>
        </p:txBody>
      </p:sp>
      <p:sp>
        <p:nvSpPr>
          <p:cNvPr id="1641" name="Google Shape;1641;p100"/>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Relationship between Data Controller and Data Processors</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Shape 1645"/>
        <p:cNvGrpSpPr/>
        <p:nvPr/>
      </p:nvGrpSpPr>
      <p:grpSpPr>
        <a:xfrm>
          <a:off x="0" y="0"/>
          <a:ext cx="0" cy="0"/>
          <a:chOff x="0" y="0"/>
          <a:chExt cx="0" cy="0"/>
        </a:xfrm>
      </p:grpSpPr>
      <p:sp>
        <p:nvSpPr>
          <p:cNvPr id="1646" name="Google Shape;1646;p101"/>
          <p:cNvSpPr txBox="1"/>
          <p:nvPr/>
        </p:nvSpPr>
        <p:spPr>
          <a:xfrm>
            <a:off x="747712" y="1803609"/>
            <a:ext cx="17738631" cy="7140288"/>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endParaRPr sz="2800" dirty="0">
              <a:solidFill>
                <a:schemeClr val="dk1"/>
              </a:solidFill>
              <a:latin typeface="Garamond"/>
              <a:ea typeface="Garamond"/>
              <a:cs typeface="Garamond"/>
              <a:sym typeface="Garamond"/>
            </a:endParaRPr>
          </a:p>
          <a:p>
            <a:pPr marL="12700" marR="0" lvl="0" indent="0" algn="just" rtl="0">
              <a:spcBef>
                <a:spcPts val="0"/>
              </a:spcBef>
              <a:spcAft>
                <a:spcPts val="0"/>
              </a:spcAft>
              <a:buNone/>
            </a:pPr>
            <a:r>
              <a:rPr lang="en-US" sz="2800" b="1" dirty="0">
                <a:solidFill>
                  <a:srgbClr val="054C2C"/>
                </a:solidFill>
                <a:latin typeface="Garamond"/>
                <a:ea typeface="Garamond"/>
                <a:cs typeface="Garamond"/>
                <a:sym typeface="Garamond"/>
              </a:rPr>
              <a:t>Data Processor:</a:t>
            </a:r>
            <a:endParaRPr sz="2800" dirty="0">
              <a:solidFill>
                <a:srgbClr val="054C2C"/>
              </a:solidFill>
              <a:latin typeface="Garamond"/>
              <a:ea typeface="Garamond"/>
              <a:cs typeface="Garamond"/>
              <a:sym typeface="Garamond"/>
            </a:endParaRPr>
          </a:p>
          <a:p>
            <a:pPr marL="241300" marR="5080" lvl="0" indent="-228600" algn="just" rtl="0">
              <a:lnSpc>
                <a:spcPct val="140600"/>
              </a:lnSpc>
              <a:spcBef>
                <a:spcPts val="2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Processing on behalf of Controller: </a:t>
            </a:r>
            <a:r>
              <a:rPr lang="en-US" sz="2800" dirty="0">
                <a:solidFill>
                  <a:schemeClr val="dk1"/>
                </a:solidFill>
                <a:latin typeface="Garamond"/>
                <a:ea typeface="Garamond"/>
                <a:cs typeface="Garamond"/>
                <a:sym typeface="Garamond"/>
              </a:rPr>
              <a:t>Organizations or other entities that handle personal  data </a:t>
            </a:r>
            <a:r>
              <a:rPr lang="en-US" sz="2800" i="1" dirty="0">
                <a:solidFill>
                  <a:schemeClr val="dk1"/>
                </a:solidFill>
                <a:latin typeface="Garamond"/>
                <a:ea typeface="Garamond"/>
                <a:cs typeface="Garamond"/>
                <a:sym typeface="Garamond"/>
              </a:rPr>
              <a:t>on </a:t>
            </a:r>
            <a:r>
              <a:rPr lang="en-US" sz="2800" dirty="0">
                <a:solidFill>
                  <a:schemeClr val="dk1"/>
                </a:solidFill>
                <a:latin typeface="Garamond"/>
                <a:ea typeface="Garamond"/>
                <a:cs typeface="Garamond"/>
                <a:sym typeface="Garamond"/>
              </a:rPr>
              <a:t>behalf of data controllers are known as data processors. They act in accordance with  the directives and goals provided by the controller. A data processor would be a cloud service  provider that stores customer data on behalf of a business.</a:t>
            </a:r>
            <a:endParaRPr sz="2800" dirty="0">
              <a:solidFill>
                <a:schemeClr val="dk1"/>
              </a:solidFill>
              <a:latin typeface="Garamond"/>
              <a:ea typeface="Garamond"/>
              <a:cs typeface="Garamond"/>
              <a:sym typeface="Garamond"/>
            </a:endParaRPr>
          </a:p>
          <a:p>
            <a:pPr marL="0" marR="0" lvl="0" indent="0" algn="l" rtl="0">
              <a:spcBef>
                <a:spcPts val="15"/>
              </a:spcBef>
              <a:spcAft>
                <a:spcPts val="0"/>
              </a:spcAft>
              <a:buNone/>
            </a:pPr>
            <a:endParaRPr sz="2800" dirty="0">
              <a:solidFill>
                <a:schemeClr val="dk1"/>
              </a:solidFill>
              <a:latin typeface="Garamond"/>
              <a:ea typeface="Garamond"/>
              <a:cs typeface="Garamond"/>
              <a:sym typeface="Garamond"/>
            </a:endParaRPr>
          </a:p>
          <a:p>
            <a:pPr marL="241300" marR="5080" lvl="0" indent="-228600" algn="just" rtl="0">
              <a:lnSpc>
                <a:spcPct val="1403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Compliance with Controller's Instructions: </a:t>
            </a:r>
            <a:r>
              <a:rPr lang="en-US" sz="2800" dirty="0">
                <a:solidFill>
                  <a:schemeClr val="dk1"/>
                </a:solidFill>
                <a:latin typeface="Garamond"/>
                <a:ea typeface="Garamond"/>
                <a:cs typeface="Garamond"/>
                <a:sym typeface="Garamond"/>
              </a:rPr>
              <a:t>It is legally required of data processors to  process information in a way that closely complies with the controller's instructions. They shall  take the necessary security precautions to safeguard the data and refrain from using it for any  other reasons.</a:t>
            </a:r>
            <a:endParaRPr sz="2800" dirty="0">
              <a:solidFill>
                <a:schemeClr val="dk1"/>
              </a:solidFill>
              <a:latin typeface="Garamond"/>
              <a:ea typeface="Garamond"/>
              <a:cs typeface="Garamond"/>
              <a:sym typeface="Garamond"/>
            </a:endParaRPr>
          </a:p>
          <a:p>
            <a:pPr marL="0" marR="0" lvl="0" indent="0" algn="l" rtl="0">
              <a:spcBef>
                <a:spcPts val="10"/>
              </a:spcBef>
              <a:spcAft>
                <a:spcPts val="0"/>
              </a:spcAft>
              <a:buNone/>
            </a:pPr>
            <a:endParaRPr sz="2800" dirty="0">
              <a:solidFill>
                <a:schemeClr val="dk1"/>
              </a:solidFill>
              <a:latin typeface="Garamond"/>
              <a:ea typeface="Garamond"/>
              <a:cs typeface="Garamond"/>
              <a:sym typeface="Garamond"/>
            </a:endParaRPr>
          </a:p>
          <a:p>
            <a:pPr marL="241300" marR="6350" lvl="0" indent="-228600" algn="just" rtl="0">
              <a:lnSpc>
                <a:spcPct val="1406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Security and Confidentiality: </a:t>
            </a:r>
            <a:r>
              <a:rPr lang="en-US" sz="2800" dirty="0">
                <a:solidFill>
                  <a:schemeClr val="dk1"/>
                </a:solidFill>
                <a:latin typeface="Garamond"/>
                <a:ea typeface="Garamond"/>
                <a:cs typeface="Garamond"/>
                <a:sym typeface="Garamond"/>
              </a:rPr>
              <a:t>In order to protect the personal data they are processing,  processors need to have security measures in place. This covers protocols such as access  controls, encryption, and recurring security audits. They must also keep the data's  confidentiality intact.</a:t>
            </a:r>
            <a:endParaRPr sz="3200" dirty="0">
              <a:solidFill>
                <a:schemeClr val="dk1"/>
              </a:solidFill>
              <a:latin typeface="Garamond"/>
              <a:ea typeface="Garamond"/>
              <a:cs typeface="Garamond"/>
              <a:sym typeface="Garamond"/>
            </a:endParaRPr>
          </a:p>
        </p:txBody>
      </p:sp>
      <p:pic>
        <p:nvPicPr>
          <p:cNvPr id="1647" name="Google Shape;1647;p101"/>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48" name="Google Shape;1648;p10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106</a:t>
            </a:fld>
            <a:endParaRPr/>
          </a:p>
        </p:txBody>
      </p:sp>
      <p:sp>
        <p:nvSpPr>
          <p:cNvPr id="1650" name="Google Shape;1650;p101"/>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Relationship between Data Controller and Data Processors</a:t>
            </a:r>
            <a:endParaRP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Shape 1654"/>
        <p:cNvGrpSpPr/>
        <p:nvPr/>
      </p:nvGrpSpPr>
      <p:grpSpPr>
        <a:xfrm>
          <a:off x="0" y="0"/>
          <a:ext cx="0" cy="0"/>
          <a:chOff x="0" y="0"/>
          <a:chExt cx="0" cy="0"/>
        </a:xfrm>
      </p:grpSpPr>
      <p:pic>
        <p:nvPicPr>
          <p:cNvPr id="1655" name="Google Shape;1655;p102"/>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56" name="Google Shape;1656;p10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107</a:t>
            </a:fld>
            <a:endParaRPr/>
          </a:p>
        </p:txBody>
      </p:sp>
      <p:sp>
        <p:nvSpPr>
          <p:cNvPr id="1658" name="Google Shape;1658;p102"/>
          <p:cNvSpPr txBox="1"/>
          <p:nvPr/>
        </p:nvSpPr>
        <p:spPr>
          <a:xfrm>
            <a:off x="2043112" y="1135307"/>
            <a:ext cx="16443232" cy="1200288"/>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rtl="0">
              <a:spcBef>
                <a:spcPts val="0"/>
              </a:spcBef>
              <a:spcAft>
                <a:spcPts val="0"/>
              </a:spcAft>
              <a:buNone/>
            </a:pPr>
            <a:r>
              <a:rPr lang="en-US" sz="3600" b="1" dirty="0">
                <a:solidFill>
                  <a:schemeClr val="lt1"/>
                </a:solidFill>
                <a:latin typeface="Garamond"/>
                <a:ea typeface="Garamond"/>
                <a:cs typeface="Garamond"/>
                <a:sym typeface="Garamond"/>
              </a:rPr>
              <a:t>Relationship Between the Responsibilities of Data Controller s &amp;  Data Processors</a:t>
            </a:r>
            <a:endParaRPr dirty="0"/>
          </a:p>
        </p:txBody>
      </p:sp>
      <p:graphicFrame>
        <p:nvGraphicFramePr>
          <p:cNvPr id="1659" name="Google Shape;1659;p102"/>
          <p:cNvGraphicFramePr/>
          <p:nvPr>
            <p:extLst>
              <p:ext uri="{D42A27DB-BD31-4B8C-83A1-F6EECF244321}">
                <p14:modId xmlns:p14="http://schemas.microsoft.com/office/powerpoint/2010/main" val="1878738461"/>
              </p:ext>
            </p:extLst>
          </p:nvPr>
        </p:nvGraphicFramePr>
        <p:xfrm>
          <a:off x="1357319" y="2717288"/>
          <a:ext cx="17129025" cy="6437483"/>
        </p:xfrm>
        <a:graphic>
          <a:graphicData uri="http://schemas.openxmlformats.org/drawingml/2006/table">
            <a:tbl>
              <a:tblPr firstRow="1" bandRow="1">
                <a:noFill/>
                <a:tableStyleId>{2C888A84-EDBD-421F-ACEE-1B558ECE0FE0}</a:tableStyleId>
              </a:tblPr>
              <a:tblGrid>
                <a:gridCol w="4124150">
                  <a:extLst>
                    <a:ext uri="{9D8B030D-6E8A-4147-A177-3AD203B41FA5}">
                      <a16:colId xmlns:a16="http://schemas.microsoft.com/office/drawing/2014/main" val="20000"/>
                    </a:ext>
                  </a:extLst>
                </a:gridCol>
                <a:gridCol w="6821300">
                  <a:extLst>
                    <a:ext uri="{9D8B030D-6E8A-4147-A177-3AD203B41FA5}">
                      <a16:colId xmlns:a16="http://schemas.microsoft.com/office/drawing/2014/main" val="20001"/>
                    </a:ext>
                  </a:extLst>
                </a:gridCol>
                <a:gridCol w="6183575">
                  <a:extLst>
                    <a:ext uri="{9D8B030D-6E8A-4147-A177-3AD203B41FA5}">
                      <a16:colId xmlns:a16="http://schemas.microsoft.com/office/drawing/2014/main" val="20002"/>
                    </a:ext>
                  </a:extLst>
                </a:gridCol>
              </a:tblGrid>
              <a:tr h="326125">
                <a:tc>
                  <a:txBody>
                    <a:bodyPr/>
                    <a:lstStyle/>
                    <a:p>
                      <a:pPr marL="67945" marR="0" lvl="0" indent="0" algn="l" rtl="0">
                        <a:lnSpc>
                          <a:spcPct val="150000"/>
                        </a:lnSpc>
                        <a:spcBef>
                          <a:spcPts val="0"/>
                        </a:spcBef>
                        <a:spcAft>
                          <a:spcPts val="0"/>
                        </a:spcAft>
                        <a:buNone/>
                      </a:pPr>
                      <a:r>
                        <a:rPr lang="en-US" sz="2800" b="1" u="none" strike="noStrike" cap="none">
                          <a:solidFill>
                            <a:srgbClr val="FFFFFF"/>
                          </a:solidFill>
                          <a:latin typeface="Garamond"/>
                          <a:ea typeface="Garamond"/>
                          <a:cs typeface="Garamond"/>
                          <a:sym typeface="Garamond"/>
                        </a:rPr>
                        <a:t>Responsibility</a:t>
                      </a:r>
                      <a:endParaRPr sz="2800" u="none" strike="noStrike" cap="none">
                        <a:latin typeface="Garamond"/>
                        <a:ea typeface="Garamond"/>
                        <a:cs typeface="Garamond"/>
                        <a:sym typeface="Garamond"/>
                      </a:endParaRPr>
                    </a:p>
                  </a:txBody>
                  <a:tcPr marL="0" marR="0" marT="1308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7945" marR="0" lvl="0" indent="0" algn="l" rtl="0">
                        <a:lnSpc>
                          <a:spcPct val="150000"/>
                        </a:lnSpc>
                        <a:spcBef>
                          <a:spcPts val="0"/>
                        </a:spcBef>
                        <a:spcAft>
                          <a:spcPts val="0"/>
                        </a:spcAft>
                        <a:buNone/>
                      </a:pPr>
                      <a:r>
                        <a:rPr lang="en-US" sz="2800" b="1" u="none" strike="noStrike" cap="none">
                          <a:solidFill>
                            <a:srgbClr val="FFFFFF"/>
                          </a:solidFill>
                          <a:latin typeface="Garamond"/>
                          <a:ea typeface="Garamond"/>
                          <a:cs typeface="Garamond"/>
                          <a:sym typeface="Garamond"/>
                        </a:rPr>
                        <a:t>Data Controller</a:t>
                      </a:r>
                      <a:endParaRPr sz="2800" u="none" strike="noStrike" cap="none">
                        <a:latin typeface="Garamond"/>
                        <a:ea typeface="Garamond"/>
                        <a:cs typeface="Garamond"/>
                        <a:sym typeface="Garamond"/>
                      </a:endParaRPr>
                    </a:p>
                  </a:txBody>
                  <a:tcPr marL="0" marR="0" marT="1308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8580"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Data Processor</a:t>
                      </a:r>
                      <a:endParaRPr sz="2800" u="none" strike="noStrike" cap="none" dirty="0">
                        <a:latin typeface="Garamond"/>
                        <a:ea typeface="Garamond"/>
                        <a:cs typeface="Garamond"/>
                        <a:sym typeface="Garamond"/>
                      </a:endParaRPr>
                    </a:p>
                  </a:txBody>
                  <a:tcPr marL="0" marR="0" marT="1308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extLst>
                  <a:ext uri="{0D108BD9-81ED-4DB2-BD59-A6C34878D82A}">
                    <a16:rowId xmlns:a16="http://schemas.microsoft.com/office/drawing/2014/main" val="10000"/>
                  </a:ext>
                </a:extLst>
              </a:tr>
              <a:tr h="920500">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7945" marR="195580" lvl="0" indent="0" algn="l" rtl="0">
                        <a:lnSpc>
                          <a:spcPct val="150000"/>
                        </a:lnSpc>
                        <a:spcBef>
                          <a:spcPts val="0"/>
                        </a:spcBef>
                        <a:spcAft>
                          <a:spcPts val="0"/>
                        </a:spcAft>
                        <a:buNone/>
                      </a:pPr>
                      <a:r>
                        <a:rPr lang="en-US" sz="2800" u="none" strike="noStrike" cap="none">
                          <a:latin typeface="Garamond"/>
                          <a:ea typeface="Garamond"/>
                          <a:cs typeface="Garamond"/>
                          <a:sym typeface="Garamond"/>
                        </a:rPr>
                        <a:t>Determining Data  Processing Purposes</a:t>
                      </a:r>
                      <a:endParaRPr sz="2800" u="none" strike="noStrike" cap="none">
                        <a:latin typeface="Garamond"/>
                        <a:ea typeface="Garamond"/>
                        <a:cs typeface="Garamond"/>
                        <a:sym typeface="Garamond"/>
                      </a:endParaRPr>
                    </a:p>
                  </a:txBody>
                  <a:tcPr marL="0" marR="0" marT="69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7945" marR="144145" lvl="0" indent="0" algn="l" rtl="0">
                        <a:lnSpc>
                          <a:spcPct val="150000"/>
                        </a:lnSpc>
                        <a:spcBef>
                          <a:spcPts val="0"/>
                        </a:spcBef>
                        <a:spcAft>
                          <a:spcPts val="0"/>
                        </a:spcAft>
                        <a:buNone/>
                      </a:pPr>
                      <a:r>
                        <a:rPr lang="en-US" sz="2800" u="none" strike="noStrike" cap="none">
                          <a:latin typeface="Garamond"/>
                          <a:ea typeface="Garamond"/>
                          <a:cs typeface="Garamond"/>
                          <a:sym typeface="Garamond"/>
                        </a:rPr>
                        <a:t>Defines why and how personal data is  collected and processed, specifying  purposes.</a:t>
                      </a:r>
                      <a:endParaRPr sz="2800" u="none" strike="noStrike" cap="none">
                        <a:latin typeface="Garamond"/>
                        <a:ea typeface="Garamond"/>
                        <a:cs typeface="Garamond"/>
                        <a:sym typeface="Garamond"/>
                      </a:endParaRPr>
                    </a:p>
                  </a:txBody>
                  <a:tcPr marL="0" marR="0" marT="44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8580" marR="158115" lvl="0" indent="0" algn="l" rtl="0">
                        <a:lnSpc>
                          <a:spcPct val="150000"/>
                        </a:lnSpc>
                        <a:spcBef>
                          <a:spcPts val="0"/>
                        </a:spcBef>
                        <a:spcAft>
                          <a:spcPts val="0"/>
                        </a:spcAft>
                        <a:buNone/>
                      </a:pPr>
                      <a:r>
                        <a:rPr lang="en-US" sz="2800" u="none" strike="noStrike" cap="none">
                          <a:latin typeface="Garamond"/>
                          <a:ea typeface="Garamond"/>
                          <a:cs typeface="Garamond"/>
                          <a:sym typeface="Garamond"/>
                        </a:rPr>
                        <a:t>Carries out data processing  activities based on the controller's  instructions.</a:t>
                      </a:r>
                      <a:endParaRPr sz="2800" u="none" strike="noStrike" cap="none">
                        <a:latin typeface="Garamond"/>
                        <a:ea typeface="Garamond"/>
                        <a:cs typeface="Garamond"/>
                        <a:sym typeface="Garamond"/>
                      </a:endParaRPr>
                    </a:p>
                  </a:txBody>
                  <a:tcPr marL="0" marR="0" marT="44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022850">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0" marR="0" lvl="0" indent="0" algn="l" rtl="0">
                        <a:lnSpc>
                          <a:spcPct val="150000"/>
                        </a:lnSpc>
                        <a:spcBef>
                          <a:spcPts val="25"/>
                        </a:spcBef>
                        <a:spcAft>
                          <a:spcPts val="0"/>
                        </a:spcAft>
                        <a:buNone/>
                      </a:pPr>
                      <a:endParaRPr sz="2800" u="none" strike="noStrike" cap="none">
                        <a:latin typeface="Garamond"/>
                        <a:ea typeface="Garamond"/>
                        <a:cs typeface="Garamond"/>
                        <a:sym typeface="Garamond"/>
                      </a:endParaRPr>
                    </a:p>
                    <a:p>
                      <a:pPr marL="67945" marR="0" lvl="0" indent="0" algn="l" rtl="0">
                        <a:lnSpc>
                          <a:spcPct val="150000"/>
                        </a:lnSpc>
                        <a:spcBef>
                          <a:spcPts val="5"/>
                        </a:spcBef>
                        <a:spcAft>
                          <a:spcPts val="0"/>
                        </a:spcAft>
                        <a:buNone/>
                      </a:pPr>
                      <a:r>
                        <a:rPr lang="en-US" sz="2800" u="none" strike="noStrike" cap="none">
                          <a:latin typeface="Garamond"/>
                          <a:ea typeface="Garamond"/>
                          <a:cs typeface="Garamond"/>
                          <a:sym typeface="Garamond"/>
                        </a:rPr>
                        <a:t>Legal Compliance</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7945" marR="399415" lvl="0" indent="0" algn="l" rtl="0">
                        <a:lnSpc>
                          <a:spcPct val="150000"/>
                        </a:lnSpc>
                        <a:spcBef>
                          <a:spcPts val="1150"/>
                        </a:spcBef>
                        <a:spcAft>
                          <a:spcPts val="0"/>
                        </a:spcAft>
                        <a:buNone/>
                      </a:pPr>
                      <a:r>
                        <a:rPr lang="en-US" sz="2800" u="none" strike="noStrike" cap="none">
                          <a:latin typeface="Garamond"/>
                          <a:ea typeface="Garamond"/>
                          <a:cs typeface="Garamond"/>
                          <a:sym typeface="Garamond"/>
                        </a:rPr>
                        <a:t>Ensures data processing activities  comply with data protection laws.</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8580" marR="81280" lvl="0" indent="0" algn="l" rtl="0">
                        <a:lnSpc>
                          <a:spcPct val="150000"/>
                        </a:lnSpc>
                        <a:spcBef>
                          <a:spcPts val="5"/>
                        </a:spcBef>
                        <a:spcAft>
                          <a:spcPts val="0"/>
                        </a:spcAft>
                        <a:buNone/>
                      </a:pPr>
                      <a:r>
                        <a:rPr lang="en-US" sz="2800" u="none" strike="noStrike" cap="none">
                          <a:latin typeface="Garamond"/>
                          <a:ea typeface="Garamond"/>
                          <a:cs typeface="Garamond"/>
                          <a:sym typeface="Garamond"/>
                        </a:rPr>
                        <a:t>Implements processing activities as  per controller's instructions and  legal requirements.</a:t>
                      </a:r>
                      <a:endParaRPr sz="2800" u="none" strike="noStrike" cap="none">
                        <a:latin typeface="Garamond"/>
                        <a:ea typeface="Garamond"/>
                        <a:cs typeface="Garamond"/>
                        <a:sym typeface="Garamond"/>
                      </a:endParaRPr>
                    </a:p>
                  </a:txBody>
                  <a:tcPr marL="0" marR="0" marT="31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022850">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Consent Management</a:t>
                      </a:r>
                      <a:endParaRPr sz="2800" u="none" strike="noStrike" cap="none">
                        <a:latin typeface="Garamond"/>
                        <a:ea typeface="Garamond"/>
                        <a:cs typeface="Garamond"/>
                        <a:sym typeface="Garamond"/>
                      </a:endParaRPr>
                    </a:p>
                  </a:txBody>
                  <a:tcPr marL="0" marR="0" marT="44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278130" lvl="0" indent="0" algn="l" rtl="0">
                        <a:lnSpc>
                          <a:spcPct val="150000"/>
                        </a:lnSpc>
                        <a:spcBef>
                          <a:spcPts val="0"/>
                        </a:spcBef>
                        <a:spcAft>
                          <a:spcPts val="0"/>
                        </a:spcAft>
                        <a:buNone/>
                      </a:pPr>
                      <a:r>
                        <a:rPr lang="en-US" sz="2800" u="none" strike="noStrike" cap="none">
                          <a:latin typeface="Garamond"/>
                          <a:ea typeface="Garamond"/>
                          <a:cs typeface="Garamond"/>
                          <a:sym typeface="Garamond"/>
                        </a:rPr>
                        <a:t>Obtains and manages consent from  data subjects when required.</a:t>
                      </a:r>
                      <a:endParaRPr sz="2800" u="none" strike="noStrike" cap="none">
                        <a:latin typeface="Garamond"/>
                        <a:ea typeface="Garamond"/>
                        <a:cs typeface="Garamond"/>
                        <a:sym typeface="Garamond"/>
                      </a:endParaRPr>
                    </a:p>
                  </a:txBody>
                  <a:tcPr marL="0" marR="0" marT="13652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195580" lvl="0" indent="0" algn="l" rtl="0">
                        <a:lnSpc>
                          <a:spcPct val="150000"/>
                        </a:lnSpc>
                        <a:spcBef>
                          <a:spcPts val="0"/>
                        </a:spcBef>
                        <a:spcAft>
                          <a:spcPts val="0"/>
                        </a:spcAft>
                        <a:buNone/>
                      </a:pPr>
                      <a:r>
                        <a:rPr lang="en-US" sz="2800" u="none" strike="noStrike" cap="none" dirty="0">
                          <a:latin typeface="Garamond"/>
                          <a:ea typeface="Garamond"/>
                          <a:cs typeface="Garamond"/>
                          <a:sym typeface="Garamond"/>
                        </a:rPr>
                        <a:t>Supports the controller in  managing and recording consent.</a:t>
                      </a:r>
                      <a:endParaRPr sz="2800" u="none" strike="noStrike" cap="none" dirty="0">
                        <a:latin typeface="Garamond"/>
                        <a:ea typeface="Garamond"/>
                        <a:cs typeface="Garamond"/>
                        <a:sym typeface="Garamond"/>
                      </a:endParaRPr>
                    </a:p>
                  </a:txBody>
                  <a:tcPr marL="0" marR="0" marT="13652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Shape 1663"/>
        <p:cNvGrpSpPr/>
        <p:nvPr/>
      </p:nvGrpSpPr>
      <p:grpSpPr>
        <a:xfrm>
          <a:off x="0" y="0"/>
          <a:ext cx="0" cy="0"/>
          <a:chOff x="0" y="0"/>
          <a:chExt cx="0" cy="0"/>
        </a:xfrm>
      </p:grpSpPr>
      <p:pic>
        <p:nvPicPr>
          <p:cNvPr id="1664" name="Google Shape;1664;p103"/>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65" name="Google Shape;1665;p10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108</a:t>
            </a:fld>
            <a:endParaRPr/>
          </a:p>
        </p:txBody>
      </p:sp>
      <p:graphicFrame>
        <p:nvGraphicFramePr>
          <p:cNvPr id="1667" name="Google Shape;1667;p103"/>
          <p:cNvGraphicFramePr/>
          <p:nvPr>
            <p:extLst>
              <p:ext uri="{D42A27DB-BD31-4B8C-83A1-F6EECF244321}">
                <p14:modId xmlns:p14="http://schemas.microsoft.com/office/powerpoint/2010/main" val="566698437"/>
              </p:ext>
            </p:extLst>
          </p:nvPr>
        </p:nvGraphicFramePr>
        <p:xfrm>
          <a:off x="1204912" y="2577178"/>
          <a:ext cx="17281450" cy="6019155"/>
        </p:xfrm>
        <a:graphic>
          <a:graphicData uri="http://schemas.openxmlformats.org/drawingml/2006/table">
            <a:tbl>
              <a:tblPr firstRow="1" bandRow="1">
                <a:noFill/>
                <a:tableStyleId>{2C888A84-EDBD-421F-ACEE-1B558ECE0FE0}</a:tableStyleId>
              </a:tblPr>
              <a:tblGrid>
                <a:gridCol w="4160850">
                  <a:extLst>
                    <a:ext uri="{9D8B030D-6E8A-4147-A177-3AD203B41FA5}">
                      <a16:colId xmlns:a16="http://schemas.microsoft.com/office/drawing/2014/main" val="20000"/>
                    </a:ext>
                  </a:extLst>
                </a:gridCol>
                <a:gridCol w="6882000">
                  <a:extLst>
                    <a:ext uri="{9D8B030D-6E8A-4147-A177-3AD203B41FA5}">
                      <a16:colId xmlns:a16="http://schemas.microsoft.com/office/drawing/2014/main" val="20001"/>
                    </a:ext>
                  </a:extLst>
                </a:gridCol>
                <a:gridCol w="6238600">
                  <a:extLst>
                    <a:ext uri="{9D8B030D-6E8A-4147-A177-3AD203B41FA5}">
                      <a16:colId xmlns:a16="http://schemas.microsoft.com/office/drawing/2014/main" val="20002"/>
                    </a:ext>
                  </a:extLst>
                </a:gridCol>
              </a:tblGrid>
              <a:tr h="326125">
                <a:tc>
                  <a:txBody>
                    <a:bodyPr/>
                    <a:lstStyle/>
                    <a:p>
                      <a:pPr marL="67945"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Responsibility</a:t>
                      </a:r>
                      <a:endParaRPr sz="2800" u="none" strike="noStrike" cap="none" dirty="0">
                        <a:latin typeface="Garamond"/>
                        <a:ea typeface="Garamond"/>
                        <a:cs typeface="Garamond"/>
                        <a:sym typeface="Garamond"/>
                      </a:endParaRPr>
                    </a:p>
                  </a:txBody>
                  <a:tcPr marL="0" marR="0" marT="1308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7945"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Data Controller</a:t>
                      </a:r>
                      <a:endParaRPr sz="2800" u="none" strike="noStrike" cap="none" dirty="0">
                        <a:latin typeface="Garamond"/>
                        <a:ea typeface="Garamond"/>
                        <a:cs typeface="Garamond"/>
                        <a:sym typeface="Garamond"/>
                      </a:endParaRPr>
                    </a:p>
                  </a:txBody>
                  <a:tcPr marL="0" marR="0" marT="1308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8580"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Data Processor</a:t>
                      </a:r>
                      <a:endParaRPr sz="2800" u="none" strike="noStrike" cap="none" dirty="0">
                        <a:latin typeface="Garamond"/>
                        <a:ea typeface="Garamond"/>
                        <a:cs typeface="Garamond"/>
                        <a:sym typeface="Garamond"/>
                      </a:endParaRPr>
                    </a:p>
                  </a:txBody>
                  <a:tcPr marL="0" marR="0" marT="1308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extLst>
                  <a:ext uri="{0D108BD9-81ED-4DB2-BD59-A6C34878D82A}">
                    <a16:rowId xmlns:a16="http://schemas.microsoft.com/office/drawing/2014/main" val="10000"/>
                  </a:ext>
                </a:extLst>
              </a:tr>
              <a:tr h="920500">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Data Minimization</a:t>
                      </a:r>
                      <a:endParaRPr sz="2800" u="none" strike="noStrike" cap="none">
                        <a:latin typeface="Garamond"/>
                        <a:ea typeface="Garamond"/>
                        <a:cs typeface="Garamond"/>
                        <a:sym typeface="Garamond"/>
                      </a:endParaRPr>
                    </a:p>
                  </a:txBody>
                  <a:tcPr marL="0" marR="0" marT="63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164465" lvl="0" indent="0" algn="l" rtl="0">
                        <a:lnSpc>
                          <a:spcPct val="150000"/>
                        </a:lnSpc>
                        <a:spcBef>
                          <a:spcPts val="0"/>
                        </a:spcBef>
                        <a:spcAft>
                          <a:spcPts val="0"/>
                        </a:spcAft>
                        <a:buNone/>
                      </a:pPr>
                      <a:r>
                        <a:rPr lang="en-US" sz="2800" u="none" strike="noStrike" cap="none">
                          <a:latin typeface="Garamond"/>
                          <a:ea typeface="Garamond"/>
                          <a:cs typeface="Garamond"/>
                          <a:sym typeface="Garamond"/>
                        </a:rPr>
                        <a:t>Collects and processes only necessary  personal data, avoiding excess  collection.</a:t>
                      </a:r>
                      <a:endParaRPr sz="2800" u="none" strike="noStrike" cap="none">
                        <a:latin typeface="Garamond"/>
                        <a:ea typeface="Garamond"/>
                        <a:cs typeface="Garamond"/>
                        <a:sym typeface="Garamond"/>
                      </a:endParaRPr>
                    </a:p>
                  </a:txBody>
                  <a:tcPr marL="0" marR="0" marT="279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482600" lvl="0" indent="0" algn="l" rtl="0">
                        <a:lnSpc>
                          <a:spcPct val="150000"/>
                        </a:lnSpc>
                        <a:spcBef>
                          <a:spcPts val="0"/>
                        </a:spcBef>
                        <a:spcAft>
                          <a:spcPts val="0"/>
                        </a:spcAft>
                        <a:buNone/>
                      </a:pPr>
                      <a:r>
                        <a:rPr lang="en-US" sz="2800" u="none" strike="noStrike" cap="none">
                          <a:latin typeface="Garamond"/>
                          <a:ea typeface="Garamond"/>
                          <a:cs typeface="Garamond"/>
                          <a:sym typeface="Garamond"/>
                        </a:rPr>
                        <a:t>Processes data as instructed,  avoiding unnecessary data  collection.</a:t>
                      </a:r>
                      <a:endParaRPr sz="2800" u="none" strike="noStrike" cap="none">
                        <a:latin typeface="Garamond"/>
                        <a:ea typeface="Garamond"/>
                        <a:cs typeface="Garamond"/>
                        <a:sym typeface="Garamond"/>
                      </a:endParaRPr>
                    </a:p>
                  </a:txBody>
                  <a:tcPr marL="0" marR="0" marT="279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20500">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Data Subject Rights</a:t>
                      </a:r>
                      <a:endParaRPr sz="2800" u="none" strike="noStrike" cap="none">
                        <a:latin typeface="Garamond"/>
                        <a:ea typeface="Garamond"/>
                        <a:cs typeface="Garamond"/>
                        <a:sym typeface="Garamond"/>
                      </a:endParaRPr>
                    </a:p>
                  </a:txBody>
                  <a:tcPr marL="0" marR="0" marT="38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62230" lvl="0" indent="0" algn="l" rtl="0">
                        <a:lnSpc>
                          <a:spcPct val="150000"/>
                        </a:lnSpc>
                        <a:spcBef>
                          <a:spcPts val="0"/>
                        </a:spcBef>
                        <a:spcAft>
                          <a:spcPts val="0"/>
                        </a:spcAft>
                        <a:buNone/>
                      </a:pPr>
                      <a:r>
                        <a:rPr lang="en-US" sz="2800" u="none" strike="noStrike" cap="none">
                          <a:latin typeface="Garamond"/>
                          <a:ea typeface="Garamond"/>
                          <a:cs typeface="Garamond"/>
                          <a:sym typeface="Garamond"/>
                        </a:rPr>
                        <a:t>Recognizes and facilitates data subjects'  rights, such as access and rectification.</a:t>
                      </a:r>
                      <a:endParaRPr sz="2800" u="none" strike="noStrike" cap="none">
                        <a:latin typeface="Garamond"/>
                        <a:ea typeface="Garamond"/>
                        <a:cs typeface="Garamond"/>
                        <a:sym typeface="Garamond"/>
                      </a:endParaRPr>
                    </a:p>
                  </a:txBody>
                  <a:tcPr marL="0" marR="0" marT="1301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433069" lvl="0" indent="0" algn="just" rtl="0">
                        <a:lnSpc>
                          <a:spcPct val="150000"/>
                        </a:lnSpc>
                        <a:spcBef>
                          <a:spcPts val="0"/>
                        </a:spcBef>
                        <a:spcAft>
                          <a:spcPts val="0"/>
                        </a:spcAft>
                        <a:buNone/>
                      </a:pPr>
                      <a:r>
                        <a:rPr lang="en-US" sz="2800" u="none" strike="noStrike" cap="none">
                          <a:latin typeface="Garamond"/>
                          <a:ea typeface="Garamond"/>
                          <a:cs typeface="Garamond"/>
                          <a:sym typeface="Garamond"/>
                        </a:rPr>
                        <a:t>Assists in responding to data  subject requests for access or  correction.</a:t>
                      </a:r>
                      <a:endParaRPr sz="2800" u="none" strike="noStrike" cap="none">
                        <a:latin typeface="Garamond"/>
                        <a:ea typeface="Garamond"/>
                        <a:cs typeface="Garamond"/>
                        <a:sym typeface="Garamond"/>
                      </a:endParaRPr>
                    </a:p>
                  </a:txBody>
                  <a:tcPr marL="0" marR="0" marT="4190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920500">
                <a:tc>
                  <a:txBody>
                    <a:bodyPr/>
                    <a:lstStyle/>
                    <a:p>
                      <a:pPr marL="67945" marR="363220" lvl="0" indent="0" algn="l" rtl="0">
                        <a:lnSpc>
                          <a:spcPct val="150000"/>
                        </a:lnSpc>
                        <a:spcBef>
                          <a:spcPts val="0"/>
                        </a:spcBef>
                        <a:spcAft>
                          <a:spcPts val="0"/>
                        </a:spcAft>
                        <a:buNone/>
                      </a:pPr>
                      <a:r>
                        <a:rPr lang="en-US" sz="2800" u="none" strike="noStrike" cap="none">
                          <a:latin typeface="Garamond"/>
                          <a:ea typeface="Garamond"/>
                          <a:cs typeface="Garamond"/>
                          <a:sym typeface="Garamond"/>
                        </a:rPr>
                        <a:t>Security and Data  Protection</a:t>
                      </a:r>
                      <a:endParaRPr sz="2800" u="none" strike="noStrike" cap="none">
                        <a:latin typeface="Garamond"/>
                        <a:ea typeface="Garamond"/>
                        <a:cs typeface="Garamond"/>
                        <a:sym typeface="Garamond"/>
                      </a:endParaRPr>
                    </a:p>
                  </a:txBody>
                  <a:tcPr marL="0" marR="0" marT="1447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444500" lvl="0" indent="0" algn="l" rtl="0">
                        <a:lnSpc>
                          <a:spcPct val="150000"/>
                        </a:lnSpc>
                        <a:spcBef>
                          <a:spcPts val="0"/>
                        </a:spcBef>
                        <a:spcAft>
                          <a:spcPts val="0"/>
                        </a:spcAft>
                        <a:buNone/>
                      </a:pPr>
                      <a:r>
                        <a:rPr lang="en-US" sz="2800" u="none" strike="noStrike" cap="none">
                          <a:latin typeface="Garamond"/>
                          <a:ea typeface="Garamond"/>
                          <a:cs typeface="Garamond"/>
                          <a:sym typeface="Garamond"/>
                        </a:rPr>
                        <a:t>Implements security measures to  protect data from breaches and  unauthorized access.</a:t>
                      </a:r>
                      <a:endParaRPr sz="2800" u="none" strike="noStrike" cap="none">
                        <a:latin typeface="Garamond"/>
                        <a:ea typeface="Garamond"/>
                        <a:cs typeface="Garamond"/>
                        <a:sym typeface="Garamond"/>
                      </a:endParaRPr>
                    </a:p>
                  </a:txBody>
                  <a:tcPr marL="0" marR="0" marT="552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87630" lvl="0" indent="0" algn="l" rtl="0">
                        <a:lnSpc>
                          <a:spcPct val="150000"/>
                        </a:lnSpc>
                        <a:spcBef>
                          <a:spcPts val="0"/>
                        </a:spcBef>
                        <a:spcAft>
                          <a:spcPts val="0"/>
                        </a:spcAft>
                        <a:buNone/>
                      </a:pPr>
                      <a:r>
                        <a:rPr lang="en-US" sz="2800" u="none" strike="noStrike" cap="none">
                          <a:latin typeface="Garamond"/>
                          <a:ea typeface="Garamond"/>
                          <a:cs typeface="Garamond"/>
                          <a:sym typeface="Garamond"/>
                        </a:rPr>
                        <a:t>Implements technical and  organizational security measures to  safeguard data.</a:t>
                      </a:r>
                      <a:endParaRPr sz="2800" u="none" strike="noStrike" cap="none">
                        <a:latin typeface="Garamond"/>
                        <a:ea typeface="Garamond"/>
                        <a:cs typeface="Garamond"/>
                        <a:sym typeface="Garamond"/>
                      </a:endParaRPr>
                    </a:p>
                  </a:txBody>
                  <a:tcPr marL="0" marR="0" marT="552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025715">
                <a:tc>
                  <a:txBody>
                    <a:bodyPr/>
                    <a:lstStyle/>
                    <a:p>
                      <a:pPr marL="0" marR="0" lvl="0" indent="0" algn="l" rtl="0">
                        <a:lnSpc>
                          <a:spcPct val="150000"/>
                        </a:lnSpc>
                        <a:spcBef>
                          <a:spcPts val="0"/>
                        </a:spcBef>
                        <a:spcAft>
                          <a:spcPts val="0"/>
                        </a:spcAft>
                        <a:buNone/>
                      </a:pPr>
                      <a:endParaRPr sz="2800" u="none" strike="noStrike" cap="none">
                        <a:latin typeface="Garamond"/>
                        <a:ea typeface="Garamond"/>
                        <a:cs typeface="Garamond"/>
                        <a:sym typeface="Garamond"/>
                      </a:endParaRPr>
                    </a:p>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Risk Management</a:t>
                      </a:r>
                      <a:endParaRPr sz="2800" u="none" strike="noStrike" cap="none">
                        <a:latin typeface="Garamond"/>
                        <a:ea typeface="Garamond"/>
                        <a:cs typeface="Garamond"/>
                        <a:sym typeface="Garamond"/>
                      </a:endParaRPr>
                    </a:p>
                  </a:txBody>
                  <a:tcPr marL="0" marR="0" marT="50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67310" lvl="0" indent="0" algn="l" rtl="0">
                        <a:lnSpc>
                          <a:spcPct val="150000"/>
                        </a:lnSpc>
                        <a:spcBef>
                          <a:spcPts val="0"/>
                        </a:spcBef>
                        <a:spcAft>
                          <a:spcPts val="0"/>
                        </a:spcAft>
                        <a:buNone/>
                      </a:pPr>
                      <a:r>
                        <a:rPr lang="en-US" sz="2800" u="none" strike="noStrike" cap="none">
                          <a:latin typeface="Garamond"/>
                          <a:ea typeface="Garamond"/>
                          <a:cs typeface="Garamond"/>
                          <a:sym typeface="Garamond"/>
                        </a:rPr>
                        <a:t>Identifies and mitigates risks associated  with data processing.</a:t>
                      </a:r>
                      <a:endParaRPr sz="2800" u="none" strike="noStrike" cap="none">
                        <a:latin typeface="Garamond"/>
                        <a:ea typeface="Garamond"/>
                        <a:cs typeface="Garamond"/>
                        <a:sym typeface="Garamond"/>
                      </a:endParaRPr>
                    </a:p>
                  </a:txBody>
                  <a:tcPr marL="0" marR="0" marT="12572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403860" lvl="0" indent="0" algn="l" rtl="0">
                        <a:lnSpc>
                          <a:spcPct val="150000"/>
                        </a:lnSpc>
                        <a:spcBef>
                          <a:spcPts val="0"/>
                        </a:spcBef>
                        <a:spcAft>
                          <a:spcPts val="0"/>
                        </a:spcAft>
                        <a:buNone/>
                      </a:pPr>
                      <a:r>
                        <a:rPr lang="en-US" sz="2800" u="none" strike="noStrike" cap="none" dirty="0">
                          <a:latin typeface="Garamond"/>
                          <a:ea typeface="Garamond"/>
                          <a:cs typeface="Garamond"/>
                          <a:sym typeface="Garamond"/>
                        </a:rPr>
                        <a:t>Assists in risk assessment and  mitigation in data processing.</a:t>
                      </a:r>
                      <a:endParaRPr sz="2800" u="none" strike="noStrike" cap="none" dirty="0">
                        <a:latin typeface="Garamond"/>
                        <a:ea typeface="Garamond"/>
                        <a:cs typeface="Garamond"/>
                        <a:sym typeface="Garamond"/>
                      </a:endParaRPr>
                    </a:p>
                  </a:txBody>
                  <a:tcPr marL="0" marR="0" marT="12572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668" name="Google Shape;1668;p103"/>
          <p:cNvSpPr txBox="1"/>
          <p:nvPr/>
        </p:nvSpPr>
        <p:spPr>
          <a:xfrm>
            <a:off x="2043112" y="1135307"/>
            <a:ext cx="16443232" cy="1200288"/>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rtl="0">
              <a:spcBef>
                <a:spcPts val="0"/>
              </a:spcBef>
              <a:spcAft>
                <a:spcPts val="0"/>
              </a:spcAft>
              <a:buNone/>
            </a:pPr>
            <a:r>
              <a:rPr lang="en-US" sz="3600" b="1" dirty="0">
                <a:solidFill>
                  <a:schemeClr val="lt1"/>
                </a:solidFill>
                <a:latin typeface="Garamond"/>
                <a:ea typeface="Garamond"/>
                <a:cs typeface="Garamond"/>
                <a:sym typeface="Garamond"/>
              </a:rPr>
              <a:t>Relationship Between the Responsibilities of Data Controller s &amp;  Data Processors</a:t>
            </a:r>
            <a:endParaRPr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Shape 1672"/>
        <p:cNvGrpSpPr/>
        <p:nvPr/>
      </p:nvGrpSpPr>
      <p:grpSpPr>
        <a:xfrm>
          <a:off x="0" y="0"/>
          <a:ext cx="0" cy="0"/>
          <a:chOff x="0" y="0"/>
          <a:chExt cx="0" cy="0"/>
        </a:xfrm>
      </p:grpSpPr>
      <p:pic>
        <p:nvPicPr>
          <p:cNvPr id="1673" name="Google Shape;1673;p104"/>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74" name="Google Shape;1674;p10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109</a:t>
            </a:fld>
            <a:endParaRPr/>
          </a:p>
        </p:txBody>
      </p:sp>
      <p:sp>
        <p:nvSpPr>
          <p:cNvPr id="1676" name="Google Shape;1676;p104"/>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Obligation of the Data Controller and the Data Processor in alignment to the  Nigeria Data Protection Act (NDPA)</a:t>
            </a:r>
            <a:endParaRPr dirty="0"/>
          </a:p>
        </p:txBody>
      </p:sp>
      <p:graphicFrame>
        <p:nvGraphicFramePr>
          <p:cNvPr id="1677" name="Google Shape;1677;p104"/>
          <p:cNvGraphicFramePr/>
          <p:nvPr>
            <p:extLst>
              <p:ext uri="{D42A27DB-BD31-4B8C-83A1-F6EECF244321}">
                <p14:modId xmlns:p14="http://schemas.microsoft.com/office/powerpoint/2010/main" val="1170510433"/>
              </p:ext>
            </p:extLst>
          </p:nvPr>
        </p:nvGraphicFramePr>
        <p:xfrm>
          <a:off x="1204912" y="2759075"/>
          <a:ext cx="17281425" cy="4381891"/>
        </p:xfrm>
        <a:graphic>
          <a:graphicData uri="http://schemas.openxmlformats.org/drawingml/2006/table">
            <a:tbl>
              <a:tblPr firstRow="1" bandRow="1">
                <a:noFill/>
                <a:tableStyleId>{2C888A84-EDBD-421F-ACEE-1B558ECE0FE0}</a:tableStyleId>
              </a:tblPr>
              <a:tblGrid>
                <a:gridCol w="6051000">
                  <a:extLst>
                    <a:ext uri="{9D8B030D-6E8A-4147-A177-3AD203B41FA5}">
                      <a16:colId xmlns:a16="http://schemas.microsoft.com/office/drawing/2014/main" val="20000"/>
                    </a:ext>
                  </a:extLst>
                </a:gridCol>
                <a:gridCol w="6045225">
                  <a:extLst>
                    <a:ext uri="{9D8B030D-6E8A-4147-A177-3AD203B41FA5}">
                      <a16:colId xmlns:a16="http://schemas.microsoft.com/office/drawing/2014/main" val="20001"/>
                    </a:ext>
                  </a:extLst>
                </a:gridCol>
                <a:gridCol w="5185200">
                  <a:extLst>
                    <a:ext uri="{9D8B030D-6E8A-4147-A177-3AD203B41FA5}">
                      <a16:colId xmlns:a16="http://schemas.microsoft.com/office/drawing/2014/main" val="20002"/>
                    </a:ext>
                  </a:extLst>
                </a:gridCol>
              </a:tblGrid>
              <a:tr h="400800">
                <a:tc>
                  <a:txBody>
                    <a:bodyPr/>
                    <a:lstStyle/>
                    <a:p>
                      <a:pPr marL="106045"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Controller</a:t>
                      </a:r>
                      <a:endParaRPr sz="2800" u="none" strike="noStrike" cap="none" dirty="0">
                        <a:latin typeface="Garamond"/>
                        <a:ea typeface="Garamond"/>
                        <a:cs typeface="Garamond"/>
                        <a:sym typeface="Garamond"/>
                      </a:endParaRPr>
                    </a:p>
                  </a:txBody>
                  <a:tcPr marL="0" marR="0" marT="25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7945"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Data Processor</a:t>
                      </a:r>
                      <a:endParaRPr sz="2800" u="none" strike="noStrike" cap="none" dirty="0">
                        <a:latin typeface="Garamond"/>
                        <a:ea typeface="Garamond"/>
                        <a:cs typeface="Garamond"/>
                        <a:sym typeface="Garamond"/>
                      </a:endParaRPr>
                    </a:p>
                  </a:txBody>
                  <a:tcPr marL="0" marR="0" marT="25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8580"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Data Protection Officer</a:t>
                      </a:r>
                      <a:r>
                        <a:rPr lang="en-US" sz="2800" b="0" u="none" strike="noStrike" cap="none" dirty="0">
                          <a:solidFill>
                            <a:schemeClr val="dk1"/>
                          </a:solidFill>
                          <a:latin typeface="Garamond"/>
                          <a:ea typeface="Garamond"/>
                          <a:cs typeface="Garamond"/>
                          <a:sym typeface="Garamond"/>
                        </a:rPr>
                        <a:t> </a:t>
                      </a:r>
                      <a:r>
                        <a:rPr lang="en-US" sz="2800" b="1" u="none" strike="noStrike" cap="none" dirty="0">
                          <a:solidFill>
                            <a:srgbClr val="FFFFFF"/>
                          </a:solidFill>
                          <a:latin typeface="Garamond"/>
                          <a:ea typeface="Garamond"/>
                          <a:cs typeface="Garamond"/>
                          <a:sym typeface="Garamond"/>
                        </a:rPr>
                        <a:t>(DPO)</a:t>
                      </a:r>
                      <a:endParaRPr sz="2800" u="none" strike="noStrike" cap="none" dirty="0">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extLst>
                  <a:ext uri="{0D108BD9-81ED-4DB2-BD59-A6C34878D82A}">
                    <a16:rowId xmlns:a16="http://schemas.microsoft.com/office/drawing/2014/main" val="10000"/>
                  </a:ext>
                </a:extLst>
              </a:tr>
              <a:tr h="794000">
                <a:tc>
                  <a:txBody>
                    <a:bodyPr/>
                    <a:lstStyle/>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Determine the purpose and</a:t>
                      </a:r>
                      <a:endParaRPr sz="2800" u="none" strike="noStrike" cap="none">
                        <a:latin typeface="Garamond"/>
                        <a:ea typeface="Garamond"/>
                        <a:cs typeface="Garamond"/>
                        <a:sym typeface="Garamond"/>
                      </a:endParaRPr>
                    </a:p>
                    <a:p>
                      <a:pPr marL="67945" marR="0" lvl="0" indent="0" algn="l" rtl="0">
                        <a:lnSpc>
                          <a:spcPct val="150000"/>
                        </a:lnSpc>
                        <a:spcBef>
                          <a:spcPts val="105"/>
                        </a:spcBef>
                        <a:spcAft>
                          <a:spcPts val="0"/>
                        </a:spcAft>
                        <a:buNone/>
                      </a:pPr>
                      <a:r>
                        <a:rPr lang="en-US" sz="2800" u="none" strike="noStrike" cap="none">
                          <a:latin typeface="Garamond"/>
                          <a:ea typeface="Garamond"/>
                          <a:cs typeface="Garamond"/>
                          <a:sym typeface="Garamond"/>
                        </a:rPr>
                        <a:t>means of data processing in</a:t>
                      </a:r>
                      <a:endParaRPr sz="2800" u="none" strike="noStrike" cap="none">
                        <a:latin typeface="Garamond"/>
                        <a:ea typeface="Garamond"/>
                        <a:cs typeface="Garamond"/>
                        <a:sym typeface="Garamond"/>
                      </a:endParaRPr>
                    </a:p>
                    <a:p>
                      <a:pPr marL="67945" marR="505459" lvl="0" indent="0" algn="l" rtl="0">
                        <a:lnSpc>
                          <a:spcPct val="150000"/>
                        </a:lnSpc>
                        <a:spcBef>
                          <a:spcPts val="15"/>
                        </a:spcBef>
                        <a:spcAft>
                          <a:spcPts val="0"/>
                        </a:spcAft>
                        <a:buNone/>
                      </a:pPr>
                      <a:r>
                        <a:rPr lang="en-US" sz="2800" u="none" strike="noStrike" cap="none">
                          <a:latin typeface="Garamond"/>
                          <a:ea typeface="Garamond"/>
                          <a:cs typeface="Garamond"/>
                          <a:sym typeface="Garamond"/>
                        </a:rPr>
                        <a:t>compliance with NDPA  requirements.</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166370" lvl="0" indent="0" algn="l" rtl="0">
                        <a:lnSpc>
                          <a:spcPct val="150000"/>
                        </a:lnSpc>
                        <a:spcBef>
                          <a:spcPts val="0"/>
                        </a:spcBef>
                        <a:spcAft>
                          <a:spcPts val="0"/>
                        </a:spcAft>
                        <a:buNone/>
                      </a:pPr>
                      <a:r>
                        <a:rPr lang="en-US" sz="2800" u="none" strike="noStrike" cap="none">
                          <a:latin typeface="Garamond"/>
                          <a:ea typeface="Garamond"/>
                          <a:cs typeface="Garamond"/>
                          <a:sym typeface="Garamond"/>
                        </a:rPr>
                        <a:t>Process personal data only on  the documented instructions  of the data controller.</a:t>
                      </a:r>
                      <a:endParaRPr sz="2800" u="none" strike="noStrike" cap="none">
                        <a:latin typeface="Garamond"/>
                        <a:ea typeface="Garamond"/>
                        <a:cs typeface="Garamond"/>
                        <a:sym typeface="Garamond"/>
                      </a:endParaRPr>
                    </a:p>
                  </a:txBody>
                  <a:tcPr marL="0" marR="0" marT="666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321310" lvl="0" indent="0" algn="l" rtl="0">
                        <a:lnSpc>
                          <a:spcPct val="150000"/>
                        </a:lnSpc>
                        <a:spcBef>
                          <a:spcPts val="0"/>
                        </a:spcBef>
                        <a:spcAft>
                          <a:spcPts val="0"/>
                        </a:spcAft>
                        <a:buNone/>
                      </a:pPr>
                      <a:r>
                        <a:rPr lang="en-US" sz="2800" u="none" strike="noStrike" cap="none">
                          <a:latin typeface="Garamond"/>
                          <a:ea typeface="Garamond"/>
                          <a:cs typeface="Garamond"/>
                          <a:sym typeface="Garamond"/>
                        </a:rPr>
                        <a:t>Act as an independent  advisor on NDPA  compliance.</a:t>
                      </a:r>
                      <a:endParaRPr sz="2800" u="none" strike="noStrike" cap="none">
                        <a:latin typeface="Garamond"/>
                        <a:ea typeface="Garamond"/>
                        <a:cs typeface="Garamond"/>
                        <a:sym typeface="Garamond"/>
                      </a:endParaRPr>
                    </a:p>
                  </a:txBody>
                  <a:tcPr marL="0" marR="0" marT="666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17475">
                <a:tc>
                  <a:txBody>
                    <a:bodyPr/>
                    <a:lstStyle/>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Obtain valid consent when</a:t>
                      </a:r>
                      <a:endParaRPr sz="2800" u="none" strike="noStrike" cap="none">
                        <a:latin typeface="Garamond"/>
                        <a:ea typeface="Garamond"/>
                        <a:cs typeface="Garamond"/>
                        <a:sym typeface="Garamond"/>
                      </a:endParaRPr>
                    </a:p>
                    <a:p>
                      <a:pPr marL="67945" marR="158115" lvl="0" indent="0" algn="l" rtl="0">
                        <a:lnSpc>
                          <a:spcPct val="150000"/>
                        </a:lnSpc>
                        <a:spcBef>
                          <a:spcPts val="65"/>
                        </a:spcBef>
                        <a:spcAft>
                          <a:spcPts val="0"/>
                        </a:spcAft>
                        <a:buNone/>
                      </a:pPr>
                      <a:r>
                        <a:rPr lang="en-US" sz="2800" u="none" strike="noStrike" cap="none">
                          <a:latin typeface="Garamond"/>
                          <a:ea typeface="Garamond"/>
                          <a:cs typeface="Garamond"/>
                          <a:sym typeface="Garamond"/>
                        </a:rPr>
                        <a:t>required and maintain records  of processing activities.</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Implement security measures</a:t>
                      </a:r>
                      <a:endParaRPr sz="2800" u="none" strike="noStrike" cap="none">
                        <a:latin typeface="Garamond"/>
                        <a:ea typeface="Garamond"/>
                        <a:cs typeface="Garamond"/>
                        <a:sym typeface="Garamond"/>
                      </a:endParaRPr>
                    </a:p>
                    <a:p>
                      <a:pPr marL="67945" marR="198120" lvl="0" indent="0" algn="l" rtl="0">
                        <a:lnSpc>
                          <a:spcPct val="150000"/>
                        </a:lnSpc>
                        <a:spcBef>
                          <a:spcPts val="65"/>
                        </a:spcBef>
                        <a:spcAft>
                          <a:spcPts val="0"/>
                        </a:spcAft>
                        <a:buNone/>
                      </a:pPr>
                      <a:r>
                        <a:rPr lang="en-US" sz="2800" u="none" strike="noStrike" cap="none">
                          <a:latin typeface="Garamond"/>
                          <a:ea typeface="Garamond"/>
                          <a:cs typeface="Garamond"/>
                          <a:sym typeface="Garamond"/>
                        </a:rPr>
                        <a:t>to protect data as required by  NDPA.</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0" lvl="0" indent="0" algn="l" rtl="0">
                        <a:lnSpc>
                          <a:spcPct val="150000"/>
                        </a:lnSpc>
                        <a:spcBef>
                          <a:spcPts val="0"/>
                        </a:spcBef>
                        <a:spcAft>
                          <a:spcPts val="0"/>
                        </a:spcAft>
                        <a:buNone/>
                      </a:pPr>
                      <a:r>
                        <a:rPr lang="en-US" sz="2800" u="none" strike="noStrike" cap="none" dirty="0">
                          <a:latin typeface="Garamond"/>
                          <a:ea typeface="Garamond"/>
                          <a:cs typeface="Garamond"/>
                          <a:sym typeface="Garamond"/>
                        </a:rPr>
                        <a:t>Monitor compliance with</a:t>
                      </a:r>
                      <a:endParaRPr sz="2800" u="none" strike="noStrike" cap="none" dirty="0">
                        <a:latin typeface="Garamond"/>
                        <a:ea typeface="Garamond"/>
                        <a:cs typeface="Garamond"/>
                        <a:sym typeface="Garamond"/>
                      </a:endParaRPr>
                    </a:p>
                    <a:p>
                      <a:pPr marL="68580" marR="201930" lvl="0" indent="0" algn="l" rtl="0">
                        <a:lnSpc>
                          <a:spcPct val="150000"/>
                        </a:lnSpc>
                        <a:spcBef>
                          <a:spcPts val="65"/>
                        </a:spcBef>
                        <a:spcAft>
                          <a:spcPts val="0"/>
                        </a:spcAft>
                        <a:buNone/>
                      </a:pPr>
                      <a:r>
                        <a:rPr lang="en-US" sz="2800" u="none" strike="noStrike" cap="none" dirty="0">
                          <a:latin typeface="Garamond"/>
                          <a:ea typeface="Garamond"/>
                          <a:cs typeface="Garamond"/>
                          <a:sym typeface="Garamond"/>
                        </a:rPr>
                        <a:t>NDPA and internal data  protection policies.</a:t>
                      </a:r>
                      <a:endParaRPr sz="2800" u="none" strike="noStrike" cap="none" dirty="0">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Shape 1681"/>
        <p:cNvGrpSpPr/>
        <p:nvPr/>
      </p:nvGrpSpPr>
      <p:grpSpPr>
        <a:xfrm>
          <a:off x="0" y="0"/>
          <a:ext cx="0" cy="0"/>
          <a:chOff x="0" y="0"/>
          <a:chExt cx="0" cy="0"/>
        </a:xfrm>
      </p:grpSpPr>
      <p:pic>
        <p:nvPicPr>
          <p:cNvPr id="1682" name="Google Shape;1682;p105"/>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83" name="Google Shape;1683;p10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110</a:t>
            </a:fld>
            <a:endParaRPr/>
          </a:p>
        </p:txBody>
      </p:sp>
      <p:sp>
        <p:nvSpPr>
          <p:cNvPr id="1685" name="Google Shape;1685;p105"/>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Obligation of the Data Controller and the Data Processor in alignment to the  Nigeria Data Protection Act (NDPA)</a:t>
            </a:r>
            <a:endParaRPr dirty="0"/>
          </a:p>
        </p:txBody>
      </p:sp>
      <p:graphicFrame>
        <p:nvGraphicFramePr>
          <p:cNvPr id="1686" name="Google Shape;1686;p105"/>
          <p:cNvGraphicFramePr/>
          <p:nvPr>
            <p:extLst>
              <p:ext uri="{D42A27DB-BD31-4B8C-83A1-F6EECF244321}">
                <p14:modId xmlns:p14="http://schemas.microsoft.com/office/powerpoint/2010/main" val="3376049979"/>
              </p:ext>
            </p:extLst>
          </p:nvPr>
        </p:nvGraphicFramePr>
        <p:xfrm>
          <a:off x="1204912" y="2759075"/>
          <a:ext cx="17281425" cy="5009271"/>
        </p:xfrm>
        <a:graphic>
          <a:graphicData uri="http://schemas.openxmlformats.org/drawingml/2006/table">
            <a:tbl>
              <a:tblPr firstRow="1" bandRow="1">
                <a:noFill/>
                <a:tableStyleId>{2C888A84-EDBD-421F-ACEE-1B558ECE0FE0}</a:tableStyleId>
              </a:tblPr>
              <a:tblGrid>
                <a:gridCol w="6051000">
                  <a:extLst>
                    <a:ext uri="{9D8B030D-6E8A-4147-A177-3AD203B41FA5}">
                      <a16:colId xmlns:a16="http://schemas.microsoft.com/office/drawing/2014/main" val="20000"/>
                    </a:ext>
                  </a:extLst>
                </a:gridCol>
                <a:gridCol w="6045225">
                  <a:extLst>
                    <a:ext uri="{9D8B030D-6E8A-4147-A177-3AD203B41FA5}">
                      <a16:colId xmlns:a16="http://schemas.microsoft.com/office/drawing/2014/main" val="20001"/>
                    </a:ext>
                  </a:extLst>
                </a:gridCol>
                <a:gridCol w="5185200">
                  <a:extLst>
                    <a:ext uri="{9D8B030D-6E8A-4147-A177-3AD203B41FA5}">
                      <a16:colId xmlns:a16="http://schemas.microsoft.com/office/drawing/2014/main" val="20002"/>
                    </a:ext>
                  </a:extLst>
                </a:gridCol>
              </a:tblGrid>
              <a:tr h="400800">
                <a:tc>
                  <a:txBody>
                    <a:bodyPr/>
                    <a:lstStyle/>
                    <a:p>
                      <a:pPr marL="106045" marR="0" lvl="0" indent="0" algn="l" rtl="0">
                        <a:lnSpc>
                          <a:spcPct val="150000"/>
                        </a:lnSpc>
                        <a:spcBef>
                          <a:spcPts val="0"/>
                        </a:spcBef>
                        <a:spcAft>
                          <a:spcPts val="0"/>
                        </a:spcAft>
                        <a:buNone/>
                      </a:pPr>
                      <a:r>
                        <a:rPr lang="en-US" sz="2800" b="1" u="none" strike="noStrike" cap="none">
                          <a:solidFill>
                            <a:srgbClr val="FFFFFF"/>
                          </a:solidFill>
                          <a:latin typeface="Garamond"/>
                          <a:ea typeface="Garamond"/>
                          <a:cs typeface="Garamond"/>
                          <a:sym typeface="Garamond"/>
                        </a:rPr>
                        <a:t>Controller</a:t>
                      </a:r>
                      <a:endParaRPr sz="2800" u="none" strike="noStrike" cap="none">
                        <a:latin typeface="Garamond"/>
                        <a:ea typeface="Garamond"/>
                        <a:cs typeface="Garamond"/>
                        <a:sym typeface="Garamond"/>
                      </a:endParaRPr>
                    </a:p>
                  </a:txBody>
                  <a:tcPr marL="0" marR="0" marT="25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7945" marR="0" lvl="0" indent="0" algn="l" rtl="0">
                        <a:lnSpc>
                          <a:spcPct val="150000"/>
                        </a:lnSpc>
                        <a:spcBef>
                          <a:spcPts val="0"/>
                        </a:spcBef>
                        <a:spcAft>
                          <a:spcPts val="0"/>
                        </a:spcAft>
                        <a:buNone/>
                      </a:pPr>
                      <a:r>
                        <a:rPr lang="en-US" sz="2800" b="1" u="none" strike="noStrike" cap="none">
                          <a:solidFill>
                            <a:srgbClr val="FFFFFF"/>
                          </a:solidFill>
                          <a:latin typeface="Garamond"/>
                          <a:ea typeface="Garamond"/>
                          <a:cs typeface="Garamond"/>
                          <a:sym typeface="Garamond"/>
                        </a:rPr>
                        <a:t>Data Processor</a:t>
                      </a:r>
                      <a:endParaRPr sz="2800" u="none" strike="noStrike" cap="none">
                        <a:latin typeface="Garamond"/>
                        <a:ea typeface="Garamond"/>
                        <a:cs typeface="Garamond"/>
                        <a:sym typeface="Garamond"/>
                      </a:endParaRPr>
                    </a:p>
                  </a:txBody>
                  <a:tcPr marL="0" marR="0" marT="25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8580"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Data Protection Officer</a:t>
                      </a:r>
                      <a:r>
                        <a:rPr lang="en-US" sz="2800" b="0" u="none" strike="noStrike" cap="none" dirty="0">
                          <a:solidFill>
                            <a:schemeClr val="dk1"/>
                          </a:solidFill>
                          <a:latin typeface="Garamond"/>
                          <a:ea typeface="Garamond"/>
                          <a:cs typeface="Garamond"/>
                          <a:sym typeface="Garamond"/>
                        </a:rPr>
                        <a:t> </a:t>
                      </a:r>
                      <a:r>
                        <a:rPr lang="en-US" sz="2800" b="1" u="none" strike="noStrike" cap="none" dirty="0">
                          <a:solidFill>
                            <a:srgbClr val="FFFFFF"/>
                          </a:solidFill>
                          <a:latin typeface="Garamond"/>
                          <a:ea typeface="Garamond"/>
                          <a:cs typeface="Garamond"/>
                          <a:sym typeface="Garamond"/>
                        </a:rPr>
                        <a:t>(DPO)</a:t>
                      </a:r>
                      <a:endParaRPr sz="2800" u="none" strike="noStrike" cap="none" dirty="0">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extLst>
                  <a:ext uri="{0D108BD9-81ED-4DB2-BD59-A6C34878D82A}">
                    <a16:rowId xmlns:a16="http://schemas.microsoft.com/office/drawing/2014/main" val="10000"/>
                  </a:ext>
                </a:extLst>
              </a:tr>
              <a:tr h="794000">
                <a:tc>
                  <a:txBody>
                    <a:bodyPr/>
                    <a:lstStyle/>
                    <a:p>
                      <a:pPr marL="67945" marR="88900" lvl="0" indent="0" algn="l" rtl="0">
                        <a:lnSpc>
                          <a:spcPct val="150000"/>
                        </a:lnSpc>
                        <a:spcBef>
                          <a:spcPts val="0"/>
                        </a:spcBef>
                        <a:spcAft>
                          <a:spcPts val="0"/>
                        </a:spcAft>
                        <a:buNone/>
                      </a:pPr>
                      <a:r>
                        <a:rPr lang="en-US" sz="2800" u="none" strike="noStrike" cap="none">
                          <a:latin typeface="Garamond"/>
                          <a:ea typeface="Garamond"/>
                          <a:cs typeface="Garamond"/>
                          <a:sym typeface="Garamond"/>
                        </a:rPr>
                        <a:t>Appoint a Data Protection  Officer (DPO) if necessary  and ensure their independence.</a:t>
                      </a:r>
                      <a:endParaRPr sz="2800" u="none" strike="noStrike" cap="none">
                        <a:latin typeface="Garamond"/>
                        <a:ea typeface="Garamond"/>
                        <a:cs typeface="Garamond"/>
                        <a:sym typeface="Garamond"/>
                      </a:endParaRPr>
                    </a:p>
                  </a:txBody>
                  <a:tcPr marL="0" marR="0" marT="666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Assist the data controller in</a:t>
                      </a:r>
                      <a:endParaRPr sz="2800" u="none" strike="noStrike" cap="none">
                        <a:latin typeface="Garamond"/>
                        <a:ea typeface="Garamond"/>
                        <a:cs typeface="Garamond"/>
                        <a:sym typeface="Garamond"/>
                      </a:endParaRPr>
                    </a:p>
                    <a:p>
                      <a:pPr marL="67945" marR="179705" lvl="0" indent="0" algn="l" rtl="0">
                        <a:lnSpc>
                          <a:spcPct val="150000"/>
                        </a:lnSpc>
                        <a:spcBef>
                          <a:spcPts val="10"/>
                        </a:spcBef>
                        <a:spcAft>
                          <a:spcPts val="0"/>
                        </a:spcAft>
                        <a:buNone/>
                      </a:pPr>
                      <a:r>
                        <a:rPr lang="en-US" sz="2800" u="none" strike="noStrike" cap="none">
                          <a:latin typeface="Garamond"/>
                          <a:ea typeface="Garamond"/>
                          <a:cs typeface="Garamond"/>
                          <a:sym typeface="Garamond"/>
                        </a:rPr>
                        <a:t>notifying the NDPC and data  subjects in case of data  breaches.</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Provide guidance on Data</a:t>
                      </a:r>
                      <a:endParaRPr sz="2800" u="none" strike="noStrike" cap="none">
                        <a:latin typeface="Garamond"/>
                        <a:ea typeface="Garamond"/>
                        <a:cs typeface="Garamond"/>
                        <a:sym typeface="Garamond"/>
                      </a:endParaRPr>
                    </a:p>
                    <a:p>
                      <a:pPr marL="68580" marR="92710" lvl="0" indent="0" algn="l" rtl="0">
                        <a:lnSpc>
                          <a:spcPct val="150000"/>
                        </a:lnSpc>
                        <a:spcBef>
                          <a:spcPts val="10"/>
                        </a:spcBef>
                        <a:spcAft>
                          <a:spcPts val="0"/>
                        </a:spcAft>
                        <a:buNone/>
                      </a:pPr>
                      <a:r>
                        <a:rPr lang="en-US" sz="2800" u="none" strike="noStrike" cap="none">
                          <a:latin typeface="Garamond"/>
                          <a:ea typeface="Garamond"/>
                          <a:cs typeface="Garamond"/>
                          <a:sym typeface="Garamond"/>
                        </a:rPr>
                        <a:t>Protection Impact  Assessments (DPIAs) and  ensure their completion.</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94000">
                <a:tc>
                  <a:txBody>
                    <a:bodyPr/>
                    <a:lstStyle/>
                    <a:p>
                      <a:pPr marL="67945" marR="271780" lvl="0" indent="0" algn="just" rtl="0">
                        <a:lnSpc>
                          <a:spcPct val="150000"/>
                        </a:lnSpc>
                        <a:spcBef>
                          <a:spcPts val="0"/>
                        </a:spcBef>
                        <a:spcAft>
                          <a:spcPts val="0"/>
                        </a:spcAft>
                        <a:buNone/>
                      </a:pPr>
                      <a:r>
                        <a:rPr lang="en-US" sz="2800" u="none" strike="noStrike" cap="none">
                          <a:latin typeface="Garamond"/>
                          <a:ea typeface="Garamond"/>
                          <a:cs typeface="Garamond"/>
                          <a:sym typeface="Garamond"/>
                        </a:rPr>
                        <a:t>Implement appropriate data  security measures to protect  personal data.</a:t>
                      </a:r>
                      <a:endParaRPr sz="2800" u="none" strike="noStrike" cap="none">
                        <a:latin typeface="Garamond"/>
                        <a:ea typeface="Garamond"/>
                        <a:cs typeface="Garamond"/>
                        <a:sym typeface="Garamond"/>
                      </a:endParaRPr>
                    </a:p>
                  </a:txBody>
                  <a:tcPr marL="0" marR="0" marT="666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76835" lvl="0" indent="0" algn="l" rtl="0">
                        <a:lnSpc>
                          <a:spcPct val="150000"/>
                        </a:lnSpc>
                        <a:spcBef>
                          <a:spcPts val="0"/>
                        </a:spcBef>
                        <a:spcAft>
                          <a:spcPts val="0"/>
                        </a:spcAft>
                        <a:buNone/>
                      </a:pPr>
                      <a:r>
                        <a:rPr lang="en-US" sz="2800" u="none" strike="noStrike" cap="none">
                          <a:latin typeface="Garamond"/>
                          <a:ea typeface="Garamond"/>
                          <a:cs typeface="Garamond"/>
                          <a:sym typeface="Garamond"/>
                        </a:rPr>
                        <a:t>Maintain records of processing  activities and cooperate with  audits and inspections.</a:t>
                      </a:r>
                      <a:endParaRPr sz="2800" u="none" strike="noStrike" cap="none">
                        <a:latin typeface="Garamond"/>
                        <a:ea typeface="Garamond"/>
                        <a:cs typeface="Garamond"/>
                        <a:sym typeface="Garamond"/>
                      </a:endParaRPr>
                    </a:p>
                  </a:txBody>
                  <a:tcPr marL="0" marR="0" marT="666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0" lvl="0" indent="0" algn="l" rtl="0">
                        <a:lnSpc>
                          <a:spcPct val="150000"/>
                        </a:lnSpc>
                        <a:spcBef>
                          <a:spcPts val="0"/>
                        </a:spcBef>
                        <a:spcAft>
                          <a:spcPts val="0"/>
                        </a:spcAft>
                        <a:buNone/>
                      </a:pPr>
                      <a:r>
                        <a:rPr lang="en-US" sz="2800" u="none" strike="noStrike" cap="none" dirty="0">
                          <a:latin typeface="Garamond"/>
                          <a:ea typeface="Garamond"/>
                          <a:cs typeface="Garamond"/>
                          <a:sym typeface="Garamond"/>
                        </a:rPr>
                        <a:t>Cooperate with NDPC</a:t>
                      </a:r>
                      <a:endParaRPr sz="2800" u="none" strike="noStrike" cap="none" dirty="0">
                        <a:latin typeface="Garamond"/>
                        <a:ea typeface="Garamond"/>
                        <a:cs typeface="Garamond"/>
                        <a:sym typeface="Garamond"/>
                      </a:endParaRPr>
                    </a:p>
                    <a:p>
                      <a:pPr marL="68580" marR="0" lvl="0" indent="0" algn="l" rtl="0">
                        <a:lnSpc>
                          <a:spcPct val="150000"/>
                        </a:lnSpc>
                        <a:spcBef>
                          <a:spcPts val="105"/>
                        </a:spcBef>
                        <a:spcAft>
                          <a:spcPts val="0"/>
                        </a:spcAft>
                        <a:buNone/>
                      </a:pPr>
                      <a:r>
                        <a:rPr lang="en-US" sz="2800" u="none" strike="noStrike" cap="none" dirty="0">
                          <a:latin typeface="Garamond"/>
                          <a:ea typeface="Garamond"/>
                          <a:cs typeface="Garamond"/>
                          <a:sym typeface="Garamond"/>
                        </a:rPr>
                        <a:t>and act as the contact</a:t>
                      </a:r>
                      <a:endParaRPr sz="2800" u="none" strike="noStrike" cap="none" dirty="0">
                        <a:latin typeface="Garamond"/>
                        <a:ea typeface="Garamond"/>
                        <a:cs typeface="Garamond"/>
                        <a:sym typeface="Garamond"/>
                      </a:endParaRPr>
                    </a:p>
                    <a:p>
                      <a:pPr marL="68580" marR="254634" lvl="0" indent="0" algn="l" rtl="0">
                        <a:lnSpc>
                          <a:spcPct val="150000"/>
                        </a:lnSpc>
                        <a:spcBef>
                          <a:spcPts val="15"/>
                        </a:spcBef>
                        <a:spcAft>
                          <a:spcPts val="0"/>
                        </a:spcAft>
                        <a:buNone/>
                      </a:pPr>
                      <a:r>
                        <a:rPr lang="en-US" sz="2800" u="none" strike="noStrike" cap="none" dirty="0">
                          <a:latin typeface="Garamond"/>
                          <a:ea typeface="Garamond"/>
                          <a:cs typeface="Garamond"/>
                          <a:sym typeface="Garamond"/>
                        </a:rPr>
                        <a:t>point for the regulatory  authority.</a:t>
                      </a:r>
                      <a:endParaRPr sz="2800" u="none" strike="noStrike" cap="none" dirty="0">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Shape 1690"/>
        <p:cNvGrpSpPr/>
        <p:nvPr/>
      </p:nvGrpSpPr>
      <p:grpSpPr>
        <a:xfrm>
          <a:off x="0" y="0"/>
          <a:ext cx="0" cy="0"/>
          <a:chOff x="0" y="0"/>
          <a:chExt cx="0" cy="0"/>
        </a:xfrm>
      </p:grpSpPr>
      <p:pic>
        <p:nvPicPr>
          <p:cNvPr id="1691" name="Google Shape;1691;p10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692" name="Google Shape;1692;p10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111</a:t>
            </a:fld>
            <a:endParaRPr/>
          </a:p>
        </p:txBody>
      </p:sp>
      <p:sp>
        <p:nvSpPr>
          <p:cNvPr id="1694" name="Google Shape;1694;p106"/>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Obligation of the Data Controller and the Data Processor in alignment to the  Nigeria Data Protection Act (NDPA)</a:t>
            </a:r>
            <a:endParaRPr dirty="0"/>
          </a:p>
        </p:txBody>
      </p:sp>
      <p:graphicFrame>
        <p:nvGraphicFramePr>
          <p:cNvPr id="1695" name="Google Shape;1695;p106"/>
          <p:cNvGraphicFramePr/>
          <p:nvPr>
            <p:extLst>
              <p:ext uri="{D42A27DB-BD31-4B8C-83A1-F6EECF244321}">
                <p14:modId xmlns:p14="http://schemas.microsoft.com/office/powerpoint/2010/main" val="772451467"/>
              </p:ext>
            </p:extLst>
          </p:nvPr>
        </p:nvGraphicFramePr>
        <p:xfrm>
          <a:off x="1128712" y="2759075"/>
          <a:ext cx="17357625" cy="4368566"/>
        </p:xfrm>
        <a:graphic>
          <a:graphicData uri="http://schemas.openxmlformats.org/drawingml/2006/table">
            <a:tbl>
              <a:tblPr firstRow="1" bandRow="1">
                <a:noFill/>
                <a:tableStyleId>{2C888A84-EDBD-421F-ACEE-1B558ECE0FE0}</a:tableStyleId>
              </a:tblPr>
              <a:tblGrid>
                <a:gridCol w="6077675">
                  <a:extLst>
                    <a:ext uri="{9D8B030D-6E8A-4147-A177-3AD203B41FA5}">
                      <a16:colId xmlns:a16="http://schemas.microsoft.com/office/drawing/2014/main" val="20000"/>
                    </a:ext>
                  </a:extLst>
                </a:gridCol>
                <a:gridCol w="6071900">
                  <a:extLst>
                    <a:ext uri="{9D8B030D-6E8A-4147-A177-3AD203B41FA5}">
                      <a16:colId xmlns:a16="http://schemas.microsoft.com/office/drawing/2014/main" val="20001"/>
                    </a:ext>
                  </a:extLst>
                </a:gridCol>
                <a:gridCol w="5208050">
                  <a:extLst>
                    <a:ext uri="{9D8B030D-6E8A-4147-A177-3AD203B41FA5}">
                      <a16:colId xmlns:a16="http://schemas.microsoft.com/office/drawing/2014/main" val="20002"/>
                    </a:ext>
                  </a:extLst>
                </a:gridCol>
              </a:tblGrid>
              <a:tr h="400800">
                <a:tc>
                  <a:txBody>
                    <a:bodyPr/>
                    <a:lstStyle/>
                    <a:p>
                      <a:pPr marL="106045" marR="0" lvl="0" indent="0" algn="l" rtl="0">
                        <a:lnSpc>
                          <a:spcPct val="150000"/>
                        </a:lnSpc>
                        <a:spcBef>
                          <a:spcPts val="0"/>
                        </a:spcBef>
                        <a:spcAft>
                          <a:spcPts val="0"/>
                        </a:spcAft>
                        <a:buNone/>
                      </a:pPr>
                      <a:r>
                        <a:rPr lang="en-US" sz="2800" b="1" u="none" strike="noStrike" cap="none">
                          <a:solidFill>
                            <a:srgbClr val="FFFFFF"/>
                          </a:solidFill>
                          <a:latin typeface="Garamond"/>
                          <a:ea typeface="Garamond"/>
                          <a:cs typeface="Garamond"/>
                          <a:sym typeface="Garamond"/>
                        </a:rPr>
                        <a:t>Controller</a:t>
                      </a:r>
                      <a:endParaRPr sz="2800" u="none" strike="noStrike" cap="none">
                        <a:latin typeface="Garamond"/>
                        <a:ea typeface="Garamond"/>
                        <a:cs typeface="Garamond"/>
                        <a:sym typeface="Garamond"/>
                      </a:endParaRPr>
                    </a:p>
                  </a:txBody>
                  <a:tcPr marL="0" marR="0" marT="25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7945" marR="0" lvl="0" indent="0" algn="l" rtl="0">
                        <a:lnSpc>
                          <a:spcPct val="150000"/>
                        </a:lnSpc>
                        <a:spcBef>
                          <a:spcPts val="0"/>
                        </a:spcBef>
                        <a:spcAft>
                          <a:spcPts val="0"/>
                        </a:spcAft>
                        <a:buNone/>
                      </a:pPr>
                      <a:r>
                        <a:rPr lang="en-US" sz="2800" b="1" u="none" strike="noStrike" cap="none">
                          <a:solidFill>
                            <a:srgbClr val="FFFFFF"/>
                          </a:solidFill>
                          <a:latin typeface="Garamond"/>
                          <a:ea typeface="Garamond"/>
                          <a:cs typeface="Garamond"/>
                          <a:sym typeface="Garamond"/>
                        </a:rPr>
                        <a:t>Data Processor</a:t>
                      </a:r>
                      <a:endParaRPr sz="2800" u="none" strike="noStrike" cap="none">
                        <a:latin typeface="Garamond"/>
                        <a:ea typeface="Garamond"/>
                        <a:cs typeface="Garamond"/>
                        <a:sym typeface="Garamond"/>
                      </a:endParaRPr>
                    </a:p>
                  </a:txBody>
                  <a:tcPr marL="0" marR="0" marT="25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tc>
                  <a:txBody>
                    <a:bodyPr/>
                    <a:lstStyle/>
                    <a:p>
                      <a:pPr marL="68580" marR="0" lvl="0" indent="0" algn="l" rtl="0">
                        <a:lnSpc>
                          <a:spcPct val="150000"/>
                        </a:lnSpc>
                        <a:spcBef>
                          <a:spcPts val="0"/>
                        </a:spcBef>
                        <a:spcAft>
                          <a:spcPts val="0"/>
                        </a:spcAft>
                        <a:buNone/>
                      </a:pPr>
                      <a:r>
                        <a:rPr lang="en-US" sz="2800" b="1" u="none" strike="noStrike" cap="none" dirty="0">
                          <a:solidFill>
                            <a:srgbClr val="FFFFFF"/>
                          </a:solidFill>
                          <a:latin typeface="Garamond"/>
                          <a:ea typeface="Garamond"/>
                          <a:cs typeface="Garamond"/>
                          <a:sym typeface="Garamond"/>
                        </a:rPr>
                        <a:t>Data Protection Officer</a:t>
                      </a:r>
                      <a:r>
                        <a:rPr lang="en-US" sz="2800" b="0" u="none" strike="noStrike" cap="none" dirty="0">
                          <a:solidFill>
                            <a:schemeClr val="dk1"/>
                          </a:solidFill>
                          <a:latin typeface="Garamond"/>
                          <a:ea typeface="Garamond"/>
                          <a:cs typeface="Garamond"/>
                          <a:sym typeface="Garamond"/>
                        </a:rPr>
                        <a:t> </a:t>
                      </a:r>
                      <a:r>
                        <a:rPr lang="en-US" sz="2800" b="1" u="none" strike="noStrike" cap="none" dirty="0">
                          <a:solidFill>
                            <a:srgbClr val="FFFFFF"/>
                          </a:solidFill>
                          <a:latin typeface="Garamond"/>
                          <a:ea typeface="Garamond"/>
                          <a:cs typeface="Garamond"/>
                          <a:sym typeface="Garamond"/>
                        </a:rPr>
                        <a:t>(DPO)</a:t>
                      </a:r>
                      <a:endParaRPr sz="2800" u="none" strike="noStrike" cap="none" dirty="0">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4C2C"/>
                    </a:solidFill>
                  </a:tcPr>
                </a:tc>
                <a:extLst>
                  <a:ext uri="{0D108BD9-81ED-4DB2-BD59-A6C34878D82A}">
                    <a16:rowId xmlns:a16="http://schemas.microsoft.com/office/drawing/2014/main" val="10000"/>
                  </a:ext>
                </a:extLst>
              </a:tr>
              <a:tr h="794000">
                <a:tc>
                  <a:txBody>
                    <a:bodyPr/>
                    <a:lstStyle/>
                    <a:p>
                      <a:pPr marL="67945" marR="0" lvl="0" indent="0" algn="l" rtl="0">
                        <a:lnSpc>
                          <a:spcPct val="150000"/>
                        </a:lnSpc>
                        <a:spcBef>
                          <a:spcPts val="0"/>
                        </a:spcBef>
                        <a:spcAft>
                          <a:spcPts val="0"/>
                        </a:spcAft>
                        <a:buNone/>
                      </a:pPr>
                      <a:r>
                        <a:rPr lang="en-US" sz="2800" u="none" strike="noStrike" cap="none">
                          <a:latin typeface="Garamond"/>
                          <a:ea typeface="Garamond"/>
                          <a:cs typeface="Garamond"/>
                          <a:sym typeface="Garamond"/>
                        </a:rPr>
                        <a:t>Notify the Nigerian Data</a:t>
                      </a:r>
                      <a:endParaRPr sz="2800" u="none" strike="noStrike" cap="none">
                        <a:latin typeface="Garamond"/>
                        <a:ea typeface="Garamond"/>
                        <a:cs typeface="Garamond"/>
                        <a:sym typeface="Garamond"/>
                      </a:endParaRPr>
                    </a:p>
                    <a:p>
                      <a:pPr marL="67945" marR="245109" lvl="0" indent="0" algn="l" rtl="0">
                        <a:lnSpc>
                          <a:spcPct val="150000"/>
                        </a:lnSpc>
                        <a:spcBef>
                          <a:spcPts val="5"/>
                        </a:spcBef>
                        <a:spcAft>
                          <a:spcPts val="0"/>
                        </a:spcAft>
                        <a:buNone/>
                      </a:pPr>
                      <a:r>
                        <a:rPr lang="en-US" sz="2800" u="none" strike="noStrike" cap="none">
                          <a:latin typeface="Garamond"/>
                          <a:ea typeface="Garamond"/>
                          <a:cs typeface="Garamond"/>
                          <a:sym typeface="Garamond"/>
                        </a:rPr>
                        <a:t>Protection Commission  (NDPC) of data breaches as  per NDPA requirements.</a:t>
                      </a:r>
                      <a:endParaRPr sz="2800" u="none" strike="noStrike" cap="none">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302895" lvl="0" indent="0" algn="just" rtl="0">
                        <a:lnSpc>
                          <a:spcPct val="150000"/>
                        </a:lnSpc>
                        <a:spcBef>
                          <a:spcPts val="0"/>
                        </a:spcBef>
                        <a:spcAft>
                          <a:spcPts val="0"/>
                        </a:spcAft>
                        <a:buNone/>
                      </a:pPr>
                      <a:r>
                        <a:rPr lang="en-US" sz="2800" u="none" strike="noStrike" cap="none">
                          <a:latin typeface="Garamond"/>
                          <a:ea typeface="Garamond"/>
                          <a:cs typeface="Garamond"/>
                          <a:sym typeface="Garamond"/>
                        </a:rPr>
                        <a:t>Assist the data controller in  fulfilling data subject rights  requests.</a:t>
                      </a:r>
                      <a:endParaRPr sz="2800" u="none" strike="noStrike" cap="none">
                        <a:latin typeface="Garamond"/>
                        <a:ea typeface="Garamond"/>
                        <a:cs typeface="Garamond"/>
                        <a:sym typeface="Garamond"/>
                      </a:endParaRPr>
                    </a:p>
                  </a:txBody>
                  <a:tcPr marL="0" marR="0" marT="660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115570" lvl="0" indent="0" algn="l" rtl="0">
                        <a:lnSpc>
                          <a:spcPct val="150000"/>
                        </a:lnSpc>
                        <a:spcBef>
                          <a:spcPts val="0"/>
                        </a:spcBef>
                        <a:spcAft>
                          <a:spcPts val="0"/>
                        </a:spcAft>
                        <a:buNone/>
                      </a:pPr>
                      <a:r>
                        <a:rPr lang="en-US" sz="2800" u="none" strike="noStrike" cap="none">
                          <a:latin typeface="Garamond"/>
                          <a:ea typeface="Garamond"/>
                          <a:cs typeface="Garamond"/>
                          <a:sym typeface="Garamond"/>
                        </a:rPr>
                        <a:t>Train and raise awareness  among employees  regarding data protection.</a:t>
                      </a:r>
                      <a:endParaRPr sz="2800" u="none" strike="noStrike" cap="none">
                        <a:latin typeface="Garamond"/>
                        <a:ea typeface="Garamond"/>
                        <a:cs typeface="Garamond"/>
                        <a:sym typeface="Garamond"/>
                      </a:endParaRPr>
                    </a:p>
                  </a:txBody>
                  <a:tcPr marL="0" marR="0" marT="660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94000">
                <a:tc>
                  <a:txBody>
                    <a:bodyPr/>
                    <a:lstStyle/>
                    <a:p>
                      <a:pPr marL="67945" marR="177800" lvl="0" indent="0" algn="l" rtl="0">
                        <a:lnSpc>
                          <a:spcPct val="150000"/>
                        </a:lnSpc>
                        <a:spcBef>
                          <a:spcPts val="0"/>
                        </a:spcBef>
                        <a:spcAft>
                          <a:spcPts val="0"/>
                        </a:spcAft>
                        <a:buNone/>
                      </a:pPr>
                      <a:r>
                        <a:rPr lang="en-US" sz="2800" u="none" strike="noStrike" cap="none">
                          <a:latin typeface="Garamond"/>
                          <a:ea typeface="Garamond"/>
                          <a:cs typeface="Garamond"/>
                          <a:sym typeface="Garamond"/>
                        </a:rPr>
                        <a:t>Ensure data subjects can  exercise their rights under the  NDPA.</a:t>
                      </a:r>
                      <a:endParaRPr sz="2800" u="none" strike="noStrike" cap="none">
                        <a:latin typeface="Garamond"/>
                        <a:ea typeface="Garamond"/>
                        <a:cs typeface="Garamond"/>
                        <a:sym typeface="Garamond"/>
                      </a:endParaRPr>
                    </a:p>
                  </a:txBody>
                  <a:tcPr marL="0" marR="0" marT="660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7945" marR="317500" lvl="0" indent="0" algn="l" rtl="0">
                        <a:lnSpc>
                          <a:spcPct val="150000"/>
                        </a:lnSpc>
                        <a:spcBef>
                          <a:spcPts val="0"/>
                        </a:spcBef>
                        <a:spcAft>
                          <a:spcPts val="0"/>
                        </a:spcAft>
                        <a:buNone/>
                      </a:pPr>
                      <a:r>
                        <a:rPr lang="en-US" sz="2800" u="none" strike="noStrike" cap="none">
                          <a:latin typeface="Garamond"/>
                          <a:ea typeface="Garamond"/>
                          <a:cs typeface="Garamond"/>
                          <a:sym typeface="Garamond"/>
                        </a:rPr>
                        <a:t>Ensure the transfer of data  complies with NDPA  requirements.</a:t>
                      </a:r>
                      <a:endParaRPr sz="2800" u="none" strike="noStrike" cap="none">
                        <a:latin typeface="Garamond"/>
                        <a:ea typeface="Garamond"/>
                        <a:cs typeface="Garamond"/>
                        <a:sym typeface="Garamond"/>
                      </a:endParaRPr>
                    </a:p>
                  </a:txBody>
                  <a:tcPr marL="0" marR="0" marT="6605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68580" marR="0" lvl="0" indent="0" algn="l" rtl="0">
                        <a:lnSpc>
                          <a:spcPct val="150000"/>
                        </a:lnSpc>
                        <a:spcBef>
                          <a:spcPts val="0"/>
                        </a:spcBef>
                        <a:spcAft>
                          <a:spcPts val="0"/>
                        </a:spcAft>
                        <a:buNone/>
                      </a:pPr>
                      <a:r>
                        <a:rPr lang="en-US" sz="2800" u="none" strike="noStrike" cap="none" dirty="0">
                          <a:latin typeface="Garamond"/>
                          <a:ea typeface="Garamond"/>
                          <a:cs typeface="Garamond"/>
                          <a:sym typeface="Garamond"/>
                        </a:rPr>
                        <a:t>Assist in ensuring that</a:t>
                      </a:r>
                      <a:endParaRPr dirty="0"/>
                    </a:p>
                    <a:p>
                      <a:pPr marL="68580" marR="294640" lvl="0" indent="0" algn="l" rtl="0">
                        <a:lnSpc>
                          <a:spcPct val="150000"/>
                        </a:lnSpc>
                        <a:spcBef>
                          <a:spcPts val="10"/>
                        </a:spcBef>
                        <a:spcAft>
                          <a:spcPts val="0"/>
                        </a:spcAft>
                        <a:buNone/>
                      </a:pPr>
                      <a:r>
                        <a:rPr lang="en-US" sz="2800" u="none" strike="noStrike" cap="none" dirty="0">
                          <a:latin typeface="Garamond"/>
                          <a:ea typeface="Garamond"/>
                          <a:cs typeface="Garamond"/>
                          <a:sym typeface="Garamond"/>
                        </a:rPr>
                        <a:t>data breaches are  documented, analyzed,  and reported.</a:t>
                      </a:r>
                      <a:endParaRPr sz="2800" u="none" strike="noStrike" cap="none" dirty="0">
                        <a:latin typeface="Garamond"/>
                        <a:ea typeface="Garamond"/>
                        <a:cs typeface="Garamond"/>
                        <a:sym typeface="Garamond"/>
                      </a:endParaRPr>
                    </a:p>
                  </a:txBody>
                  <a:tcPr marL="0" marR="0"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Shape 1699"/>
        <p:cNvGrpSpPr/>
        <p:nvPr/>
      </p:nvGrpSpPr>
      <p:grpSpPr>
        <a:xfrm>
          <a:off x="0" y="0"/>
          <a:ext cx="0" cy="0"/>
          <a:chOff x="0" y="0"/>
          <a:chExt cx="0" cy="0"/>
        </a:xfrm>
      </p:grpSpPr>
      <p:sp>
        <p:nvSpPr>
          <p:cNvPr id="2" name="Rectangle 1">
            <a:extLst>
              <a:ext uri="{FF2B5EF4-FFF2-40B4-BE49-F238E27FC236}">
                <a16:creationId xmlns:a16="http://schemas.microsoft.com/office/drawing/2014/main" id="{BD184628-88C3-9B17-67F7-9352B7FA7163}"/>
              </a:ext>
            </a:extLst>
          </p:cNvPr>
          <p:cNvSpPr/>
          <p:nvPr/>
        </p:nvSpPr>
        <p:spPr>
          <a:xfrm>
            <a:off x="912284" y="1033520"/>
            <a:ext cx="3336304" cy="1188772"/>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0" name="Google Shape;1700;p107"/>
          <p:cNvSpPr/>
          <p:nvPr/>
        </p:nvSpPr>
        <p:spPr>
          <a:xfrm>
            <a:off x="828566" y="3150613"/>
            <a:ext cx="13675992" cy="921963"/>
          </a:xfrm>
          <a:custGeom>
            <a:avLst/>
            <a:gdLst/>
            <a:ahLst/>
            <a:cxnLst/>
            <a:rect l="l" t="t" r="r" b="b"/>
            <a:pathLst>
              <a:path w="5996940" h="469264" extrusionOk="0">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47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701" name="Google Shape;1701;p107"/>
          <p:cNvSpPr/>
          <p:nvPr/>
        </p:nvSpPr>
        <p:spPr>
          <a:xfrm rot="10800000" flipH="1">
            <a:off x="912284" y="2391761"/>
            <a:ext cx="17196856" cy="188882"/>
          </a:xfrm>
          <a:custGeom>
            <a:avLst/>
            <a:gdLst/>
            <a:ahLst/>
            <a:cxnLst/>
            <a:rect l="l" t="t" r="r" b="b"/>
            <a:pathLst>
              <a:path w="5872480" h="120000" extrusionOk="0">
                <a:moveTo>
                  <a:pt x="0" y="0"/>
                </a:moveTo>
                <a:lnTo>
                  <a:pt x="5872480" y="0"/>
                </a:lnTo>
              </a:path>
            </a:pathLst>
          </a:custGeom>
          <a:noFill/>
          <a:ln w="5715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703" name="Google Shape;1703;p107"/>
          <p:cNvSpPr txBox="1"/>
          <p:nvPr/>
        </p:nvSpPr>
        <p:spPr>
          <a:xfrm>
            <a:off x="2325497" y="2796622"/>
            <a:ext cx="16698520" cy="4946226"/>
          </a:xfrm>
          <a:prstGeom prst="rect">
            <a:avLst/>
          </a:prstGeom>
          <a:noFill/>
          <a:ln>
            <a:noFill/>
          </a:ln>
        </p:spPr>
        <p:txBody>
          <a:bodyPr spcFirstLastPara="1" wrap="square" lIns="0" tIns="21575" rIns="0" bIns="0" anchor="t" anchorCtr="0">
            <a:spAutoFit/>
          </a:bodyPr>
          <a:lstStyle/>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Under this topic, the following key areas shall be discussed:</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Learning Expectations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Defining the Sub-contracting and Sub-processing.</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Data Controller and Processor in case of the Sub-contracting and Sub-processing	</a:t>
            </a:r>
            <a:endParaRPr dirty="0"/>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Responsibilities of a Data Controller and Processor in case of the Sub-contracting and Sub-processing	</a:t>
            </a:r>
            <a:endParaRPr dirty="0"/>
          </a:p>
        </p:txBody>
      </p:sp>
      <p:grpSp>
        <p:nvGrpSpPr>
          <p:cNvPr id="1704" name="Google Shape;1704;p107"/>
          <p:cNvGrpSpPr/>
          <p:nvPr/>
        </p:nvGrpSpPr>
        <p:grpSpPr>
          <a:xfrm>
            <a:off x="1363411" y="4155534"/>
            <a:ext cx="9698923" cy="726829"/>
            <a:chOff x="1148916" y="2441253"/>
            <a:chExt cx="4252990" cy="369945"/>
          </a:xfrm>
        </p:grpSpPr>
        <p:pic>
          <p:nvPicPr>
            <p:cNvPr id="1705" name="Google Shape;1705;p107"/>
            <p:cNvPicPr preferRelativeResize="0"/>
            <p:nvPr/>
          </p:nvPicPr>
          <p:blipFill rotWithShape="1">
            <a:blip r:embed="rId3">
              <a:alphaModFix/>
            </a:blip>
            <a:srcRect/>
            <a:stretch/>
          </p:blipFill>
          <p:spPr>
            <a:xfrm>
              <a:off x="1148916" y="2441253"/>
              <a:ext cx="379025" cy="369945"/>
            </a:xfrm>
            <a:prstGeom prst="rect">
              <a:avLst/>
            </a:prstGeom>
            <a:noFill/>
            <a:ln>
              <a:solidFill>
                <a:srgbClr val="054C2C"/>
              </a:solidFill>
            </a:ln>
          </p:spPr>
        </p:pic>
        <p:sp>
          <p:nvSpPr>
            <p:cNvPr id="1706" name="Google Shape;1706;p107"/>
            <p:cNvSpPr/>
            <p:nvPr/>
          </p:nvSpPr>
          <p:spPr>
            <a:xfrm>
              <a:off x="1229321" y="2739770"/>
              <a:ext cx="4172585" cy="0"/>
            </a:xfrm>
            <a:custGeom>
              <a:avLst/>
              <a:gdLst/>
              <a:ahLst/>
              <a:cxnLst/>
              <a:rect l="l" t="t" r="r" b="b"/>
              <a:pathLst>
                <a:path w="4172585" h="120000" extrusionOk="0">
                  <a:moveTo>
                    <a:pt x="0" y="0"/>
                  </a:moveTo>
                  <a:lnTo>
                    <a:pt x="41721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707" name="Google Shape;1707;p107"/>
            <p:cNvPicPr preferRelativeResize="0"/>
            <p:nvPr/>
          </p:nvPicPr>
          <p:blipFill rotWithShape="1">
            <a:blip r:embed="rId4">
              <a:alphaModFix/>
            </a:blip>
            <a:srcRect/>
            <a:stretch/>
          </p:blipFill>
          <p:spPr>
            <a:xfrm>
              <a:off x="1191767" y="2479535"/>
              <a:ext cx="311696" cy="284238"/>
            </a:xfrm>
            <a:prstGeom prst="rect">
              <a:avLst/>
            </a:prstGeom>
            <a:noFill/>
            <a:ln>
              <a:solidFill>
                <a:srgbClr val="054C2C"/>
              </a:solidFill>
            </a:ln>
          </p:spPr>
        </p:pic>
      </p:grpSp>
      <p:grpSp>
        <p:nvGrpSpPr>
          <p:cNvPr id="1708" name="Google Shape;1708;p107"/>
          <p:cNvGrpSpPr/>
          <p:nvPr/>
        </p:nvGrpSpPr>
        <p:grpSpPr>
          <a:xfrm>
            <a:off x="1363411" y="5158430"/>
            <a:ext cx="9788678" cy="724063"/>
            <a:chOff x="1148916" y="2892293"/>
            <a:chExt cx="4292348" cy="368537"/>
          </a:xfrm>
        </p:grpSpPr>
        <p:pic>
          <p:nvPicPr>
            <p:cNvPr id="1709" name="Google Shape;1709;p107"/>
            <p:cNvPicPr preferRelativeResize="0"/>
            <p:nvPr/>
          </p:nvPicPr>
          <p:blipFill rotWithShape="1">
            <a:blip r:embed="rId5">
              <a:alphaModFix/>
            </a:blip>
            <a:srcRect/>
            <a:stretch/>
          </p:blipFill>
          <p:spPr>
            <a:xfrm>
              <a:off x="1148916" y="2892293"/>
              <a:ext cx="379025" cy="368537"/>
            </a:xfrm>
            <a:prstGeom prst="rect">
              <a:avLst/>
            </a:prstGeom>
            <a:noFill/>
            <a:ln>
              <a:solidFill>
                <a:srgbClr val="054C2C"/>
              </a:solidFill>
            </a:ln>
          </p:spPr>
        </p:pic>
        <p:sp>
          <p:nvSpPr>
            <p:cNvPr id="1710" name="Google Shape;1710;p107"/>
            <p:cNvSpPr/>
            <p:nvPr/>
          </p:nvSpPr>
          <p:spPr>
            <a:xfrm>
              <a:off x="1229309" y="3189350"/>
              <a:ext cx="4211955" cy="0"/>
            </a:xfrm>
            <a:custGeom>
              <a:avLst/>
              <a:gdLst/>
              <a:ahLst/>
              <a:cxnLst/>
              <a:rect l="l" t="t" r="r" b="b"/>
              <a:pathLst>
                <a:path w="4211955" h="120000" extrusionOk="0">
                  <a:moveTo>
                    <a:pt x="0" y="0"/>
                  </a:moveTo>
                  <a:lnTo>
                    <a:pt x="4211497"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711" name="Google Shape;1711;p107"/>
            <p:cNvPicPr preferRelativeResize="0"/>
            <p:nvPr/>
          </p:nvPicPr>
          <p:blipFill rotWithShape="1">
            <a:blip r:embed="rId6">
              <a:alphaModFix/>
            </a:blip>
            <a:srcRect/>
            <a:stretch/>
          </p:blipFill>
          <p:spPr>
            <a:xfrm>
              <a:off x="1191767" y="2929076"/>
              <a:ext cx="311696" cy="284276"/>
            </a:xfrm>
            <a:prstGeom prst="rect">
              <a:avLst/>
            </a:prstGeom>
            <a:noFill/>
            <a:ln>
              <a:solidFill>
                <a:srgbClr val="054C2C"/>
              </a:solidFill>
            </a:ln>
          </p:spPr>
        </p:pic>
      </p:grpSp>
      <p:grpSp>
        <p:nvGrpSpPr>
          <p:cNvPr id="1712" name="Google Shape;1712;p107"/>
          <p:cNvGrpSpPr/>
          <p:nvPr/>
        </p:nvGrpSpPr>
        <p:grpSpPr>
          <a:xfrm>
            <a:off x="1363411" y="6149030"/>
            <a:ext cx="9816220" cy="724063"/>
            <a:chOff x="1148916" y="3306821"/>
            <a:chExt cx="4304425" cy="368537"/>
          </a:xfrm>
        </p:grpSpPr>
        <p:pic>
          <p:nvPicPr>
            <p:cNvPr id="1713" name="Google Shape;1713;p107"/>
            <p:cNvPicPr preferRelativeResize="0"/>
            <p:nvPr/>
          </p:nvPicPr>
          <p:blipFill rotWithShape="1">
            <a:blip r:embed="rId3">
              <a:alphaModFix/>
            </a:blip>
            <a:srcRect/>
            <a:stretch/>
          </p:blipFill>
          <p:spPr>
            <a:xfrm>
              <a:off x="1148916" y="3306821"/>
              <a:ext cx="379025" cy="368537"/>
            </a:xfrm>
            <a:prstGeom prst="rect">
              <a:avLst/>
            </a:prstGeom>
            <a:noFill/>
            <a:ln>
              <a:solidFill>
                <a:srgbClr val="054C2C"/>
              </a:solidFill>
            </a:ln>
          </p:spPr>
        </p:pic>
        <p:sp>
          <p:nvSpPr>
            <p:cNvPr id="1714" name="Google Shape;1714;p107"/>
            <p:cNvSpPr/>
            <p:nvPr/>
          </p:nvSpPr>
          <p:spPr>
            <a:xfrm>
              <a:off x="1229321" y="3604640"/>
              <a:ext cx="4224020" cy="0"/>
            </a:xfrm>
            <a:custGeom>
              <a:avLst/>
              <a:gdLst/>
              <a:ahLst/>
              <a:cxnLst/>
              <a:rect l="l" t="t" r="r" b="b"/>
              <a:pathLst>
                <a:path w="4224020" h="120000" extrusionOk="0">
                  <a:moveTo>
                    <a:pt x="0" y="0"/>
                  </a:moveTo>
                  <a:lnTo>
                    <a:pt x="4223804"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715" name="Google Shape;1715;p107"/>
            <p:cNvPicPr preferRelativeResize="0"/>
            <p:nvPr/>
          </p:nvPicPr>
          <p:blipFill rotWithShape="1">
            <a:blip r:embed="rId7">
              <a:alphaModFix/>
            </a:blip>
            <a:srcRect/>
            <a:stretch/>
          </p:blipFill>
          <p:spPr>
            <a:xfrm>
              <a:off x="1191767" y="3343617"/>
              <a:ext cx="311696" cy="285788"/>
            </a:xfrm>
            <a:prstGeom prst="rect">
              <a:avLst/>
            </a:prstGeom>
            <a:noFill/>
            <a:ln>
              <a:solidFill>
                <a:srgbClr val="054C2C"/>
              </a:solidFill>
            </a:ln>
          </p:spPr>
        </p:pic>
      </p:grpSp>
      <p:grpSp>
        <p:nvGrpSpPr>
          <p:cNvPr id="1716" name="Google Shape;1716;p107"/>
          <p:cNvGrpSpPr/>
          <p:nvPr/>
        </p:nvGrpSpPr>
        <p:grpSpPr>
          <a:xfrm>
            <a:off x="1363411" y="7178674"/>
            <a:ext cx="9843734" cy="724063"/>
            <a:chOff x="1148916" y="3756401"/>
            <a:chExt cx="4316490" cy="368537"/>
          </a:xfrm>
        </p:grpSpPr>
        <p:pic>
          <p:nvPicPr>
            <p:cNvPr id="1717" name="Google Shape;1717;p107"/>
            <p:cNvPicPr preferRelativeResize="0"/>
            <p:nvPr/>
          </p:nvPicPr>
          <p:blipFill rotWithShape="1">
            <a:blip r:embed="rId8">
              <a:alphaModFix/>
            </a:blip>
            <a:srcRect/>
            <a:stretch/>
          </p:blipFill>
          <p:spPr>
            <a:xfrm>
              <a:off x="1148916" y="3756401"/>
              <a:ext cx="379025" cy="368537"/>
            </a:xfrm>
            <a:prstGeom prst="rect">
              <a:avLst/>
            </a:prstGeom>
            <a:noFill/>
            <a:ln>
              <a:solidFill>
                <a:srgbClr val="054C2C"/>
              </a:solidFill>
            </a:ln>
          </p:spPr>
        </p:pic>
        <p:sp>
          <p:nvSpPr>
            <p:cNvPr id="1718" name="Google Shape;1718;p107"/>
            <p:cNvSpPr/>
            <p:nvPr/>
          </p:nvSpPr>
          <p:spPr>
            <a:xfrm>
              <a:off x="1229321" y="4017284"/>
              <a:ext cx="4236085"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719" name="Google Shape;1719;p107"/>
            <p:cNvPicPr preferRelativeResize="0"/>
            <p:nvPr/>
          </p:nvPicPr>
          <p:blipFill rotWithShape="1">
            <a:blip r:embed="rId9">
              <a:alphaModFix/>
            </a:blip>
            <a:srcRect/>
            <a:stretch/>
          </p:blipFill>
          <p:spPr>
            <a:xfrm>
              <a:off x="1191767" y="3794746"/>
              <a:ext cx="311696" cy="284238"/>
            </a:xfrm>
            <a:prstGeom prst="rect">
              <a:avLst/>
            </a:prstGeom>
            <a:noFill/>
            <a:ln>
              <a:solidFill>
                <a:srgbClr val="054C2C"/>
              </a:solidFill>
            </a:ln>
          </p:spPr>
        </p:pic>
      </p:grpSp>
      <p:sp>
        <p:nvSpPr>
          <p:cNvPr id="1720" name="Google Shape;1720;p10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112</a:t>
            </a:fld>
            <a:endParaRPr/>
          </a:p>
        </p:txBody>
      </p:sp>
      <p:sp>
        <p:nvSpPr>
          <p:cNvPr id="1722" name="Google Shape;1722;p107"/>
          <p:cNvSpPr txBox="1"/>
          <p:nvPr/>
        </p:nvSpPr>
        <p:spPr>
          <a:xfrm>
            <a:off x="4443400" y="1021963"/>
            <a:ext cx="12462713" cy="1200329"/>
          </a:xfrm>
          <a:prstGeom prst="rect">
            <a:avLst/>
          </a:prstGeom>
          <a:noFill/>
          <a:ln>
            <a:noFill/>
          </a:ln>
        </p:spPr>
        <p:txBody>
          <a:bodyPr spcFirstLastPara="1" wrap="square" lIns="91425" tIns="45700" rIns="91425" bIns="45700" anchor="t" anchorCtr="0">
            <a:spAutoFit/>
          </a:bodyPr>
          <a:lstStyle/>
          <a:p>
            <a:pPr marL="0" marR="229234" lvl="0" indent="0" algn="l" rtl="0">
              <a:spcBef>
                <a:spcPts val="0"/>
              </a:spcBef>
              <a:spcAft>
                <a:spcPts val="0"/>
              </a:spcAft>
              <a:buNone/>
            </a:pPr>
            <a:r>
              <a:rPr lang="en-US" sz="3600" b="1" dirty="0">
                <a:solidFill>
                  <a:srgbClr val="054C2C"/>
                </a:solidFill>
                <a:latin typeface="Garamond"/>
                <a:ea typeface="Garamond"/>
                <a:cs typeface="Garamond"/>
                <a:sym typeface="Garamond"/>
              </a:rPr>
              <a:t>Responsibilities of Controllers and Processors in Cases  of Subcontracting or Sub-processing</a:t>
            </a:r>
            <a:endParaRPr sz="3600" dirty="0">
              <a:solidFill>
                <a:srgbClr val="054C2C"/>
              </a:solidFill>
              <a:latin typeface="Garamond"/>
              <a:ea typeface="Garamond"/>
              <a:cs typeface="Garamond"/>
              <a:sym typeface="Garamond"/>
            </a:endParaRPr>
          </a:p>
        </p:txBody>
      </p:sp>
      <p:sp>
        <p:nvSpPr>
          <p:cNvPr id="1723" name="Google Shape;1723;p107"/>
          <p:cNvSpPr txBox="1"/>
          <p:nvPr/>
        </p:nvSpPr>
        <p:spPr>
          <a:xfrm>
            <a:off x="1397286" y="1154553"/>
            <a:ext cx="2584913" cy="18466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dirty="0">
                <a:solidFill>
                  <a:srgbClr val="C00000"/>
                </a:solidFill>
                <a:latin typeface="Garamond"/>
                <a:ea typeface="Garamond"/>
                <a:cs typeface="Garamond"/>
                <a:sym typeface="Garamond"/>
              </a:rPr>
              <a:t> </a:t>
            </a:r>
            <a:r>
              <a:rPr lang="en-US" sz="6600" b="1" baseline="30000" dirty="0">
                <a:solidFill>
                  <a:srgbClr val="FFFFFF"/>
                </a:solidFill>
                <a:latin typeface="Garamond"/>
                <a:ea typeface="Garamond"/>
                <a:cs typeface="Garamond"/>
                <a:sym typeface="Garamond"/>
              </a:rPr>
              <a:t>Topic 2	</a:t>
            </a:r>
            <a:endParaRPr sz="6600" dirty="0">
              <a:solidFill>
                <a:schemeClr val="dk1"/>
              </a:solidFill>
              <a:latin typeface="Calibri"/>
              <a:ea typeface="Calibri"/>
              <a:cs typeface="Calibri"/>
              <a:sym typeface="Calibri"/>
            </a:endParaRPr>
          </a:p>
        </p:txBody>
      </p:sp>
      <p:sp>
        <p:nvSpPr>
          <p:cNvPr id="1724" name="Google Shape;1724;p107"/>
          <p:cNvSpPr txBox="1"/>
          <p:nvPr/>
        </p:nvSpPr>
        <p:spPr>
          <a:xfrm>
            <a:off x="1309257" y="8612602"/>
            <a:ext cx="9518904" cy="584775"/>
          </a:xfrm>
          <a:prstGeom prst="rect">
            <a:avLst/>
          </a:prstGeom>
          <a:noFill/>
          <a:ln>
            <a:noFill/>
          </a:ln>
        </p:spPr>
        <p:txBody>
          <a:bodyPr spcFirstLastPara="1" wrap="square" lIns="91425" tIns="45700" rIns="91425" bIns="45700" anchor="t" anchorCtr="0">
            <a:spAutoFit/>
          </a:bodyPr>
          <a:lstStyle/>
          <a:p>
            <a:pPr marL="12700" marR="0" lvl="0" indent="0" algn="l" rtl="0">
              <a:spcBef>
                <a:spcPts val="0"/>
              </a:spcBef>
              <a:spcAft>
                <a:spcPts val="0"/>
              </a:spcAft>
              <a:buNone/>
            </a:pPr>
            <a:r>
              <a:rPr lang="en-US" sz="3200" b="1" dirty="0">
                <a:solidFill>
                  <a:srgbClr val="054C2C"/>
                </a:solidFill>
                <a:latin typeface="Garamond"/>
                <a:ea typeface="Garamond"/>
                <a:cs typeface="Garamond"/>
                <a:sym typeface="Garamond"/>
              </a:rPr>
              <a:t>Time Allocated: 15 mins</a:t>
            </a:r>
            <a:endParaRPr sz="3200" dirty="0">
              <a:solidFill>
                <a:srgbClr val="054C2C"/>
              </a:solidFill>
              <a:latin typeface="Garamond"/>
              <a:ea typeface="Garamond"/>
              <a:cs typeface="Garamond"/>
              <a:sym typeface="Garamond"/>
            </a:endParaRPr>
          </a:p>
        </p:txBody>
      </p:sp>
      <p:grpSp>
        <p:nvGrpSpPr>
          <p:cNvPr id="3" name="Group 2">
            <a:extLst>
              <a:ext uri="{FF2B5EF4-FFF2-40B4-BE49-F238E27FC236}">
                <a16:creationId xmlns:a16="http://schemas.microsoft.com/office/drawing/2014/main" id="{27896A22-FB0A-5DC5-1B5B-33DE2F5047A3}"/>
              </a:ext>
            </a:extLst>
          </p:cNvPr>
          <p:cNvGrpSpPr/>
          <p:nvPr/>
        </p:nvGrpSpPr>
        <p:grpSpPr>
          <a:xfrm>
            <a:off x="1478069" y="3972197"/>
            <a:ext cx="864365" cy="831433"/>
            <a:chOff x="1461132" y="3884669"/>
            <a:chExt cx="864365" cy="831433"/>
          </a:xfrm>
        </p:grpSpPr>
        <p:sp>
          <p:nvSpPr>
            <p:cNvPr id="4" name="Google Shape;506;p8">
              <a:extLst>
                <a:ext uri="{FF2B5EF4-FFF2-40B4-BE49-F238E27FC236}">
                  <a16:creationId xmlns:a16="http://schemas.microsoft.com/office/drawing/2014/main" id="{635FC301-3282-07CE-8E86-7CB9F4CCB5B1}"/>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5" name="Google Shape;548;p12">
              <a:extLst>
                <a:ext uri="{FF2B5EF4-FFF2-40B4-BE49-F238E27FC236}">
                  <a16:creationId xmlns:a16="http://schemas.microsoft.com/office/drawing/2014/main" id="{A01DADAE-248D-5B40-AEB2-A89F182BECBA}"/>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grpSp>
        <p:nvGrpSpPr>
          <p:cNvPr id="6" name="Group 5">
            <a:extLst>
              <a:ext uri="{FF2B5EF4-FFF2-40B4-BE49-F238E27FC236}">
                <a16:creationId xmlns:a16="http://schemas.microsoft.com/office/drawing/2014/main" id="{64090AAC-B4F8-B8B4-E779-3431850514AA}"/>
              </a:ext>
            </a:extLst>
          </p:cNvPr>
          <p:cNvGrpSpPr/>
          <p:nvPr/>
        </p:nvGrpSpPr>
        <p:grpSpPr>
          <a:xfrm>
            <a:off x="1446147" y="4930707"/>
            <a:ext cx="864365" cy="831433"/>
            <a:chOff x="1461132" y="3884669"/>
            <a:chExt cx="864365" cy="831433"/>
          </a:xfrm>
        </p:grpSpPr>
        <p:sp>
          <p:nvSpPr>
            <p:cNvPr id="7" name="Google Shape;506;p8">
              <a:extLst>
                <a:ext uri="{FF2B5EF4-FFF2-40B4-BE49-F238E27FC236}">
                  <a16:creationId xmlns:a16="http://schemas.microsoft.com/office/drawing/2014/main" id="{4133FE64-74E8-1D1D-429F-992F94A9435C}"/>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8" name="Google Shape;548;p12">
              <a:extLst>
                <a:ext uri="{FF2B5EF4-FFF2-40B4-BE49-F238E27FC236}">
                  <a16:creationId xmlns:a16="http://schemas.microsoft.com/office/drawing/2014/main" id="{B96EB4E4-ED70-D4AB-C932-EDCED5B924AC}"/>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grpSp>
        <p:nvGrpSpPr>
          <p:cNvPr id="9" name="Group 8">
            <a:extLst>
              <a:ext uri="{FF2B5EF4-FFF2-40B4-BE49-F238E27FC236}">
                <a16:creationId xmlns:a16="http://schemas.microsoft.com/office/drawing/2014/main" id="{1031DEDF-F0BF-3C63-92FE-0BCA13524155}"/>
              </a:ext>
            </a:extLst>
          </p:cNvPr>
          <p:cNvGrpSpPr/>
          <p:nvPr/>
        </p:nvGrpSpPr>
        <p:grpSpPr>
          <a:xfrm>
            <a:off x="1431162" y="5902991"/>
            <a:ext cx="864365" cy="831433"/>
            <a:chOff x="1461132" y="3884669"/>
            <a:chExt cx="864365" cy="831433"/>
          </a:xfrm>
        </p:grpSpPr>
        <p:sp>
          <p:nvSpPr>
            <p:cNvPr id="10" name="Google Shape;506;p8">
              <a:extLst>
                <a:ext uri="{FF2B5EF4-FFF2-40B4-BE49-F238E27FC236}">
                  <a16:creationId xmlns:a16="http://schemas.microsoft.com/office/drawing/2014/main" id="{67F3C375-2D7D-4339-932B-B38ADFBF31A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1" name="Google Shape;548;p12">
              <a:extLst>
                <a:ext uri="{FF2B5EF4-FFF2-40B4-BE49-F238E27FC236}">
                  <a16:creationId xmlns:a16="http://schemas.microsoft.com/office/drawing/2014/main" id="{254D3530-DB1F-655D-6A51-E71E794CE8E1}"/>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grpSp>
        <p:nvGrpSpPr>
          <p:cNvPr id="12" name="Group 11">
            <a:extLst>
              <a:ext uri="{FF2B5EF4-FFF2-40B4-BE49-F238E27FC236}">
                <a16:creationId xmlns:a16="http://schemas.microsoft.com/office/drawing/2014/main" id="{46D88C49-826A-9563-4983-4DB22A300BED}"/>
              </a:ext>
            </a:extLst>
          </p:cNvPr>
          <p:cNvGrpSpPr/>
          <p:nvPr/>
        </p:nvGrpSpPr>
        <p:grpSpPr>
          <a:xfrm>
            <a:off x="1397286" y="6874859"/>
            <a:ext cx="864365" cy="831433"/>
            <a:chOff x="1461132" y="3884669"/>
            <a:chExt cx="864365" cy="831433"/>
          </a:xfrm>
        </p:grpSpPr>
        <p:sp>
          <p:nvSpPr>
            <p:cNvPr id="13" name="Google Shape;506;p8">
              <a:extLst>
                <a:ext uri="{FF2B5EF4-FFF2-40B4-BE49-F238E27FC236}">
                  <a16:creationId xmlns:a16="http://schemas.microsoft.com/office/drawing/2014/main" id="{C9847E81-326C-CE89-26A5-54E9DF31CBEB}"/>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4" name="Google Shape;548;p12">
              <a:extLst>
                <a:ext uri="{FF2B5EF4-FFF2-40B4-BE49-F238E27FC236}">
                  <a16:creationId xmlns:a16="http://schemas.microsoft.com/office/drawing/2014/main" id="{46FDC91F-64D3-9D71-05CE-4BA5606D95D9}"/>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Shape 1728"/>
        <p:cNvGrpSpPr/>
        <p:nvPr/>
      </p:nvGrpSpPr>
      <p:grpSpPr>
        <a:xfrm>
          <a:off x="0" y="0"/>
          <a:ext cx="0" cy="0"/>
          <a:chOff x="0" y="0"/>
          <a:chExt cx="0" cy="0"/>
        </a:xfrm>
      </p:grpSpPr>
      <p:pic>
        <p:nvPicPr>
          <p:cNvPr id="1729" name="Google Shape;1729;p108"/>
          <p:cNvPicPr preferRelativeResize="0"/>
          <p:nvPr/>
        </p:nvPicPr>
        <p:blipFill rotWithShape="1">
          <a:blip r:embed="rId3">
            <a:alphaModFix/>
          </a:blip>
          <a:srcRect/>
          <a:stretch/>
        </p:blipFill>
        <p:spPr>
          <a:xfrm>
            <a:off x="12634912" y="3103552"/>
            <a:ext cx="5817669" cy="4492646"/>
          </a:xfrm>
          <a:prstGeom prst="rect">
            <a:avLst/>
          </a:prstGeom>
          <a:noFill/>
          <a:ln>
            <a:noFill/>
          </a:ln>
        </p:spPr>
      </p:pic>
      <p:sp>
        <p:nvSpPr>
          <p:cNvPr id="1730" name="Google Shape;1730;p108"/>
          <p:cNvSpPr txBox="1"/>
          <p:nvPr/>
        </p:nvSpPr>
        <p:spPr>
          <a:xfrm>
            <a:off x="848325" y="1282951"/>
            <a:ext cx="17875798" cy="126380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dirty="0">
                <a:solidFill>
                  <a:schemeClr val="lt1"/>
                </a:solidFill>
                <a:latin typeface="Garamond"/>
                <a:ea typeface="Garamond"/>
                <a:cs typeface="Garamond"/>
                <a:sym typeface="Garamond"/>
              </a:rPr>
              <a:t>Responsibilities of Controllers and Processors in Cases of  Subcontracting or Sub-processing</a:t>
            </a:r>
            <a:endParaRPr dirty="0"/>
          </a:p>
        </p:txBody>
      </p:sp>
      <p:sp>
        <p:nvSpPr>
          <p:cNvPr id="1731" name="Google Shape;1731;p108"/>
          <p:cNvSpPr txBox="1"/>
          <p:nvPr/>
        </p:nvSpPr>
        <p:spPr>
          <a:xfrm>
            <a:off x="1152317" y="4309721"/>
            <a:ext cx="12573000" cy="3388876"/>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2800">
                <a:solidFill>
                  <a:schemeClr val="dk1"/>
                </a:solidFill>
                <a:latin typeface="Garamond"/>
                <a:ea typeface="Garamond"/>
                <a:cs typeface="Garamond"/>
                <a:sym typeface="Garamond"/>
              </a:rPr>
              <a:t>Upon completion of Topic 2 “Responsibilities of Controller and Processors in cases of  Sub-contracting and Sub-processing”, participants shall be equipped with the skills to:</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Understand the meaning of a sub-contracting and sub-processing.</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Understand the responsibilities of data controller and data processor in Sub-  contracting or Sub-processing.</a:t>
            </a:r>
            <a:endParaRPr/>
          </a:p>
        </p:txBody>
      </p:sp>
      <p:sp>
        <p:nvSpPr>
          <p:cNvPr id="1732" name="Google Shape;1732;p10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113</a:t>
            </a:fld>
            <a:endParaRPr/>
          </a:p>
        </p:txBody>
      </p:sp>
      <p:grpSp>
        <p:nvGrpSpPr>
          <p:cNvPr id="1734" name="Google Shape;1734;p108"/>
          <p:cNvGrpSpPr/>
          <p:nvPr/>
        </p:nvGrpSpPr>
        <p:grpSpPr>
          <a:xfrm>
            <a:off x="848325" y="2797172"/>
            <a:ext cx="6376387" cy="1485903"/>
            <a:chOff x="848325" y="2530475"/>
            <a:chExt cx="6376387" cy="1485903"/>
          </a:xfrm>
        </p:grpSpPr>
        <p:pic>
          <p:nvPicPr>
            <p:cNvPr id="1735" name="Google Shape;1735;p108"/>
            <p:cNvPicPr preferRelativeResize="0"/>
            <p:nvPr/>
          </p:nvPicPr>
          <p:blipFill rotWithShape="1">
            <a:blip r:embed="rId4">
              <a:alphaModFix/>
            </a:blip>
            <a:srcRect/>
            <a:stretch/>
          </p:blipFill>
          <p:spPr>
            <a:xfrm>
              <a:off x="848325" y="2530475"/>
              <a:ext cx="6376387" cy="1485903"/>
            </a:xfrm>
            <a:prstGeom prst="rect">
              <a:avLst/>
            </a:prstGeom>
            <a:noFill/>
            <a:ln>
              <a:noFill/>
            </a:ln>
          </p:spPr>
        </p:pic>
        <p:sp>
          <p:nvSpPr>
            <p:cNvPr id="1736" name="Google Shape;1736;p108"/>
            <p:cNvSpPr txBox="1"/>
            <p:nvPr/>
          </p:nvSpPr>
          <p:spPr>
            <a:xfrm>
              <a:off x="1340118" y="2682875"/>
              <a:ext cx="4589194" cy="76565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3600" b="1">
                  <a:solidFill>
                    <a:srgbClr val="FFFFFF"/>
                  </a:solidFill>
                  <a:latin typeface="Garamond"/>
                  <a:ea typeface="Garamond"/>
                  <a:cs typeface="Garamond"/>
                  <a:sym typeface="Garamond"/>
                </a:rPr>
                <a:t>Learning Objectives</a:t>
              </a:r>
              <a:endParaRPr sz="3600">
                <a:solidFill>
                  <a:schemeClr val="dk1"/>
                </a:solidFill>
                <a:latin typeface="Garamond"/>
                <a:ea typeface="Garamond"/>
                <a:cs typeface="Garamond"/>
                <a:sym typeface="Garamond"/>
              </a:endParaRPr>
            </a:p>
          </p:txBody>
        </p:sp>
      </p:gr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Shape 1740"/>
        <p:cNvGrpSpPr/>
        <p:nvPr/>
      </p:nvGrpSpPr>
      <p:grpSpPr>
        <a:xfrm>
          <a:off x="0" y="0"/>
          <a:ext cx="0" cy="0"/>
          <a:chOff x="0" y="0"/>
          <a:chExt cx="0" cy="0"/>
        </a:xfrm>
      </p:grpSpPr>
      <p:sp>
        <p:nvSpPr>
          <p:cNvPr id="1741" name="Google Shape;1741;p10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114</a:t>
            </a:fld>
            <a:endParaRPr/>
          </a:p>
        </p:txBody>
      </p:sp>
      <p:pic>
        <p:nvPicPr>
          <p:cNvPr id="1742" name="Google Shape;1742;p109"/>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743" name="Google Shape;1743;p109"/>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744" name="Google Shape;1744;p109"/>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1745" name="Google Shape;1745;p109"/>
          <p:cNvSpPr txBox="1"/>
          <p:nvPr/>
        </p:nvSpPr>
        <p:spPr>
          <a:xfrm>
            <a:off x="1814512" y="1487421"/>
            <a:ext cx="17465190" cy="882293"/>
          </a:xfrm>
          <a:prstGeom prst="rect">
            <a:avLst/>
          </a:prstGeom>
          <a:noFill/>
          <a:ln>
            <a:noFill/>
          </a:ln>
        </p:spPr>
        <p:txBody>
          <a:bodyPr spcFirstLastPara="1" wrap="square" lIns="0" tIns="12700" rIns="0" bIns="0" anchor="t" anchorCtr="0">
            <a:spAutoFit/>
          </a:bodyPr>
          <a:lstStyle/>
          <a:p>
            <a:pPr marL="0" marR="170815" lvl="0" indent="0" algn="l" rtl="0">
              <a:lnSpc>
                <a:spcPct val="50000"/>
              </a:lnSpc>
              <a:spcBef>
                <a:spcPts val="0"/>
              </a:spcBef>
              <a:spcAft>
                <a:spcPts val="0"/>
              </a:spcAft>
              <a:buNone/>
            </a:pPr>
            <a:r>
              <a:rPr lang="en-US" sz="3600" b="1" dirty="0">
                <a:solidFill>
                  <a:srgbClr val="054C2C"/>
                </a:solidFill>
                <a:latin typeface="Garamond"/>
                <a:ea typeface="Garamond"/>
                <a:cs typeface="Garamond"/>
                <a:sym typeface="Garamond"/>
              </a:rPr>
              <a:t>Responsibilities of Controllers and Processors in Cases of </a:t>
            </a:r>
            <a:endParaRPr dirty="0">
              <a:solidFill>
                <a:srgbClr val="054C2C"/>
              </a:solidFill>
            </a:endParaRPr>
          </a:p>
          <a:p>
            <a:pPr marL="0" marR="170815" lvl="0" indent="0" algn="l" rtl="0">
              <a:spcBef>
                <a:spcPts val="254"/>
              </a:spcBef>
              <a:spcAft>
                <a:spcPts val="0"/>
              </a:spcAft>
              <a:buNone/>
            </a:pPr>
            <a:r>
              <a:rPr lang="en-US" sz="3600" b="1" dirty="0">
                <a:solidFill>
                  <a:srgbClr val="054C2C"/>
                </a:solidFill>
                <a:latin typeface="Garamond"/>
                <a:ea typeface="Garamond"/>
                <a:cs typeface="Garamond"/>
                <a:sym typeface="Garamond"/>
              </a:rPr>
              <a:t> Subcontracting or Sub-processing</a:t>
            </a:r>
            <a:endParaRPr sz="3600" dirty="0">
              <a:solidFill>
                <a:srgbClr val="054C2C"/>
              </a:solidFill>
              <a:latin typeface="Garamond"/>
              <a:ea typeface="Garamond"/>
              <a:cs typeface="Garamond"/>
              <a:sym typeface="Garamond"/>
            </a:endParaRPr>
          </a:p>
        </p:txBody>
      </p:sp>
      <p:sp>
        <p:nvSpPr>
          <p:cNvPr id="1746" name="Google Shape;1746;p109"/>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Defining the Sub-contracting and Sub-processing</a:t>
            </a:r>
            <a:endParaRPr/>
          </a:p>
        </p:txBody>
      </p:sp>
      <p:sp>
        <p:nvSpPr>
          <p:cNvPr id="1747" name="Google Shape;1747;p109"/>
          <p:cNvSpPr txBox="1"/>
          <p:nvPr/>
        </p:nvSpPr>
        <p:spPr>
          <a:xfrm>
            <a:off x="710228" y="3660978"/>
            <a:ext cx="17089570" cy="1938351"/>
          </a:xfrm>
          <a:prstGeom prst="rect">
            <a:avLst/>
          </a:prstGeom>
          <a:noFill/>
          <a:ln>
            <a:noFill/>
          </a:ln>
        </p:spPr>
        <p:txBody>
          <a:bodyPr spcFirstLastPara="1" wrap="square" lIns="91425" tIns="45700" rIns="91425" bIns="45700" anchor="t" anchorCtr="0">
            <a:spAutoFit/>
          </a:bodyPr>
          <a:lstStyle/>
          <a:p>
            <a:pPr marL="91440" marR="111760" lvl="0" indent="0" algn="l" rtl="0">
              <a:lnSpc>
                <a:spcPct val="107900"/>
              </a:lnSpc>
              <a:spcBef>
                <a:spcPts val="0"/>
              </a:spcBef>
              <a:spcAft>
                <a:spcPts val="0"/>
              </a:spcAft>
              <a:buNone/>
            </a:pPr>
            <a:r>
              <a:rPr lang="en-US" sz="2800">
                <a:solidFill>
                  <a:schemeClr val="dk1"/>
                </a:solidFill>
                <a:latin typeface="Garamond"/>
                <a:ea typeface="Garamond"/>
                <a:cs typeface="Garamond"/>
                <a:sym typeface="Garamond"/>
              </a:rPr>
              <a:t>Subcontracting, also known as sub-processing, describes a scenario in which a data processor,  who is originally hired by a data controller to process personal data on the controller's behalf,  subcontracts some or all of the data processing tasks to another party. The original processor is  now the supplier or sub-processor in this chain of data handling, and they are responsible for  everything</a:t>
            </a:r>
            <a:r>
              <a:rPr lang="en-US" sz="2800" b="1">
                <a:solidFill>
                  <a:srgbClr val="FFFFFF"/>
                </a:solidFill>
                <a:latin typeface="Garamond"/>
                <a:ea typeface="Garamond"/>
                <a:cs typeface="Garamond"/>
                <a:sym typeface="Garamond"/>
              </a:rPr>
              <a:t>-</a:t>
            </a:r>
            <a:endParaRPr sz="2800">
              <a:solidFill>
                <a:schemeClr val="dk1"/>
              </a:solidFill>
              <a:latin typeface="Garamond"/>
              <a:ea typeface="Garamond"/>
              <a:cs typeface="Garamond"/>
              <a:sym typeface="Garamond"/>
            </a:endParaRPr>
          </a:p>
        </p:txBody>
      </p:sp>
      <p:grpSp>
        <p:nvGrpSpPr>
          <p:cNvPr id="1748" name="Google Shape;1748;p109"/>
          <p:cNvGrpSpPr/>
          <p:nvPr/>
        </p:nvGrpSpPr>
        <p:grpSpPr>
          <a:xfrm>
            <a:off x="1814512" y="5388718"/>
            <a:ext cx="11441940" cy="5118681"/>
            <a:chOff x="5515102" y="2794381"/>
            <a:chExt cx="5824855" cy="2702798"/>
          </a:xfrm>
        </p:grpSpPr>
        <p:sp>
          <p:nvSpPr>
            <p:cNvPr id="1749" name="Google Shape;1749;p109"/>
            <p:cNvSpPr/>
            <p:nvPr/>
          </p:nvSpPr>
          <p:spPr>
            <a:xfrm>
              <a:off x="10086784" y="3265424"/>
              <a:ext cx="266065" cy="449580"/>
            </a:xfrm>
            <a:custGeom>
              <a:avLst/>
              <a:gdLst/>
              <a:ahLst/>
              <a:cxnLst/>
              <a:rect l="l" t="t" r="r" b="b"/>
              <a:pathLst>
                <a:path w="266064" h="449579" extrusionOk="0">
                  <a:moveTo>
                    <a:pt x="83438" y="0"/>
                  </a:moveTo>
                  <a:lnTo>
                    <a:pt x="0" y="49402"/>
                  </a:lnTo>
                  <a:lnTo>
                    <a:pt x="23349" y="91889"/>
                  </a:lnTo>
                  <a:lnTo>
                    <a:pt x="43944" y="135654"/>
                  </a:lnTo>
                  <a:lnTo>
                    <a:pt x="61735" y="180564"/>
                  </a:lnTo>
                  <a:lnTo>
                    <a:pt x="76673" y="226483"/>
                  </a:lnTo>
                  <a:lnTo>
                    <a:pt x="88711" y="273274"/>
                  </a:lnTo>
                  <a:lnTo>
                    <a:pt x="97798" y="320803"/>
                  </a:lnTo>
                  <a:lnTo>
                    <a:pt x="103886" y="368934"/>
                  </a:lnTo>
                  <a:lnTo>
                    <a:pt x="39497" y="368300"/>
                  </a:lnTo>
                  <a:lnTo>
                    <a:pt x="155828" y="449325"/>
                  </a:lnTo>
                  <a:lnTo>
                    <a:pt x="265683" y="370331"/>
                  </a:lnTo>
                  <a:lnTo>
                    <a:pt x="201294" y="369697"/>
                  </a:lnTo>
                  <a:lnTo>
                    <a:pt x="195829" y="320953"/>
                  </a:lnTo>
                  <a:lnTo>
                    <a:pt x="187648" y="272712"/>
                  </a:lnTo>
                  <a:lnTo>
                    <a:pt x="176785" y="225085"/>
                  </a:lnTo>
                  <a:lnTo>
                    <a:pt x="163274" y="178181"/>
                  </a:lnTo>
                  <a:lnTo>
                    <a:pt x="147150" y="132110"/>
                  </a:lnTo>
                  <a:lnTo>
                    <a:pt x="128446" y="86983"/>
                  </a:lnTo>
                  <a:lnTo>
                    <a:pt x="107198" y="42909"/>
                  </a:lnTo>
                  <a:lnTo>
                    <a:pt x="83438" y="0"/>
                  </a:lnTo>
                  <a:close/>
                </a:path>
              </a:pathLst>
            </a:custGeom>
            <a:solidFill>
              <a:srgbClr val="A4A4A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6000">
                <a:solidFill>
                  <a:schemeClr val="dk1"/>
                </a:solidFill>
                <a:latin typeface="Garamond"/>
                <a:ea typeface="Garamond"/>
                <a:cs typeface="Garamond"/>
                <a:sym typeface="Garamond"/>
              </a:endParaRPr>
            </a:p>
          </p:txBody>
        </p:sp>
        <p:grpSp>
          <p:nvGrpSpPr>
            <p:cNvPr id="1750" name="Google Shape;1750;p109"/>
            <p:cNvGrpSpPr/>
            <p:nvPr/>
          </p:nvGrpSpPr>
          <p:grpSpPr>
            <a:xfrm>
              <a:off x="5515102" y="2794381"/>
              <a:ext cx="5824855" cy="2702798"/>
              <a:chOff x="5515102" y="2794381"/>
              <a:chExt cx="5824855" cy="2702798"/>
            </a:xfrm>
          </p:grpSpPr>
          <p:sp>
            <p:nvSpPr>
              <p:cNvPr id="1751" name="Google Shape;1751;p109"/>
              <p:cNvSpPr/>
              <p:nvPr/>
            </p:nvSpPr>
            <p:spPr>
              <a:xfrm>
                <a:off x="8734235" y="4199128"/>
                <a:ext cx="457200" cy="337185"/>
              </a:xfrm>
              <a:custGeom>
                <a:avLst/>
                <a:gdLst/>
                <a:ahLst/>
                <a:cxnLst/>
                <a:rect l="l" t="t" r="r" b="b"/>
                <a:pathLst>
                  <a:path w="457200" h="337185" extrusionOk="0">
                    <a:moveTo>
                      <a:pt x="179323" y="0"/>
                    </a:moveTo>
                    <a:lnTo>
                      <a:pt x="37845" y="7874"/>
                    </a:lnTo>
                    <a:lnTo>
                      <a:pt x="0" y="137794"/>
                    </a:lnTo>
                    <a:lnTo>
                      <a:pt x="51053" y="98551"/>
                    </a:lnTo>
                    <a:lnTo>
                      <a:pt x="86248" y="134430"/>
                    </a:lnTo>
                    <a:lnTo>
                      <a:pt x="123350" y="168108"/>
                    </a:lnTo>
                    <a:lnTo>
                      <a:pt x="162254" y="199521"/>
                    </a:lnTo>
                    <a:lnTo>
                      <a:pt x="202854" y="228604"/>
                    </a:lnTo>
                    <a:lnTo>
                      <a:pt x="245046" y="255293"/>
                    </a:lnTo>
                    <a:lnTo>
                      <a:pt x="288722" y="279522"/>
                    </a:lnTo>
                    <a:lnTo>
                      <a:pt x="333779" y="301226"/>
                    </a:lnTo>
                    <a:lnTo>
                      <a:pt x="380109" y="320342"/>
                    </a:lnTo>
                    <a:lnTo>
                      <a:pt x="427608" y="336803"/>
                    </a:lnTo>
                    <a:lnTo>
                      <a:pt x="456691" y="244347"/>
                    </a:lnTo>
                    <a:lnTo>
                      <a:pt x="410367" y="228132"/>
                    </a:lnTo>
                    <a:lnTo>
                      <a:pt x="365299" y="209067"/>
                    </a:lnTo>
                    <a:lnTo>
                      <a:pt x="321612" y="187231"/>
                    </a:lnTo>
                    <a:lnTo>
                      <a:pt x="279431" y="162702"/>
                    </a:lnTo>
                    <a:lnTo>
                      <a:pt x="238882" y="135560"/>
                    </a:lnTo>
                    <a:lnTo>
                      <a:pt x="200088" y="105884"/>
                    </a:lnTo>
                    <a:lnTo>
                      <a:pt x="163176" y="73752"/>
                    </a:lnTo>
                    <a:lnTo>
                      <a:pt x="128269" y="39242"/>
                    </a:lnTo>
                    <a:lnTo>
                      <a:pt x="179323" y="0"/>
                    </a:lnTo>
                    <a:close/>
                  </a:path>
                </a:pathLst>
              </a:custGeom>
              <a:solidFill>
                <a:srgbClr val="AC62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6000">
                  <a:solidFill>
                    <a:schemeClr val="dk1"/>
                  </a:solidFill>
                  <a:latin typeface="Garamond"/>
                  <a:ea typeface="Garamond"/>
                  <a:cs typeface="Garamond"/>
                  <a:sym typeface="Garamond"/>
                </a:endParaRPr>
              </a:p>
            </p:txBody>
          </p:sp>
          <p:sp>
            <p:nvSpPr>
              <p:cNvPr id="1752" name="Google Shape;1752;p109"/>
              <p:cNvSpPr/>
              <p:nvPr/>
            </p:nvSpPr>
            <p:spPr>
              <a:xfrm>
                <a:off x="8554022" y="3290062"/>
                <a:ext cx="222885" cy="425450"/>
              </a:xfrm>
              <a:custGeom>
                <a:avLst/>
                <a:gdLst/>
                <a:ahLst/>
                <a:cxnLst/>
                <a:rect l="l" t="t" r="r" b="b"/>
                <a:pathLst>
                  <a:path w="222885" h="425450" extrusionOk="0">
                    <a:moveTo>
                      <a:pt x="162433" y="0"/>
                    </a:moveTo>
                    <a:lnTo>
                      <a:pt x="27813" y="13207"/>
                    </a:lnTo>
                    <a:lnTo>
                      <a:pt x="83312" y="46100"/>
                    </a:lnTo>
                    <a:lnTo>
                      <a:pt x="63599" y="90992"/>
                    </a:lnTo>
                    <a:lnTo>
                      <a:pt x="46487" y="136818"/>
                    </a:lnTo>
                    <a:lnTo>
                      <a:pt x="32004" y="183466"/>
                    </a:lnTo>
                    <a:lnTo>
                      <a:pt x="20177" y="230822"/>
                    </a:lnTo>
                    <a:lnTo>
                      <a:pt x="11034" y="278773"/>
                    </a:lnTo>
                    <a:lnTo>
                      <a:pt x="4605" y="327207"/>
                    </a:lnTo>
                    <a:lnTo>
                      <a:pt x="918" y="376010"/>
                    </a:lnTo>
                    <a:lnTo>
                      <a:pt x="0" y="425069"/>
                    </a:lnTo>
                    <a:lnTo>
                      <a:pt x="96901" y="424179"/>
                    </a:lnTo>
                    <a:lnTo>
                      <a:pt x="97992" y="375715"/>
                    </a:lnTo>
                    <a:lnTo>
                      <a:pt x="102115" y="327520"/>
                    </a:lnTo>
                    <a:lnTo>
                      <a:pt x="109240" y="279738"/>
                    </a:lnTo>
                    <a:lnTo>
                      <a:pt x="119335" y="232514"/>
                    </a:lnTo>
                    <a:lnTo>
                      <a:pt x="132370" y="185992"/>
                    </a:lnTo>
                    <a:lnTo>
                      <a:pt x="148312" y="140316"/>
                    </a:lnTo>
                    <a:lnTo>
                      <a:pt x="167132" y="95630"/>
                    </a:lnTo>
                    <a:lnTo>
                      <a:pt x="222504" y="128397"/>
                    </a:lnTo>
                    <a:lnTo>
                      <a:pt x="162433" y="0"/>
                    </a:lnTo>
                    <a:close/>
                  </a:path>
                </a:pathLst>
              </a:custGeom>
              <a:solidFill>
                <a:srgbClr val="AF49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6000">
                  <a:solidFill>
                    <a:schemeClr val="dk1"/>
                  </a:solidFill>
                  <a:latin typeface="Garamond"/>
                  <a:ea typeface="Garamond"/>
                  <a:cs typeface="Garamond"/>
                  <a:sym typeface="Garamond"/>
                </a:endParaRPr>
              </a:p>
            </p:txBody>
          </p:sp>
          <p:sp>
            <p:nvSpPr>
              <p:cNvPr id="1753" name="Google Shape;1753;p109"/>
              <p:cNvSpPr/>
              <p:nvPr/>
            </p:nvSpPr>
            <p:spPr>
              <a:xfrm>
                <a:off x="9276525" y="2794381"/>
                <a:ext cx="382270" cy="217170"/>
              </a:xfrm>
              <a:custGeom>
                <a:avLst/>
                <a:gdLst/>
                <a:ahLst/>
                <a:cxnLst/>
                <a:rect l="l" t="t" r="r" b="b"/>
                <a:pathLst>
                  <a:path w="382270" h="217169" extrusionOk="0">
                    <a:moveTo>
                      <a:pt x="336803" y="0"/>
                    </a:moveTo>
                    <a:lnTo>
                      <a:pt x="318262" y="61722"/>
                    </a:lnTo>
                    <a:lnTo>
                      <a:pt x="265591" y="52747"/>
                    </a:lnTo>
                    <a:lnTo>
                      <a:pt x="212579" y="47032"/>
                    </a:lnTo>
                    <a:lnTo>
                      <a:pt x="159369" y="44576"/>
                    </a:lnTo>
                    <a:lnTo>
                      <a:pt x="106106" y="45381"/>
                    </a:lnTo>
                    <a:lnTo>
                      <a:pt x="52934" y="49445"/>
                    </a:lnTo>
                    <a:lnTo>
                      <a:pt x="0" y="56769"/>
                    </a:lnTo>
                    <a:lnTo>
                      <a:pt x="16383" y="152400"/>
                    </a:lnTo>
                    <a:lnTo>
                      <a:pt x="70999" y="145068"/>
                    </a:lnTo>
                    <a:lnTo>
                      <a:pt x="125895" y="141662"/>
                    </a:lnTo>
                    <a:lnTo>
                      <a:pt x="180865" y="142177"/>
                    </a:lnTo>
                    <a:lnTo>
                      <a:pt x="235700" y="146604"/>
                    </a:lnTo>
                    <a:lnTo>
                      <a:pt x="290195" y="154940"/>
                    </a:lnTo>
                    <a:lnTo>
                      <a:pt x="271652" y="216661"/>
                    </a:lnTo>
                    <a:lnTo>
                      <a:pt x="381888" y="127634"/>
                    </a:lnTo>
                    <a:lnTo>
                      <a:pt x="336803" y="0"/>
                    </a:lnTo>
                    <a:close/>
                  </a:path>
                </a:pathLst>
              </a:custGeom>
              <a:solidFill>
                <a:srgbClr val="B435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6000">
                  <a:solidFill>
                    <a:schemeClr val="dk1"/>
                  </a:solidFill>
                  <a:latin typeface="Garamond"/>
                  <a:ea typeface="Garamond"/>
                  <a:cs typeface="Garamond"/>
                  <a:sym typeface="Garamond"/>
                </a:endParaRPr>
              </a:p>
            </p:txBody>
          </p:sp>
          <p:grpSp>
            <p:nvGrpSpPr>
              <p:cNvPr id="1754" name="Google Shape;1754;p109"/>
              <p:cNvGrpSpPr/>
              <p:nvPr/>
            </p:nvGrpSpPr>
            <p:grpSpPr>
              <a:xfrm>
                <a:off x="5515102" y="2913886"/>
                <a:ext cx="5824855" cy="2583293"/>
                <a:chOff x="5515102" y="2913886"/>
                <a:chExt cx="5824855" cy="2583293"/>
              </a:xfrm>
            </p:grpSpPr>
            <p:sp>
              <p:nvSpPr>
                <p:cNvPr id="1755" name="Google Shape;1755;p109"/>
                <p:cNvSpPr txBox="1"/>
                <p:nvPr/>
              </p:nvSpPr>
              <p:spPr>
                <a:xfrm>
                  <a:off x="9927145" y="3821430"/>
                  <a:ext cx="997333" cy="375174"/>
                </a:xfrm>
                <a:prstGeom prst="rect">
                  <a:avLst/>
                </a:prstGeom>
                <a:noFill/>
                <a:ln>
                  <a:noFill/>
                </a:ln>
              </p:spPr>
              <p:txBody>
                <a:bodyPr spcFirstLastPara="1" wrap="square" lIns="0" tIns="24125" rIns="0" bIns="0" anchor="t" anchorCtr="0">
                  <a:spAutoFit/>
                </a:bodyPr>
                <a:lstStyle/>
                <a:p>
                  <a:pPr marL="0" marR="5080" lvl="0" indent="114300" algn="l" rtl="0">
                    <a:spcBef>
                      <a:spcPts val="0"/>
                    </a:spcBef>
                    <a:spcAft>
                      <a:spcPts val="0"/>
                    </a:spcAft>
                    <a:buNone/>
                  </a:pPr>
                  <a:r>
                    <a:rPr lang="en-US" sz="2400" dirty="0">
                      <a:solidFill>
                        <a:schemeClr val="dk1"/>
                      </a:solidFill>
                      <a:latin typeface="Garamond"/>
                      <a:ea typeface="Garamond"/>
                      <a:cs typeface="Garamond"/>
                      <a:sym typeface="Garamond"/>
                    </a:rPr>
                    <a:t>Chain of  Responsibility</a:t>
                  </a:r>
                  <a:endParaRPr dirty="0"/>
                </a:p>
              </p:txBody>
            </p:sp>
            <p:sp>
              <p:nvSpPr>
                <p:cNvPr id="1756" name="Google Shape;1756;p109"/>
                <p:cNvSpPr/>
                <p:nvPr/>
              </p:nvSpPr>
              <p:spPr>
                <a:xfrm>
                  <a:off x="9668701" y="4177537"/>
                  <a:ext cx="442595" cy="392430"/>
                </a:xfrm>
                <a:custGeom>
                  <a:avLst/>
                  <a:gdLst/>
                  <a:ahLst/>
                  <a:cxnLst/>
                  <a:rect l="l" t="t" r="r" b="b"/>
                  <a:pathLst>
                    <a:path w="442595" h="392429" extrusionOk="0">
                      <a:moveTo>
                        <a:pt x="365760" y="0"/>
                      </a:moveTo>
                      <a:lnTo>
                        <a:pt x="334639" y="37953"/>
                      </a:lnTo>
                      <a:lnTo>
                        <a:pt x="301267" y="73745"/>
                      </a:lnTo>
                      <a:lnTo>
                        <a:pt x="265765" y="107283"/>
                      </a:lnTo>
                      <a:lnTo>
                        <a:pt x="228250" y="138477"/>
                      </a:lnTo>
                      <a:lnTo>
                        <a:pt x="188843" y="167236"/>
                      </a:lnTo>
                      <a:lnTo>
                        <a:pt x="147661" y="193470"/>
                      </a:lnTo>
                      <a:lnTo>
                        <a:pt x="104824" y="217087"/>
                      </a:lnTo>
                      <a:lnTo>
                        <a:pt x="60451" y="237998"/>
                      </a:lnTo>
                      <a:lnTo>
                        <a:pt x="41148" y="176530"/>
                      </a:lnTo>
                      <a:lnTo>
                        <a:pt x="0" y="312166"/>
                      </a:lnTo>
                      <a:lnTo>
                        <a:pt x="108965" y="392430"/>
                      </a:lnTo>
                      <a:lnTo>
                        <a:pt x="89662" y="330962"/>
                      </a:lnTo>
                      <a:lnTo>
                        <a:pt x="135431" y="310193"/>
                      </a:lnTo>
                      <a:lnTo>
                        <a:pt x="179793" y="286886"/>
                      </a:lnTo>
                      <a:lnTo>
                        <a:pt x="222649" y="261116"/>
                      </a:lnTo>
                      <a:lnTo>
                        <a:pt x="263900" y="232960"/>
                      </a:lnTo>
                      <a:lnTo>
                        <a:pt x="303446" y="202494"/>
                      </a:lnTo>
                      <a:lnTo>
                        <a:pt x="341187" y="169794"/>
                      </a:lnTo>
                      <a:lnTo>
                        <a:pt x="377026" y="134936"/>
                      </a:lnTo>
                      <a:lnTo>
                        <a:pt x="410861" y="97998"/>
                      </a:lnTo>
                      <a:lnTo>
                        <a:pt x="442595" y="59055"/>
                      </a:lnTo>
                      <a:lnTo>
                        <a:pt x="365760" y="0"/>
                      </a:lnTo>
                      <a:close/>
                    </a:path>
                  </a:pathLst>
                </a:custGeom>
                <a:solidFill>
                  <a:srgbClr val="AC832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6000">
                    <a:solidFill>
                      <a:schemeClr val="dk1"/>
                    </a:solidFill>
                    <a:latin typeface="Garamond"/>
                    <a:ea typeface="Garamond"/>
                    <a:cs typeface="Garamond"/>
                    <a:sym typeface="Garamond"/>
                  </a:endParaRPr>
                </a:p>
              </p:txBody>
            </p:sp>
            <p:sp>
              <p:nvSpPr>
                <p:cNvPr id="1757" name="Google Shape;1757;p109"/>
                <p:cNvSpPr txBox="1"/>
                <p:nvPr/>
              </p:nvSpPr>
              <p:spPr>
                <a:xfrm>
                  <a:off x="7645561" y="4509911"/>
                  <a:ext cx="3575035" cy="987268"/>
                </a:xfrm>
                <a:prstGeom prst="rect">
                  <a:avLst/>
                </a:prstGeom>
                <a:noFill/>
                <a:ln>
                  <a:noFill/>
                </a:ln>
              </p:spPr>
              <p:txBody>
                <a:bodyPr spcFirstLastPara="1" wrap="square" lIns="0" tIns="22850" rIns="0" bIns="0" anchor="t" anchorCtr="0">
                  <a:spAutoFit/>
                </a:bodyPr>
                <a:lstStyle/>
                <a:p>
                  <a:pPr marL="2568575" marR="2740025" lvl="0" indent="1904" algn="ctr" rtl="0">
                    <a:spcBef>
                      <a:spcPts val="0"/>
                    </a:spcBef>
                    <a:spcAft>
                      <a:spcPts val="0"/>
                    </a:spcAft>
                    <a:buNone/>
                  </a:pPr>
                  <a:r>
                    <a:rPr lang="en-US" sz="2400" dirty="0">
                      <a:solidFill>
                        <a:schemeClr val="dk1"/>
                      </a:solidFill>
                      <a:latin typeface="Garamond"/>
                      <a:ea typeface="Garamond"/>
                      <a:cs typeface="Garamond"/>
                      <a:sym typeface="Garamond"/>
                    </a:rPr>
                    <a:t>Data  Processing  </a:t>
                  </a:r>
                  <a:r>
                    <a:rPr lang="en-US" sz="2400" dirty="0" err="1">
                      <a:solidFill>
                        <a:schemeClr val="dk1"/>
                      </a:solidFill>
                      <a:latin typeface="Garamond"/>
                      <a:ea typeface="Garamond"/>
                      <a:cs typeface="Garamond"/>
                      <a:sym typeface="Garamond"/>
                    </a:rPr>
                    <a:t>Ageement</a:t>
                  </a:r>
                  <a:endParaRPr sz="2400"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2400" dirty="0">
                    <a:solidFill>
                      <a:schemeClr val="dk1"/>
                    </a:solidFill>
                    <a:latin typeface="Garamond"/>
                    <a:ea typeface="Garamond"/>
                    <a:cs typeface="Garamond"/>
                    <a:sym typeface="Garamond"/>
                  </a:endParaRPr>
                </a:p>
                <a:p>
                  <a:pPr marL="0" marR="0" lvl="0" indent="0" algn="l" rtl="0">
                    <a:spcBef>
                      <a:spcPts val="45"/>
                    </a:spcBef>
                    <a:spcAft>
                      <a:spcPts val="0"/>
                    </a:spcAft>
                    <a:buNone/>
                  </a:pPr>
                  <a:endParaRPr sz="2400" dirty="0">
                    <a:solidFill>
                      <a:schemeClr val="dk1"/>
                    </a:solidFill>
                    <a:latin typeface="Garamond"/>
                    <a:ea typeface="Garamond"/>
                    <a:cs typeface="Garamond"/>
                    <a:sym typeface="Garamond"/>
                  </a:endParaRPr>
                </a:p>
              </p:txBody>
            </p:sp>
            <p:sp>
              <p:nvSpPr>
                <p:cNvPr id="1758" name="Google Shape;1758;p109"/>
                <p:cNvSpPr txBox="1"/>
                <p:nvPr/>
              </p:nvSpPr>
              <p:spPr>
                <a:xfrm>
                  <a:off x="7976807" y="3765549"/>
                  <a:ext cx="878712" cy="556140"/>
                </a:xfrm>
                <a:prstGeom prst="rect">
                  <a:avLst/>
                </a:prstGeom>
                <a:noFill/>
                <a:ln>
                  <a:noFill/>
                </a:ln>
              </p:spPr>
              <p:txBody>
                <a:bodyPr spcFirstLastPara="1" wrap="square" lIns="0" tIns="22850" rIns="0" bIns="0" anchor="t" anchorCtr="0">
                  <a:spAutoFit/>
                </a:bodyPr>
                <a:lstStyle/>
                <a:p>
                  <a:pPr marL="0" marR="5080" lvl="0" indent="0" algn="ctr" rtl="0">
                    <a:spcBef>
                      <a:spcPts val="0"/>
                    </a:spcBef>
                    <a:spcAft>
                      <a:spcPts val="0"/>
                    </a:spcAft>
                    <a:buNone/>
                  </a:pPr>
                  <a:r>
                    <a:rPr lang="en-US" sz="2400" dirty="0">
                      <a:solidFill>
                        <a:schemeClr val="dk1"/>
                      </a:solidFill>
                      <a:latin typeface="Garamond"/>
                      <a:ea typeface="Garamond"/>
                      <a:cs typeface="Garamond"/>
                      <a:sym typeface="Garamond"/>
                    </a:rPr>
                    <a:t>Roles of a  Data  Controller</a:t>
                  </a:r>
                  <a:endParaRPr dirty="0"/>
                </a:p>
              </p:txBody>
            </p:sp>
            <p:sp>
              <p:nvSpPr>
                <p:cNvPr id="1759" name="Google Shape;1759;p109"/>
                <p:cNvSpPr txBox="1"/>
                <p:nvPr/>
              </p:nvSpPr>
              <p:spPr>
                <a:xfrm>
                  <a:off x="5515102" y="2913886"/>
                  <a:ext cx="5824855" cy="379272"/>
                </a:xfrm>
                <a:prstGeom prst="rect">
                  <a:avLst/>
                </a:prstGeom>
                <a:noFill/>
                <a:ln>
                  <a:noFill/>
                </a:ln>
              </p:spPr>
              <p:txBody>
                <a:bodyPr spcFirstLastPara="1" wrap="square" lIns="0" tIns="32375" rIns="0" bIns="0" anchor="t" anchorCtr="0">
                  <a:spAutoFit/>
                </a:bodyPr>
                <a:lstStyle/>
                <a:p>
                  <a:pPr marL="0" marR="2298700" lvl="0" indent="0" algn="r" rtl="0">
                    <a:spcBef>
                      <a:spcPts val="0"/>
                    </a:spcBef>
                    <a:spcAft>
                      <a:spcPts val="0"/>
                    </a:spcAft>
                    <a:buNone/>
                  </a:pPr>
                  <a:r>
                    <a:rPr lang="en-US" sz="2400">
                      <a:solidFill>
                        <a:schemeClr val="dk1"/>
                      </a:solidFill>
                      <a:latin typeface="Garamond"/>
                      <a:ea typeface="Garamond"/>
                      <a:cs typeface="Garamond"/>
                      <a:sym typeface="Garamond"/>
                    </a:rPr>
                    <a:t>Roles of a Data	Consent</a:t>
                  </a:r>
                  <a:endParaRPr sz="2400">
                    <a:solidFill>
                      <a:schemeClr val="dk1"/>
                    </a:solidFill>
                    <a:latin typeface="Garamond"/>
                    <a:ea typeface="Garamond"/>
                    <a:cs typeface="Garamond"/>
                    <a:sym typeface="Garamond"/>
                  </a:endParaRPr>
                </a:p>
                <a:p>
                  <a:pPr marL="0" marR="2263775" lvl="0" indent="0" algn="r" rtl="0">
                    <a:spcBef>
                      <a:spcPts val="0"/>
                    </a:spcBef>
                    <a:spcAft>
                      <a:spcPts val="0"/>
                    </a:spcAft>
                    <a:buNone/>
                  </a:pPr>
                  <a:r>
                    <a:rPr lang="en-US" sz="2400">
                      <a:solidFill>
                        <a:schemeClr val="dk1"/>
                      </a:solidFill>
                      <a:latin typeface="Garamond"/>
                      <a:ea typeface="Garamond"/>
                      <a:cs typeface="Garamond"/>
                      <a:sym typeface="Garamond"/>
                    </a:rPr>
                    <a:t>Processor	and Proof</a:t>
                  </a:r>
                  <a:endParaRPr sz="2400">
                    <a:solidFill>
                      <a:schemeClr val="dk1"/>
                    </a:solidFill>
                    <a:latin typeface="Garamond"/>
                    <a:ea typeface="Garamond"/>
                    <a:cs typeface="Garamond"/>
                    <a:sym typeface="Garamond"/>
                  </a:endParaRPr>
                </a:p>
              </p:txBody>
            </p:sp>
          </p:grpSp>
        </p:grpSp>
      </p:gr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Shape 1763"/>
        <p:cNvGrpSpPr/>
        <p:nvPr/>
      </p:nvGrpSpPr>
      <p:grpSpPr>
        <a:xfrm>
          <a:off x="0" y="0"/>
          <a:ext cx="0" cy="0"/>
          <a:chOff x="0" y="0"/>
          <a:chExt cx="0" cy="0"/>
        </a:xfrm>
      </p:grpSpPr>
      <p:pic>
        <p:nvPicPr>
          <p:cNvPr id="1764" name="Google Shape;1764;p11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765" name="Google Shape;1765;p11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115</a:t>
            </a:fld>
            <a:endParaRPr/>
          </a:p>
        </p:txBody>
      </p:sp>
      <p:sp>
        <p:nvSpPr>
          <p:cNvPr id="1767" name="Google Shape;1767;p110"/>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Obligation of the Data Controller and the Data Processor in alignment to the  Nigeria Data Protection Act (NDPA)</a:t>
            </a:r>
            <a:endParaRPr dirty="0"/>
          </a:p>
        </p:txBody>
      </p:sp>
      <p:sp>
        <p:nvSpPr>
          <p:cNvPr id="1768" name="Google Shape;1768;p110"/>
          <p:cNvSpPr txBox="1"/>
          <p:nvPr/>
        </p:nvSpPr>
        <p:spPr>
          <a:xfrm>
            <a:off x="1556633" y="2682875"/>
            <a:ext cx="16929709" cy="6555600"/>
          </a:xfrm>
          <a:prstGeom prst="rect">
            <a:avLst/>
          </a:prstGeom>
          <a:noFill/>
          <a:ln>
            <a:noFill/>
          </a:ln>
        </p:spPr>
        <p:txBody>
          <a:bodyPr spcFirstLastPara="1" wrap="square" lIns="91425" tIns="45700" rIns="91425" bIns="45700" anchor="t" anchorCtr="0">
            <a:spAutoFit/>
          </a:bodyPr>
          <a:lstStyle/>
          <a:p>
            <a:pPr marL="12700" marR="104139"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Sub-contracting: </a:t>
            </a:r>
            <a:r>
              <a:rPr lang="en-US" sz="2800" dirty="0">
                <a:solidFill>
                  <a:schemeClr val="dk1"/>
                </a:solidFill>
                <a:latin typeface="Garamond"/>
                <a:ea typeface="Garamond"/>
                <a:cs typeface="Garamond"/>
                <a:sym typeface="Garamond"/>
              </a:rPr>
              <a:t>is a business practice where one company (the primary contractor or subcontractor) enters into an agreement with another company (the sub-contractor) to perform specific tasks, services, or parts of a project on its behalf. This arrangement allows the primary contractor to delegate certain responsibilities or aspects of a project to another entity while retaining overall control.</a:t>
            </a:r>
            <a:endParaRPr sz="2800" dirty="0">
              <a:solidFill>
                <a:schemeClr val="dk1"/>
              </a:solidFill>
              <a:latin typeface="Garamond"/>
              <a:ea typeface="Garamond"/>
              <a:cs typeface="Garamond"/>
              <a:sym typeface="Garamond"/>
            </a:endParaRPr>
          </a:p>
          <a:p>
            <a:pPr marL="0" marR="0" lvl="0" indent="0" algn="just" rtl="0">
              <a:lnSpc>
                <a:spcPct val="150000"/>
              </a:lnSpc>
              <a:spcBef>
                <a:spcPts val="20"/>
              </a:spcBef>
              <a:spcAft>
                <a:spcPts val="0"/>
              </a:spcAft>
              <a:buNone/>
            </a:pPr>
            <a:endParaRPr sz="2800" dirty="0">
              <a:solidFill>
                <a:schemeClr val="dk1"/>
              </a:solidFill>
              <a:latin typeface="Garamond"/>
              <a:ea typeface="Garamond"/>
              <a:cs typeface="Garamond"/>
              <a:sym typeface="Garamond"/>
            </a:endParaRPr>
          </a:p>
          <a:p>
            <a:pPr marL="12700" marR="92075"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Sub-processing: </a:t>
            </a:r>
            <a:r>
              <a:rPr lang="en-US" sz="2800" dirty="0">
                <a:solidFill>
                  <a:schemeClr val="dk1"/>
                </a:solidFill>
                <a:latin typeface="Garamond"/>
                <a:ea typeface="Garamond"/>
                <a:cs typeface="Garamond"/>
                <a:sym typeface="Garamond"/>
              </a:rPr>
              <a:t>in the context of data protection and privacy regulations, especially under the  Nigeria Data Protection Act (NDPA), refers to a situation where a data processor (the primary entity processing personal data) engages another data processor (the sub-processor) to assist in specific data processing activities. Both the data processor and sub-processor must comply with data protection regulations and have contractual agreements specifying their roles and responsibilities.</a:t>
            </a:r>
            <a:endParaRPr sz="2800" dirty="0">
              <a:solidFill>
                <a:schemeClr val="dk1"/>
              </a:solidFill>
              <a:latin typeface="Garamond"/>
              <a:ea typeface="Garamond"/>
              <a:cs typeface="Garamond"/>
              <a:sym typeface="Garamond"/>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Shape 1772"/>
        <p:cNvGrpSpPr/>
        <p:nvPr/>
      </p:nvGrpSpPr>
      <p:grpSpPr>
        <a:xfrm>
          <a:off x="0" y="0"/>
          <a:ext cx="0" cy="0"/>
          <a:chOff x="0" y="0"/>
          <a:chExt cx="0" cy="0"/>
        </a:xfrm>
      </p:grpSpPr>
      <p:pic>
        <p:nvPicPr>
          <p:cNvPr id="1773" name="Google Shape;1773;p111"/>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774" name="Google Shape;1774;p11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116</a:t>
            </a:fld>
            <a:endParaRPr/>
          </a:p>
        </p:txBody>
      </p:sp>
      <p:sp>
        <p:nvSpPr>
          <p:cNvPr id="1776" name="Google Shape;1776;p111"/>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Obligation of the Data Controller and the Data Processor in alignment to the  Nigeria Data Protection Act (NDPA)</a:t>
            </a:r>
            <a:endParaRPr/>
          </a:p>
        </p:txBody>
      </p:sp>
      <p:sp>
        <p:nvSpPr>
          <p:cNvPr id="1777" name="Google Shape;1777;p111"/>
          <p:cNvSpPr txBox="1"/>
          <p:nvPr/>
        </p:nvSpPr>
        <p:spPr>
          <a:xfrm>
            <a:off x="1204912" y="2699803"/>
            <a:ext cx="17178752" cy="4513055"/>
          </a:xfrm>
          <a:prstGeom prst="rect">
            <a:avLst/>
          </a:prstGeom>
          <a:noFill/>
          <a:ln>
            <a:noFill/>
          </a:ln>
        </p:spPr>
        <p:txBody>
          <a:bodyPr spcFirstLastPara="1" wrap="square" lIns="91425" tIns="45700" rIns="91425" bIns="45700" anchor="t" anchorCtr="0">
            <a:spAutoFit/>
          </a:bodyPr>
          <a:lstStyle/>
          <a:p>
            <a:pPr marL="12700" marR="0" lvl="0" indent="0" algn="just" rtl="0">
              <a:lnSpc>
                <a:spcPct val="150000"/>
              </a:lnSpc>
              <a:spcBef>
                <a:spcPts val="0"/>
              </a:spcBef>
              <a:spcAft>
                <a:spcPts val="0"/>
              </a:spcAft>
              <a:buNone/>
            </a:pPr>
            <a:r>
              <a:rPr lang="en-US" sz="2800" b="1" dirty="0">
                <a:solidFill>
                  <a:srgbClr val="054C2C"/>
                </a:solidFill>
                <a:latin typeface="Garamond"/>
                <a:ea typeface="Garamond"/>
                <a:cs typeface="Garamond"/>
                <a:sym typeface="Garamond"/>
              </a:rPr>
              <a:t>Consider the following scenario as an example of this idea:</a:t>
            </a:r>
            <a:endParaRPr sz="2800" dirty="0">
              <a:solidFill>
                <a:srgbClr val="054C2C"/>
              </a:solidFill>
              <a:latin typeface="Garamond"/>
              <a:ea typeface="Garamond"/>
              <a:cs typeface="Garamond"/>
              <a:sym typeface="Garamond"/>
            </a:endParaRPr>
          </a:p>
          <a:p>
            <a:pPr marL="12700" marR="5080" lvl="0" indent="0" algn="just" rtl="0">
              <a:lnSpc>
                <a:spcPct val="150000"/>
              </a:lnSpc>
              <a:spcBef>
                <a:spcPts val="5"/>
              </a:spcBef>
              <a:spcAft>
                <a:spcPts val="0"/>
              </a:spcAft>
              <a:buNone/>
            </a:pPr>
            <a:r>
              <a:rPr lang="en-US" sz="2800" b="1" dirty="0">
                <a:solidFill>
                  <a:srgbClr val="054C2C"/>
                </a:solidFill>
                <a:latin typeface="Garamond"/>
                <a:ea typeface="Garamond"/>
                <a:cs typeface="Garamond"/>
                <a:sym typeface="Garamond"/>
              </a:rPr>
              <a:t>Data Controller</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This is the person, business, or group that gathers personal data and decides how and why it will be used. The person in charge of data is responsible for making sure that personal data is handled in a way that follows data security rules and respects the rights of data subjects.</a:t>
            </a:r>
            <a:endParaRPr dirty="0"/>
          </a:p>
          <a:p>
            <a:pPr marL="12700" marR="5715" lvl="0" indent="0" algn="just" rtl="0">
              <a:lnSpc>
                <a:spcPct val="140800"/>
              </a:lnSpc>
              <a:spcBef>
                <a:spcPts val="100"/>
              </a:spcBef>
              <a:spcAft>
                <a:spcPts val="0"/>
              </a:spcAft>
              <a:buNone/>
            </a:pPr>
            <a:r>
              <a:rPr lang="en-US" sz="2800" b="1" dirty="0">
                <a:solidFill>
                  <a:srgbClr val="054C2C"/>
                </a:solidFill>
                <a:latin typeface="Garamond"/>
                <a:ea typeface="Garamond"/>
                <a:cs typeface="Garamond"/>
                <a:sym typeface="Garamond"/>
              </a:rPr>
              <a:t>Data Processor: </a:t>
            </a:r>
            <a:r>
              <a:rPr lang="en-US" sz="2800" dirty="0">
                <a:solidFill>
                  <a:schemeClr val="dk1"/>
                </a:solidFill>
                <a:latin typeface="Garamond"/>
                <a:ea typeface="Garamond"/>
                <a:cs typeface="Garamond"/>
                <a:sym typeface="Garamond"/>
              </a:rPr>
              <a:t>The person in charge of the data can hire a data processor to do certain data processing tasks for them. The controller gives directions to the processor, and the processor must follow those instructions and follow data protection rules.</a:t>
            </a:r>
            <a:endParaRPr sz="2800" dirty="0">
              <a:solidFill>
                <a:schemeClr val="dk1"/>
              </a:solidFill>
              <a:latin typeface="Garamond"/>
              <a:ea typeface="Garamond"/>
              <a:cs typeface="Garamond"/>
              <a:sym typeface="Garamond"/>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Shape 1781"/>
        <p:cNvGrpSpPr/>
        <p:nvPr/>
      </p:nvGrpSpPr>
      <p:grpSpPr>
        <a:xfrm>
          <a:off x="0" y="0"/>
          <a:ext cx="0" cy="0"/>
          <a:chOff x="0" y="0"/>
          <a:chExt cx="0" cy="0"/>
        </a:xfrm>
      </p:grpSpPr>
      <p:pic>
        <p:nvPicPr>
          <p:cNvPr id="1782" name="Google Shape;1782;p112"/>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783" name="Google Shape;1783;p11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117</a:t>
            </a:fld>
            <a:endParaRPr/>
          </a:p>
        </p:txBody>
      </p:sp>
      <p:sp>
        <p:nvSpPr>
          <p:cNvPr id="1785" name="Google Shape;1785;p112"/>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Obligation of the Data Controller and the Data Processor in alignment to the  Nigeria Data Protection Act (NDPA)</a:t>
            </a:r>
            <a:endParaRPr dirty="0"/>
          </a:p>
        </p:txBody>
      </p:sp>
      <p:sp>
        <p:nvSpPr>
          <p:cNvPr id="1786" name="Google Shape;1786;p112"/>
          <p:cNvSpPr txBox="1"/>
          <p:nvPr/>
        </p:nvSpPr>
        <p:spPr>
          <a:xfrm>
            <a:off x="1194952" y="2906346"/>
            <a:ext cx="17383559" cy="6193619"/>
          </a:xfrm>
          <a:prstGeom prst="rect">
            <a:avLst/>
          </a:prstGeom>
          <a:noFill/>
          <a:ln>
            <a:noFill/>
          </a:ln>
        </p:spPr>
        <p:txBody>
          <a:bodyPr spcFirstLastPara="1" wrap="square" lIns="91425" tIns="45700" rIns="91425" bIns="45700" anchor="t" anchorCtr="0">
            <a:spAutoFit/>
          </a:bodyPr>
          <a:lstStyle/>
          <a:p>
            <a:pPr marL="311150" marR="5080" lvl="0" indent="0" algn="l" rtl="0">
              <a:lnSpc>
                <a:spcPct val="140800"/>
              </a:lnSpc>
              <a:spcBef>
                <a:spcPts val="0"/>
              </a:spcBef>
              <a:spcAft>
                <a:spcPts val="0"/>
              </a:spcAft>
              <a:buNone/>
            </a:pPr>
            <a:r>
              <a:rPr lang="en-US" sz="2800" b="1" dirty="0">
                <a:solidFill>
                  <a:srgbClr val="054C2C"/>
                </a:solidFill>
                <a:latin typeface="Garamond"/>
                <a:ea typeface="Garamond"/>
                <a:cs typeface="Garamond"/>
                <a:sym typeface="Garamond"/>
              </a:rPr>
              <a:t>In cases of subcontracting and sub-processing, the roles and responsibilities of data controllers include the following.</a:t>
            </a:r>
            <a:endParaRPr sz="2800" dirty="0">
              <a:solidFill>
                <a:srgbClr val="054C2C"/>
              </a:solidFill>
              <a:latin typeface="Garamond"/>
              <a:ea typeface="Garamond"/>
              <a:cs typeface="Garamond"/>
              <a:sym typeface="Garamond"/>
            </a:endParaRPr>
          </a:p>
          <a:p>
            <a:pPr marL="241300" marR="5715" lvl="0" indent="-228600" algn="l" rtl="0">
              <a:lnSpc>
                <a:spcPct val="141100"/>
              </a:lnSpc>
              <a:spcBef>
                <a:spcPts val="19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The responsibility for guaranteeing the protection of personal data and monitoring compliance with security measures lies with data controllers.</a:t>
            </a:r>
            <a:endParaRPr dirty="0"/>
          </a:p>
          <a:p>
            <a:pPr marL="241300" marR="6985" lvl="0" indent="-228600" algn="just" rtl="0">
              <a:lnSpc>
                <a:spcPct val="140900"/>
              </a:lnSpc>
              <a:spcBef>
                <a:spcPts val="10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Controllers are responsible for overseeing and ensuring that data processors comply with data protection legislation by promptly reporting any incidents of personal data breaches to the relevant supervisory body.</a:t>
            </a:r>
            <a:endParaRPr sz="2800" dirty="0">
              <a:solidFill>
                <a:schemeClr val="dk1"/>
              </a:solidFill>
              <a:latin typeface="Garamond"/>
              <a:ea typeface="Garamond"/>
              <a:cs typeface="Garamond"/>
              <a:sym typeface="Garamond"/>
            </a:endParaRPr>
          </a:p>
          <a:p>
            <a:pPr marL="241300" marR="6350" lvl="0" indent="-228600" algn="just" rtl="0">
              <a:lnSpc>
                <a:spcPct val="140900"/>
              </a:lnSpc>
              <a:spcBef>
                <a:spcPts val="14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When there is a breach of personal data, data controllers are responsible for supervising and overseeing the procedure of informing the individuals whose data has been compromised.</a:t>
            </a:r>
            <a:endParaRPr sz="2800" dirty="0">
              <a:solidFill>
                <a:schemeClr val="dk1"/>
              </a:solidFill>
              <a:latin typeface="Garamond"/>
              <a:ea typeface="Garamond"/>
              <a:cs typeface="Garamond"/>
              <a:sym typeface="Garamond"/>
            </a:endParaRPr>
          </a:p>
          <a:p>
            <a:pPr marL="241300" marR="6985" lvl="0" indent="-228600" algn="just" rtl="0">
              <a:lnSpc>
                <a:spcPct val="140500"/>
              </a:lnSpc>
              <a:spcBef>
                <a:spcPts val="16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Data controllers are responsible for providing access to personal data that is being processed by data processors. They also handle the management of answers to subject access requests made by data subjects.</a:t>
            </a:r>
            <a:endParaRPr sz="2800" dirty="0">
              <a:solidFill>
                <a:schemeClr val="dk1"/>
              </a:solidFill>
              <a:latin typeface="Garamond"/>
              <a:ea typeface="Garamond"/>
              <a:cs typeface="Garamond"/>
              <a:sym typeface="Garamond"/>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Shape 1790"/>
        <p:cNvGrpSpPr/>
        <p:nvPr/>
      </p:nvGrpSpPr>
      <p:grpSpPr>
        <a:xfrm>
          <a:off x="0" y="0"/>
          <a:ext cx="0" cy="0"/>
          <a:chOff x="0" y="0"/>
          <a:chExt cx="0" cy="0"/>
        </a:xfrm>
      </p:grpSpPr>
      <p:pic>
        <p:nvPicPr>
          <p:cNvPr id="1791" name="Google Shape;1791;p113"/>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792" name="Google Shape;1792;p11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118</a:t>
            </a:fld>
            <a:endParaRPr/>
          </a:p>
        </p:txBody>
      </p:sp>
      <p:sp>
        <p:nvSpPr>
          <p:cNvPr id="1794" name="Google Shape;1794;p113"/>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Obligation of the Data Controller and the Data Processor in alignment to the  Nigeria Data Protection Act (NDPA)</a:t>
            </a:r>
            <a:endParaRPr dirty="0"/>
          </a:p>
        </p:txBody>
      </p:sp>
      <p:sp>
        <p:nvSpPr>
          <p:cNvPr id="1795" name="Google Shape;1795;p113"/>
          <p:cNvSpPr txBox="1"/>
          <p:nvPr/>
        </p:nvSpPr>
        <p:spPr>
          <a:xfrm>
            <a:off x="1204912" y="2351680"/>
            <a:ext cx="17281431" cy="73338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2800" b="1" dirty="0">
                <a:solidFill>
                  <a:srgbClr val="054C2C"/>
                </a:solidFill>
                <a:latin typeface="Garamond"/>
                <a:ea typeface="Garamond"/>
                <a:cs typeface="Garamond"/>
                <a:sym typeface="Garamond"/>
              </a:rPr>
              <a:t>At the end of the contract, the data processor:</a:t>
            </a:r>
            <a:endParaRPr sz="2800" dirty="0">
              <a:solidFill>
                <a:srgbClr val="054C2C"/>
              </a:solidFill>
              <a:latin typeface="Garamond"/>
              <a:ea typeface="Garamond"/>
              <a:cs typeface="Garamond"/>
              <a:sym typeface="Garamond"/>
            </a:endParaRPr>
          </a:p>
          <a:p>
            <a:pPr marL="241300" marR="6350" lvl="0" indent="-228600" algn="l" rtl="0">
              <a:lnSpc>
                <a:spcPct val="140900"/>
              </a:lnSpc>
              <a:spcBef>
                <a:spcPts val="20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Unless required by law, data controllers determine the management of personal data at the contract’s completion, specifying whether the data should be wiped or returned.</a:t>
            </a:r>
            <a:endParaRPr sz="2800" dirty="0">
              <a:solidFill>
                <a:schemeClr val="dk1"/>
              </a:solidFill>
              <a:latin typeface="Garamond"/>
              <a:ea typeface="Garamond"/>
              <a:cs typeface="Garamond"/>
              <a:sym typeface="Garamond"/>
            </a:endParaRPr>
          </a:p>
          <a:p>
            <a:pPr marL="241300" marR="7620" lvl="0" indent="-228600" algn="l" rtl="0">
              <a:lnSpc>
                <a:spcPct val="140900"/>
              </a:lnSpc>
              <a:spcBef>
                <a:spcPts val="15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Data controllers have the authority to decide how personal data will be managed once a contract ends.  They can choose to either delete the data or return it unless there is a legal obligation to retain it.</a:t>
            </a:r>
            <a:endParaRPr sz="2800" dirty="0">
              <a:solidFill>
                <a:schemeClr val="dk1"/>
              </a:solidFill>
              <a:latin typeface="Garamond"/>
              <a:ea typeface="Garamond"/>
              <a:cs typeface="Garamond"/>
              <a:sym typeface="Garamond"/>
            </a:endParaRPr>
          </a:p>
          <a:p>
            <a:pPr marL="0" marR="0" lvl="0" indent="0" algn="l" rtl="0">
              <a:spcBef>
                <a:spcPts val="1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241300" marR="8255" lvl="0" indent="45720" algn="l" rtl="0">
              <a:lnSpc>
                <a:spcPct val="140900"/>
              </a:lnSpc>
              <a:spcBef>
                <a:spcPts val="0"/>
              </a:spcBef>
              <a:spcAft>
                <a:spcPts val="0"/>
              </a:spcAft>
              <a:buNone/>
            </a:pPr>
            <a:r>
              <a:rPr lang="en-US" sz="2800" b="1" dirty="0">
                <a:solidFill>
                  <a:srgbClr val="054C2C"/>
                </a:solidFill>
                <a:latin typeface="Garamond"/>
                <a:ea typeface="Garamond"/>
                <a:cs typeface="Garamond"/>
                <a:sym typeface="Garamond"/>
              </a:rPr>
              <a:t>In cases of subcontracting and sub-processing, data processors assist data controllers in the following roles.</a:t>
            </a:r>
            <a:endParaRPr sz="2800" dirty="0">
              <a:solidFill>
                <a:srgbClr val="054C2C"/>
              </a:solidFill>
              <a:latin typeface="Garamond"/>
              <a:ea typeface="Garamond"/>
              <a:cs typeface="Garamond"/>
              <a:sym typeface="Garamond"/>
            </a:endParaRPr>
          </a:p>
          <a:p>
            <a:pPr marL="241300" marR="6350" lvl="0" indent="-228600" algn="l" rtl="0">
              <a:lnSpc>
                <a:spcPct val="140200"/>
              </a:lnSpc>
              <a:spcBef>
                <a:spcPts val="16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Processors shall help controllers in reporting cases of personal data breaches to the appropriate supervisory authority.</a:t>
            </a:r>
            <a:endParaRPr sz="2800" dirty="0">
              <a:solidFill>
                <a:schemeClr val="dk1"/>
              </a:solidFill>
              <a:latin typeface="Garamond"/>
              <a:ea typeface="Garamond"/>
              <a:cs typeface="Garamond"/>
              <a:sym typeface="Garamond"/>
            </a:endParaRPr>
          </a:p>
          <a:p>
            <a:pPr marL="241300" marR="0" lvl="0" indent="-228600" algn="l" rtl="0">
              <a:spcBef>
                <a:spcPts val="69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Processors must assist controllers in ensuring the security of personal data.</a:t>
            </a:r>
            <a:endParaRPr sz="2800" dirty="0">
              <a:solidFill>
                <a:schemeClr val="dk1"/>
              </a:solidFill>
              <a:latin typeface="Garamond"/>
              <a:ea typeface="Garamond"/>
              <a:cs typeface="Garamond"/>
              <a:sym typeface="Garamond"/>
            </a:endParaRPr>
          </a:p>
          <a:p>
            <a:pPr marL="241300" marR="0" lvl="0" indent="-228600" algn="l" rtl="0">
              <a:spcBef>
                <a:spcPts val="69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In the case of a personal data breach, processors must assist controllers in notifying data subjects.</a:t>
            </a:r>
            <a:endParaRPr sz="2800" dirty="0">
              <a:solidFill>
                <a:schemeClr val="dk1"/>
              </a:solidFill>
              <a:latin typeface="Garamond"/>
              <a:ea typeface="Garamond"/>
              <a:cs typeface="Garamond"/>
              <a:sym typeface="Garamond"/>
            </a:endParaRPr>
          </a:p>
          <a:p>
            <a:pPr marL="241300" marR="9525" lvl="0" indent="-228600" algn="l" rtl="0">
              <a:lnSpc>
                <a:spcPct val="140900"/>
              </a:lnSpc>
              <a:spcBef>
                <a:spcPts val="16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Processors must grant controllers access to the data they process and assist them in responding to subject access requests from data subjects.</a:t>
            </a:r>
            <a:endParaRPr sz="2800" dirty="0">
              <a:solidFill>
                <a:schemeClr val="dk1"/>
              </a:solidFill>
              <a:latin typeface="Garamond"/>
              <a:ea typeface="Garamond"/>
              <a:cs typeface="Garamond"/>
              <a:sym typeface="Garamond"/>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Shape 1799"/>
        <p:cNvGrpSpPr/>
        <p:nvPr/>
      </p:nvGrpSpPr>
      <p:grpSpPr>
        <a:xfrm>
          <a:off x="0" y="0"/>
          <a:ext cx="0" cy="0"/>
          <a:chOff x="0" y="0"/>
          <a:chExt cx="0" cy="0"/>
        </a:xfrm>
      </p:grpSpPr>
      <p:pic>
        <p:nvPicPr>
          <p:cNvPr id="1800" name="Google Shape;1800;p114"/>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801" name="Google Shape;1801;p11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119</a:t>
            </a:fld>
            <a:endParaRPr/>
          </a:p>
        </p:txBody>
      </p:sp>
      <p:sp>
        <p:nvSpPr>
          <p:cNvPr id="1803" name="Google Shape;1803;p114"/>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Obligation of the Data Controller and the Data Processor in alignment to the  Nigeria Data Protection Act (NDPA)</a:t>
            </a:r>
            <a:endParaRPr dirty="0"/>
          </a:p>
        </p:txBody>
      </p:sp>
      <p:sp>
        <p:nvSpPr>
          <p:cNvPr id="1804" name="Google Shape;1804;p114"/>
          <p:cNvSpPr txBox="1"/>
          <p:nvPr/>
        </p:nvSpPr>
        <p:spPr>
          <a:xfrm>
            <a:off x="1204911" y="2335636"/>
            <a:ext cx="17281431" cy="7120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1300" marR="0" lvl="0" indent="0" algn="l" rtl="0">
              <a:spcBef>
                <a:spcPts val="0"/>
              </a:spcBef>
              <a:spcAft>
                <a:spcPts val="0"/>
              </a:spcAft>
              <a:buNone/>
            </a:pPr>
            <a:r>
              <a:rPr lang="en-US" sz="3200" b="1" dirty="0">
                <a:solidFill>
                  <a:srgbClr val="054C2C"/>
                </a:solidFill>
                <a:latin typeface="Garamond"/>
                <a:ea typeface="Garamond"/>
                <a:cs typeface="Garamond"/>
                <a:sym typeface="Garamond"/>
              </a:rPr>
              <a:t>At the end of the contract, the data processor:</a:t>
            </a:r>
            <a:endParaRPr sz="3200" dirty="0">
              <a:solidFill>
                <a:srgbClr val="054C2C"/>
              </a:solidFill>
              <a:latin typeface="Garamond"/>
              <a:ea typeface="Garamond"/>
              <a:cs typeface="Garamond"/>
              <a:sym typeface="Garamond"/>
            </a:endParaRPr>
          </a:p>
          <a:p>
            <a:pPr marL="241300" marR="5080" lvl="0" indent="-228600" algn="l" rtl="0">
              <a:lnSpc>
                <a:spcPct val="140900"/>
              </a:lnSpc>
              <a:spcBef>
                <a:spcPts val="204"/>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Unless required by law, all personal data should be erased or returned at the conclusion of the contract,  as determined by the controller.</a:t>
            </a:r>
            <a:endParaRPr sz="2800" dirty="0">
              <a:solidFill>
                <a:schemeClr val="dk1"/>
              </a:solidFill>
              <a:latin typeface="Garamond"/>
              <a:ea typeface="Garamond"/>
              <a:cs typeface="Garamond"/>
              <a:sym typeface="Garamond"/>
            </a:endParaRPr>
          </a:p>
          <a:p>
            <a:pPr marL="0" marR="0" lvl="0" indent="0" algn="l" rtl="0">
              <a:spcBef>
                <a:spcPts val="25"/>
              </a:spcBef>
              <a:spcAft>
                <a:spcPts val="0"/>
              </a:spcAft>
              <a:buNone/>
            </a:pPr>
            <a:endParaRPr sz="4400" dirty="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3200" dirty="0">
                <a:solidFill>
                  <a:schemeClr val="dk1"/>
                </a:solidFill>
                <a:latin typeface="Garamond"/>
                <a:ea typeface="Garamond"/>
                <a:cs typeface="Garamond"/>
                <a:sym typeface="Garamond"/>
              </a:rPr>
              <a:t>Others</a:t>
            </a:r>
            <a:endParaRPr dirty="0"/>
          </a:p>
          <a:p>
            <a:pPr marL="12700" marR="0" lvl="0" indent="0" algn="l" rtl="0">
              <a:spcBef>
                <a:spcPts val="575"/>
              </a:spcBef>
              <a:spcAft>
                <a:spcPts val="0"/>
              </a:spcAft>
              <a:buNone/>
            </a:pPr>
            <a:r>
              <a:rPr lang="en-US" sz="3200" b="1" dirty="0">
                <a:solidFill>
                  <a:srgbClr val="054C2C"/>
                </a:solidFill>
                <a:latin typeface="Garamond"/>
                <a:ea typeface="Garamond"/>
                <a:cs typeface="Garamond"/>
                <a:sym typeface="Garamond"/>
              </a:rPr>
              <a:t>Consent for Sub-Processors:</a:t>
            </a:r>
            <a:endParaRPr sz="3200" dirty="0">
              <a:solidFill>
                <a:srgbClr val="054C2C"/>
              </a:solidFill>
              <a:latin typeface="Garamond"/>
              <a:ea typeface="Garamond"/>
              <a:cs typeface="Garamond"/>
              <a:sym typeface="Garamond"/>
            </a:endParaRPr>
          </a:p>
          <a:p>
            <a:pPr marL="241300" marR="8255" lvl="0" indent="-228600" algn="l" rtl="0">
              <a:lnSpc>
                <a:spcPct val="140900"/>
              </a:lnSpc>
              <a:spcBef>
                <a:spcPts val="210"/>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Prior to engaging sub-processors, processors must get written permission from the controller. This consent might be provided in general or in specific cases.</a:t>
            </a:r>
            <a:endParaRPr sz="2800" dirty="0">
              <a:solidFill>
                <a:schemeClr val="dk1"/>
              </a:solidFill>
              <a:latin typeface="Garamond"/>
              <a:ea typeface="Garamond"/>
              <a:cs typeface="Garamond"/>
              <a:sym typeface="Garamond"/>
            </a:endParaRPr>
          </a:p>
          <a:p>
            <a:pPr marL="241300" marR="8255" lvl="0" indent="-228600" algn="l" rtl="0">
              <a:lnSpc>
                <a:spcPct val="140900"/>
              </a:lnSpc>
              <a:spcBef>
                <a:spcPts val="155"/>
              </a:spcBef>
              <a:spcAft>
                <a:spcPts val="0"/>
              </a:spcAft>
              <a:buClr>
                <a:schemeClr val="dk1"/>
              </a:buClr>
              <a:buSzPts val="2800"/>
              <a:buFont typeface="Noto Sans Symbols"/>
              <a:buChar char="∙"/>
            </a:pPr>
            <a:r>
              <a:rPr lang="en-US" sz="2800" dirty="0">
                <a:solidFill>
                  <a:schemeClr val="dk1"/>
                </a:solidFill>
                <a:latin typeface="Garamond"/>
                <a:ea typeface="Garamond"/>
                <a:cs typeface="Garamond"/>
                <a:sym typeface="Garamond"/>
              </a:rPr>
              <a:t>In circumstances where changes to approved sub-processors are normally permitted, the processor must notify the controller of any changes, giving the controller the opportunity to object if necessary.</a:t>
            </a:r>
            <a:endParaRPr sz="2800" dirty="0">
              <a:solidFill>
                <a:schemeClr val="dk1"/>
              </a:solidFill>
              <a:latin typeface="Garamond"/>
              <a:ea typeface="Garamond"/>
              <a:cs typeface="Garamond"/>
              <a:sym typeface="Garamond"/>
            </a:endParaRPr>
          </a:p>
          <a:p>
            <a:pPr marL="241300" marR="5715" lvl="0" indent="-50800" algn="l" rtl="0">
              <a:lnSpc>
                <a:spcPct val="141100"/>
              </a:lnSpc>
              <a:spcBef>
                <a:spcPts val="195"/>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Shape 1808"/>
        <p:cNvGrpSpPr/>
        <p:nvPr/>
      </p:nvGrpSpPr>
      <p:grpSpPr>
        <a:xfrm>
          <a:off x="0" y="0"/>
          <a:ext cx="0" cy="0"/>
          <a:chOff x="0" y="0"/>
          <a:chExt cx="0" cy="0"/>
        </a:xfrm>
      </p:grpSpPr>
      <p:sp>
        <p:nvSpPr>
          <p:cNvPr id="14" name="Rectangle 13">
            <a:extLst>
              <a:ext uri="{FF2B5EF4-FFF2-40B4-BE49-F238E27FC236}">
                <a16:creationId xmlns:a16="http://schemas.microsoft.com/office/drawing/2014/main" id="{F51A80F0-7295-F5EE-847C-7BCE3BD9A2BE}"/>
              </a:ext>
            </a:extLst>
          </p:cNvPr>
          <p:cNvSpPr/>
          <p:nvPr/>
        </p:nvSpPr>
        <p:spPr>
          <a:xfrm>
            <a:off x="912284" y="932196"/>
            <a:ext cx="3336304" cy="1188772"/>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9" name="Google Shape;1809;p115"/>
          <p:cNvSpPr/>
          <p:nvPr/>
        </p:nvSpPr>
        <p:spPr>
          <a:xfrm>
            <a:off x="828566" y="3150613"/>
            <a:ext cx="13675992" cy="921963"/>
          </a:xfrm>
          <a:custGeom>
            <a:avLst/>
            <a:gdLst/>
            <a:ahLst/>
            <a:cxnLst/>
            <a:rect l="l" t="t" r="r" b="b"/>
            <a:pathLst>
              <a:path w="5996940" h="469264" extrusionOk="0">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47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810" name="Google Shape;1810;p115"/>
          <p:cNvSpPr/>
          <p:nvPr/>
        </p:nvSpPr>
        <p:spPr>
          <a:xfrm rot="10800000" flipH="1">
            <a:off x="912284" y="2391761"/>
            <a:ext cx="17196856" cy="188882"/>
          </a:xfrm>
          <a:custGeom>
            <a:avLst/>
            <a:gdLst/>
            <a:ahLst/>
            <a:cxnLst/>
            <a:rect l="l" t="t" r="r" b="b"/>
            <a:pathLst>
              <a:path w="5872480" h="120000" extrusionOk="0">
                <a:moveTo>
                  <a:pt x="0" y="0"/>
                </a:moveTo>
                <a:lnTo>
                  <a:pt x="5872480" y="0"/>
                </a:lnTo>
              </a:path>
            </a:pathLst>
          </a:custGeom>
          <a:noFill/>
          <a:ln w="5715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812" name="Google Shape;1812;p115"/>
          <p:cNvSpPr txBox="1"/>
          <p:nvPr/>
        </p:nvSpPr>
        <p:spPr>
          <a:xfrm>
            <a:off x="2325497" y="2835275"/>
            <a:ext cx="16698520" cy="4946226"/>
          </a:xfrm>
          <a:prstGeom prst="rect">
            <a:avLst/>
          </a:prstGeom>
          <a:noFill/>
          <a:ln>
            <a:noFill/>
          </a:ln>
        </p:spPr>
        <p:txBody>
          <a:bodyPr spcFirstLastPara="1" wrap="square" lIns="0" tIns="21575" rIns="0" bIns="0" anchor="t" anchorCtr="0">
            <a:spAutoFit/>
          </a:bodyPr>
          <a:lstStyle/>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Under this topic, the following key areas shall be discussed:</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Learning Expectations from the Case Study.</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Real-life examples of data processing</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Real life scenarios in classifying a data processor and data  controller.</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Questions and Answers </a:t>
            </a:r>
            <a:endParaRPr dirty="0"/>
          </a:p>
        </p:txBody>
      </p:sp>
      <p:grpSp>
        <p:nvGrpSpPr>
          <p:cNvPr id="1813" name="Google Shape;1813;p115"/>
          <p:cNvGrpSpPr/>
          <p:nvPr/>
        </p:nvGrpSpPr>
        <p:grpSpPr>
          <a:xfrm>
            <a:off x="1363411" y="4155534"/>
            <a:ext cx="9698923" cy="726829"/>
            <a:chOff x="1148916" y="2441253"/>
            <a:chExt cx="4252990" cy="369945"/>
          </a:xfrm>
        </p:grpSpPr>
        <p:pic>
          <p:nvPicPr>
            <p:cNvPr id="1814" name="Google Shape;1814;p115"/>
            <p:cNvPicPr preferRelativeResize="0"/>
            <p:nvPr/>
          </p:nvPicPr>
          <p:blipFill rotWithShape="1">
            <a:blip r:embed="rId3">
              <a:alphaModFix/>
            </a:blip>
            <a:srcRect/>
            <a:stretch/>
          </p:blipFill>
          <p:spPr>
            <a:xfrm>
              <a:off x="1148916" y="2441253"/>
              <a:ext cx="379025" cy="369945"/>
            </a:xfrm>
            <a:prstGeom prst="rect">
              <a:avLst/>
            </a:prstGeom>
            <a:noFill/>
            <a:ln>
              <a:solidFill>
                <a:srgbClr val="054C2C"/>
              </a:solidFill>
            </a:ln>
          </p:spPr>
        </p:pic>
        <p:sp>
          <p:nvSpPr>
            <p:cNvPr id="1815" name="Google Shape;1815;p115"/>
            <p:cNvSpPr/>
            <p:nvPr/>
          </p:nvSpPr>
          <p:spPr>
            <a:xfrm>
              <a:off x="1229321" y="2739770"/>
              <a:ext cx="4172585" cy="0"/>
            </a:xfrm>
            <a:custGeom>
              <a:avLst/>
              <a:gdLst/>
              <a:ahLst/>
              <a:cxnLst/>
              <a:rect l="l" t="t" r="r" b="b"/>
              <a:pathLst>
                <a:path w="4172585" h="120000" extrusionOk="0">
                  <a:moveTo>
                    <a:pt x="0" y="0"/>
                  </a:moveTo>
                  <a:lnTo>
                    <a:pt x="41721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816" name="Google Shape;1816;p115"/>
            <p:cNvPicPr preferRelativeResize="0"/>
            <p:nvPr/>
          </p:nvPicPr>
          <p:blipFill rotWithShape="1">
            <a:blip r:embed="rId4">
              <a:alphaModFix/>
            </a:blip>
            <a:srcRect/>
            <a:stretch/>
          </p:blipFill>
          <p:spPr>
            <a:xfrm>
              <a:off x="1191767" y="2479535"/>
              <a:ext cx="311696" cy="284238"/>
            </a:xfrm>
            <a:prstGeom prst="rect">
              <a:avLst/>
            </a:prstGeom>
            <a:noFill/>
            <a:ln>
              <a:solidFill>
                <a:srgbClr val="054C2C"/>
              </a:solidFill>
            </a:ln>
          </p:spPr>
        </p:pic>
      </p:grpSp>
      <p:grpSp>
        <p:nvGrpSpPr>
          <p:cNvPr id="1817" name="Google Shape;1817;p115"/>
          <p:cNvGrpSpPr/>
          <p:nvPr/>
        </p:nvGrpSpPr>
        <p:grpSpPr>
          <a:xfrm>
            <a:off x="1363411" y="5158430"/>
            <a:ext cx="9788678" cy="724063"/>
            <a:chOff x="1148916" y="2892293"/>
            <a:chExt cx="4292348" cy="368537"/>
          </a:xfrm>
        </p:grpSpPr>
        <p:pic>
          <p:nvPicPr>
            <p:cNvPr id="1818" name="Google Shape;1818;p115"/>
            <p:cNvPicPr preferRelativeResize="0"/>
            <p:nvPr/>
          </p:nvPicPr>
          <p:blipFill rotWithShape="1">
            <a:blip r:embed="rId5">
              <a:alphaModFix/>
            </a:blip>
            <a:srcRect/>
            <a:stretch/>
          </p:blipFill>
          <p:spPr>
            <a:xfrm>
              <a:off x="1148916" y="2892293"/>
              <a:ext cx="379025" cy="368537"/>
            </a:xfrm>
            <a:prstGeom prst="rect">
              <a:avLst/>
            </a:prstGeom>
            <a:noFill/>
            <a:ln>
              <a:solidFill>
                <a:srgbClr val="054C2C"/>
              </a:solidFill>
            </a:ln>
          </p:spPr>
        </p:pic>
        <p:sp>
          <p:nvSpPr>
            <p:cNvPr id="1819" name="Google Shape;1819;p115"/>
            <p:cNvSpPr/>
            <p:nvPr/>
          </p:nvSpPr>
          <p:spPr>
            <a:xfrm>
              <a:off x="1229309" y="3189350"/>
              <a:ext cx="4211955" cy="0"/>
            </a:xfrm>
            <a:custGeom>
              <a:avLst/>
              <a:gdLst/>
              <a:ahLst/>
              <a:cxnLst/>
              <a:rect l="l" t="t" r="r" b="b"/>
              <a:pathLst>
                <a:path w="4211955" h="120000" extrusionOk="0">
                  <a:moveTo>
                    <a:pt x="0" y="0"/>
                  </a:moveTo>
                  <a:lnTo>
                    <a:pt x="4211497"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820" name="Google Shape;1820;p115"/>
            <p:cNvPicPr preferRelativeResize="0"/>
            <p:nvPr/>
          </p:nvPicPr>
          <p:blipFill rotWithShape="1">
            <a:blip r:embed="rId6">
              <a:alphaModFix/>
            </a:blip>
            <a:srcRect/>
            <a:stretch/>
          </p:blipFill>
          <p:spPr>
            <a:xfrm>
              <a:off x="1191767" y="2929076"/>
              <a:ext cx="311696" cy="284276"/>
            </a:xfrm>
            <a:prstGeom prst="rect">
              <a:avLst/>
            </a:prstGeom>
            <a:noFill/>
            <a:ln>
              <a:solidFill>
                <a:srgbClr val="054C2C"/>
              </a:solidFill>
            </a:ln>
          </p:spPr>
        </p:pic>
      </p:grpSp>
      <p:grpSp>
        <p:nvGrpSpPr>
          <p:cNvPr id="1821" name="Google Shape;1821;p115"/>
          <p:cNvGrpSpPr/>
          <p:nvPr/>
        </p:nvGrpSpPr>
        <p:grpSpPr>
          <a:xfrm>
            <a:off x="1363411" y="6149030"/>
            <a:ext cx="9816220" cy="724063"/>
            <a:chOff x="1148916" y="3306821"/>
            <a:chExt cx="4304425" cy="368537"/>
          </a:xfrm>
        </p:grpSpPr>
        <p:pic>
          <p:nvPicPr>
            <p:cNvPr id="1822" name="Google Shape;1822;p115"/>
            <p:cNvPicPr preferRelativeResize="0"/>
            <p:nvPr/>
          </p:nvPicPr>
          <p:blipFill rotWithShape="1">
            <a:blip r:embed="rId3">
              <a:alphaModFix/>
            </a:blip>
            <a:srcRect/>
            <a:stretch/>
          </p:blipFill>
          <p:spPr>
            <a:xfrm>
              <a:off x="1148916" y="3306821"/>
              <a:ext cx="379025" cy="368537"/>
            </a:xfrm>
            <a:prstGeom prst="rect">
              <a:avLst/>
            </a:prstGeom>
            <a:noFill/>
            <a:ln>
              <a:solidFill>
                <a:srgbClr val="054C2C"/>
              </a:solidFill>
            </a:ln>
          </p:spPr>
        </p:pic>
        <p:sp>
          <p:nvSpPr>
            <p:cNvPr id="1823" name="Google Shape;1823;p115"/>
            <p:cNvSpPr/>
            <p:nvPr/>
          </p:nvSpPr>
          <p:spPr>
            <a:xfrm>
              <a:off x="1229321" y="3604640"/>
              <a:ext cx="4224020" cy="0"/>
            </a:xfrm>
            <a:custGeom>
              <a:avLst/>
              <a:gdLst/>
              <a:ahLst/>
              <a:cxnLst/>
              <a:rect l="l" t="t" r="r" b="b"/>
              <a:pathLst>
                <a:path w="4224020" h="120000" extrusionOk="0">
                  <a:moveTo>
                    <a:pt x="0" y="0"/>
                  </a:moveTo>
                  <a:lnTo>
                    <a:pt x="4223804"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824" name="Google Shape;1824;p115"/>
            <p:cNvPicPr preferRelativeResize="0"/>
            <p:nvPr/>
          </p:nvPicPr>
          <p:blipFill rotWithShape="1">
            <a:blip r:embed="rId7">
              <a:alphaModFix/>
            </a:blip>
            <a:srcRect/>
            <a:stretch/>
          </p:blipFill>
          <p:spPr>
            <a:xfrm>
              <a:off x="1191767" y="3343617"/>
              <a:ext cx="311696" cy="285788"/>
            </a:xfrm>
            <a:prstGeom prst="rect">
              <a:avLst/>
            </a:prstGeom>
            <a:noFill/>
            <a:ln>
              <a:solidFill>
                <a:srgbClr val="054C2C"/>
              </a:solidFill>
            </a:ln>
          </p:spPr>
        </p:pic>
      </p:grpSp>
      <p:grpSp>
        <p:nvGrpSpPr>
          <p:cNvPr id="1825" name="Google Shape;1825;p115"/>
          <p:cNvGrpSpPr/>
          <p:nvPr/>
        </p:nvGrpSpPr>
        <p:grpSpPr>
          <a:xfrm>
            <a:off x="1363411" y="7178674"/>
            <a:ext cx="9843734" cy="724063"/>
            <a:chOff x="1148916" y="3756401"/>
            <a:chExt cx="4316490" cy="368537"/>
          </a:xfrm>
        </p:grpSpPr>
        <p:pic>
          <p:nvPicPr>
            <p:cNvPr id="1826" name="Google Shape;1826;p115"/>
            <p:cNvPicPr preferRelativeResize="0"/>
            <p:nvPr/>
          </p:nvPicPr>
          <p:blipFill rotWithShape="1">
            <a:blip r:embed="rId8">
              <a:alphaModFix/>
            </a:blip>
            <a:srcRect/>
            <a:stretch/>
          </p:blipFill>
          <p:spPr>
            <a:xfrm>
              <a:off x="1148916" y="3756401"/>
              <a:ext cx="379025" cy="368537"/>
            </a:xfrm>
            <a:prstGeom prst="rect">
              <a:avLst/>
            </a:prstGeom>
            <a:noFill/>
            <a:ln>
              <a:solidFill>
                <a:srgbClr val="054C2C"/>
              </a:solidFill>
            </a:ln>
          </p:spPr>
        </p:pic>
        <p:sp>
          <p:nvSpPr>
            <p:cNvPr id="1827" name="Google Shape;1827;p115"/>
            <p:cNvSpPr/>
            <p:nvPr/>
          </p:nvSpPr>
          <p:spPr>
            <a:xfrm>
              <a:off x="1229321" y="4054221"/>
              <a:ext cx="4236085"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828" name="Google Shape;1828;p115"/>
            <p:cNvPicPr preferRelativeResize="0"/>
            <p:nvPr/>
          </p:nvPicPr>
          <p:blipFill rotWithShape="1">
            <a:blip r:embed="rId9">
              <a:alphaModFix/>
            </a:blip>
            <a:srcRect/>
            <a:stretch/>
          </p:blipFill>
          <p:spPr>
            <a:xfrm>
              <a:off x="1191767" y="3794746"/>
              <a:ext cx="311696" cy="284238"/>
            </a:xfrm>
            <a:prstGeom prst="rect">
              <a:avLst/>
            </a:prstGeom>
            <a:noFill/>
            <a:ln>
              <a:solidFill>
                <a:srgbClr val="054C2C"/>
              </a:solidFill>
            </a:ln>
          </p:spPr>
        </p:pic>
      </p:grpSp>
      <p:sp>
        <p:nvSpPr>
          <p:cNvPr id="1829" name="Google Shape;1829;p11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120</a:t>
            </a:fld>
            <a:endParaRPr/>
          </a:p>
        </p:txBody>
      </p:sp>
      <p:sp>
        <p:nvSpPr>
          <p:cNvPr id="1831" name="Google Shape;1831;p115"/>
          <p:cNvSpPr txBox="1"/>
          <p:nvPr/>
        </p:nvSpPr>
        <p:spPr>
          <a:xfrm>
            <a:off x="4443400" y="1315582"/>
            <a:ext cx="1246271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054C2C"/>
                </a:solidFill>
                <a:latin typeface="Georgia"/>
                <a:ea typeface="Georgia"/>
                <a:cs typeface="Georgia"/>
                <a:sym typeface="Georgia"/>
              </a:rPr>
              <a:t>Real-life Data Processing Scenarios</a:t>
            </a:r>
            <a:endParaRPr sz="3600" dirty="0">
              <a:solidFill>
                <a:srgbClr val="054C2C"/>
              </a:solidFill>
              <a:latin typeface="Georgia"/>
              <a:ea typeface="Georgia"/>
              <a:cs typeface="Georgia"/>
              <a:sym typeface="Georgia"/>
            </a:endParaRPr>
          </a:p>
        </p:txBody>
      </p:sp>
      <p:sp>
        <p:nvSpPr>
          <p:cNvPr id="1832" name="Google Shape;1832;p115"/>
          <p:cNvSpPr txBox="1"/>
          <p:nvPr/>
        </p:nvSpPr>
        <p:spPr>
          <a:xfrm>
            <a:off x="1397286" y="1052953"/>
            <a:ext cx="2584913"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C00000"/>
                </a:solidFill>
                <a:latin typeface="Garamond"/>
                <a:ea typeface="Garamond"/>
                <a:cs typeface="Garamond"/>
                <a:sym typeface="Garamond"/>
              </a:rPr>
              <a:t> </a:t>
            </a:r>
            <a:r>
              <a:rPr lang="en-US" sz="6600" b="1" baseline="30000">
                <a:solidFill>
                  <a:srgbClr val="FFFFFF"/>
                </a:solidFill>
                <a:latin typeface="Garamond"/>
                <a:ea typeface="Garamond"/>
                <a:cs typeface="Garamond"/>
                <a:sym typeface="Garamond"/>
              </a:rPr>
              <a:t>Topic 3</a:t>
            </a:r>
            <a:endParaRPr sz="6600">
              <a:solidFill>
                <a:schemeClr val="dk1"/>
              </a:solidFill>
              <a:latin typeface="Calibri"/>
              <a:ea typeface="Calibri"/>
              <a:cs typeface="Calibri"/>
              <a:sym typeface="Calibri"/>
            </a:endParaRPr>
          </a:p>
        </p:txBody>
      </p:sp>
      <p:sp>
        <p:nvSpPr>
          <p:cNvPr id="1833" name="Google Shape;1833;p115"/>
          <p:cNvSpPr txBox="1"/>
          <p:nvPr/>
        </p:nvSpPr>
        <p:spPr>
          <a:xfrm>
            <a:off x="1309257" y="8612602"/>
            <a:ext cx="9518904" cy="584775"/>
          </a:xfrm>
          <a:prstGeom prst="rect">
            <a:avLst/>
          </a:prstGeom>
          <a:noFill/>
          <a:ln>
            <a:noFill/>
          </a:ln>
        </p:spPr>
        <p:txBody>
          <a:bodyPr spcFirstLastPara="1" wrap="square" lIns="91425" tIns="45700" rIns="91425" bIns="45700" anchor="t" anchorCtr="0">
            <a:spAutoFit/>
          </a:bodyPr>
          <a:lstStyle/>
          <a:p>
            <a:pPr marL="12700" marR="0" lvl="0" indent="0" algn="l" rtl="0">
              <a:spcBef>
                <a:spcPts val="0"/>
              </a:spcBef>
              <a:spcAft>
                <a:spcPts val="0"/>
              </a:spcAft>
              <a:buNone/>
            </a:pPr>
            <a:r>
              <a:rPr lang="en-US" sz="3200" b="1" dirty="0">
                <a:solidFill>
                  <a:srgbClr val="054C2C"/>
                </a:solidFill>
                <a:latin typeface="Garamond"/>
                <a:ea typeface="Garamond"/>
                <a:cs typeface="Garamond"/>
                <a:sym typeface="Garamond"/>
              </a:rPr>
              <a:t>Time Allocated: 15 mins</a:t>
            </a:r>
            <a:endParaRPr sz="3200" dirty="0">
              <a:solidFill>
                <a:srgbClr val="054C2C"/>
              </a:solidFill>
              <a:latin typeface="Garamond"/>
              <a:ea typeface="Garamond"/>
              <a:cs typeface="Garamond"/>
              <a:sym typeface="Garamond"/>
            </a:endParaRPr>
          </a:p>
        </p:txBody>
      </p:sp>
      <p:grpSp>
        <p:nvGrpSpPr>
          <p:cNvPr id="2" name="Group 1">
            <a:extLst>
              <a:ext uri="{FF2B5EF4-FFF2-40B4-BE49-F238E27FC236}">
                <a16:creationId xmlns:a16="http://schemas.microsoft.com/office/drawing/2014/main" id="{CF8358EB-54DA-182E-A824-E2A66564AF58}"/>
              </a:ext>
            </a:extLst>
          </p:cNvPr>
          <p:cNvGrpSpPr/>
          <p:nvPr/>
        </p:nvGrpSpPr>
        <p:grpSpPr>
          <a:xfrm>
            <a:off x="1477964" y="3999895"/>
            <a:ext cx="864365" cy="831433"/>
            <a:chOff x="1461132" y="3884669"/>
            <a:chExt cx="864365" cy="831433"/>
          </a:xfrm>
        </p:grpSpPr>
        <p:sp>
          <p:nvSpPr>
            <p:cNvPr id="3" name="Google Shape;506;p8">
              <a:extLst>
                <a:ext uri="{FF2B5EF4-FFF2-40B4-BE49-F238E27FC236}">
                  <a16:creationId xmlns:a16="http://schemas.microsoft.com/office/drawing/2014/main" id="{953EF77E-782C-F1C3-0B0C-0A52D22F3BCB}"/>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 name="Google Shape;548;p12">
              <a:extLst>
                <a:ext uri="{FF2B5EF4-FFF2-40B4-BE49-F238E27FC236}">
                  <a16:creationId xmlns:a16="http://schemas.microsoft.com/office/drawing/2014/main" id="{BEFEC362-010C-6DCE-7499-C656086E0A86}"/>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grpSp>
        <p:nvGrpSpPr>
          <p:cNvPr id="5" name="Group 4">
            <a:extLst>
              <a:ext uri="{FF2B5EF4-FFF2-40B4-BE49-F238E27FC236}">
                <a16:creationId xmlns:a16="http://schemas.microsoft.com/office/drawing/2014/main" id="{574545F5-EF76-E902-9AE0-F066F5D17BA2}"/>
              </a:ext>
            </a:extLst>
          </p:cNvPr>
          <p:cNvGrpSpPr/>
          <p:nvPr/>
        </p:nvGrpSpPr>
        <p:grpSpPr>
          <a:xfrm>
            <a:off x="1446042" y="4958405"/>
            <a:ext cx="864365" cy="831433"/>
            <a:chOff x="1461132" y="3884669"/>
            <a:chExt cx="864365" cy="831433"/>
          </a:xfrm>
        </p:grpSpPr>
        <p:sp>
          <p:nvSpPr>
            <p:cNvPr id="6" name="Google Shape;506;p8">
              <a:extLst>
                <a:ext uri="{FF2B5EF4-FFF2-40B4-BE49-F238E27FC236}">
                  <a16:creationId xmlns:a16="http://schemas.microsoft.com/office/drawing/2014/main" id="{47388DB9-DE88-3EB0-A755-3245DEB02738}"/>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7" name="Google Shape;548;p12">
              <a:extLst>
                <a:ext uri="{FF2B5EF4-FFF2-40B4-BE49-F238E27FC236}">
                  <a16:creationId xmlns:a16="http://schemas.microsoft.com/office/drawing/2014/main" id="{BEAC5051-72C3-7221-8751-0171CAF28F4A}"/>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grpSp>
        <p:nvGrpSpPr>
          <p:cNvPr id="8" name="Group 7">
            <a:extLst>
              <a:ext uri="{FF2B5EF4-FFF2-40B4-BE49-F238E27FC236}">
                <a16:creationId xmlns:a16="http://schemas.microsoft.com/office/drawing/2014/main" id="{3B07B1A0-5D89-8D98-15E0-37EF079E4C0F}"/>
              </a:ext>
            </a:extLst>
          </p:cNvPr>
          <p:cNvGrpSpPr/>
          <p:nvPr/>
        </p:nvGrpSpPr>
        <p:grpSpPr>
          <a:xfrm>
            <a:off x="1431057" y="5930689"/>
            <a:ext cx="864365" cy="831433"/>
            <a:chOff x="1461132" y="3884669"/>
            <a:chExt cx="864365" cy="831433"/>
          </a:xfrm>
        </p:grpSpPr>
        <p:sp>
          <p:nvSpPr>
            <p:cNvPr id="9" name="Google Shape;506;p8">
              <a:extLst>
                <a:ext uri="{FF2B5EF4-FFF2-40B4-BE49-F238E27FC236}">
                  <a16:creationId xmlns:a16="http://schemas.microsoft.com/office/drawing/2014/main" id="{A226CB9E-0F93-BD3A-2EF5-F4F964A25FBC}"/>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0" name="Google Shape;548;p12">
              <a:extLst>
                <a:ext uri="{FF2B5EF4-FFF2-40B4-BE49-F238E27FC236}">
                  <a16:creationId xmlns:a16="http://schemas.microsoft.com/office/drawing/2014/main" id="{D13FB355-DBFD-DD3E-AA44-B22AA9D93F15}"/>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grpSp>
        <p:nvGrpSpPr>
          <p:cNvPr id="11" name="Group 10">
            <a:extLst>
              <a:ext uri="{FF2B5EF4-FFF2-40B4-BE49-F238E27FC236}">
                <a16:creationId xmlns:a16="http://schemas.microsoft.com/office/drawing/2014/main" id="{CFC67C71-C4DA-19B1-2F4A-81F071552C6F}"/>
              </a:ext>
            </a:extLst>
          </p:cNvPr>
          <p:cNvGrpSpPr/>
          <p:nvPr/>
        </p:nvGrpSpPr>
        <p:grpSpPr>
          <a:xfrm>
            <a:off x="1397181" y="6902557"/>
            <a:ext cx="864365" cy="831433"/>
            <a:chOff x="1461132" y="3884669"/>
            <a:chExt cx="864365" cy="831433"/>
          </a:xfrm>
        </p:grpSpPr>
        <p:sp>
          <p:nvSpPr>
            <p:cNvPr id="12" name="Google Shape;506;p8">
              <a:extLst>
                <a:ext uri="{FF2B5EF4-FFF2-40B4-BE49-F238E27FC236}">
                  <a16:creationId xmlns:a16="http://schemas.microsoft.com/office/drawing/2014/main" id="{07BD2075-0AA6-64FF-E1BD-9969E8DE6F93}"/>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3" name="Google Shape;548;p12">
              <a:extLst>
                <a:ext uri="{FF2B5EF4-FFF2-40B4-BE49-F238E27FC236}">
                  <a16:creationId xmlns:a16="http://schemas.microsoft.com/office/drawing/2014/main" id="{2936C6EE-D5BF-E88F-CC2E-B7B375505CCB}"/>
                </a:ext>
              </a:extLst>
            </p:cNvPr>
            <p:cNvPicPr preferRelativeResize="0"/>
            <p:nvPr/>
          </p:nvPicPr>
          <p:blipFill rotWithShape="1">
            <a:blip r:embed="rId6">
              <a:alphaModFix/>
            </a:blip>
            <a:srcRect/>
            <a:stretch/>
          </p:blipFill>
          <p:spPr>
            <a:xfrm>
              <a:off x="1580801" y="4021634"/>
              <a:ext cx="744696" cy="650350"/>
            </a:xfrm>
            <a:prstGeom prst="rect">
              <a:avLst/>
            </a:prstGeom>
            <a:noFill/>
            <a:ln>
              <a:noFill/>
            </a:ln>
          </p:spPr>
        </p:pic>
      </p:gr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Shape 1837"/>
        <p:cNvGrpSpPr/>
        <p:nvPr/>
      </p:nvGrpSpPr>
      <p:grpSpPr>
        <a:xfrm>
          <a:off x="0" y="0"/>
          <a:ext cx="0" cy="0"/>
          <a:chOff x="0" y="0"/>
          <a:chExt cx="0" cy="0"/>
        </a:xfrm>
      </p:grpSpPr>
      <p:pic>
        <p:nvPicPr>
          <p:cNvPr id="1838" name="Google Shape;1838;p116"/>
          <p:cNvPicPr preferRelativeResize="0"/>
          <p:nvPr/>
        </p:nvPicPr>
        <p:blipFill rotWithShape="1">
          <a:blip r:embed="rId3">
            <a:alphaModFix/>
          </a:blip>
          <a:srcRect/>
          <a:stretch/>
        </p:blipFill>
        <p:spPr>
          <a:xfrm>
            <a:off x="15378111" y="2756881"/>
            <a:ext cx="3641995" cy="3050194"/>
          </a:xfrm>
          <a:prstGeom prst="rect">
            <a:avLst/>
          </a:prstGeom>
          <a:noFill/>
          <a:ln>
            <a:noFill/>
          </a:ln>
        </p:spPr>
      </p:pic>
      <p:sp>
        <p:nvSpPr>
          <p:cNvPr id="1839" name="Google Shape;1839;p116"/>
          <p:cNvSpPr txBox="1"/>
          <p:nvPr/>
        </p:nvSpPr>
        <p:spPr>
          <a:xfrm>
            <a:off x="848325" y="1282951"/>
            <a:ext cx="17875798" cy="126380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dirty="0">
                <a:solidFill>
                  <a:schemeClr val="lt1"/>
                </a:solidFill>
                <a:latin typeface="Garamond"/>
                <a:ea typeface="Garamond"/>
                <a:cs typeface="Garamond"/>
                <a:sym typeface="Garamond"/>
              </a:rPr>
              <a:t>Responsibilities of Controllers and Processors in Cases of  Subcontracting or Sub-processing</a:t>
            </a:r>
            <a:endParaRPr dirty="0"/>
          </a:p>
        </p:txBody>
      </p:sp>
      <p:pic>
        <p:nvPicPr>
          <p:cNvPr id="1840" name="Google Shape;1840;p116"/>
          <p:cNvPicPr preferRelativeResize="0"/>
          <p:nvPr/>
        </p:nvPicPr>
        <p:blipFill rotWithShape="1">
          <a:blip r:embed="rId4">
            <a:alphaModFix/>
          </a:blip>
          <a:srcRect/>
          <a:stretch/>
        </p:blipFill>
        <p:spPr>
          <a:xfrm>
            <a:off x="848325" y="2946043"/>
            <a:ext cx="7059323" cy="956032"/>
          </a:xfrm>
          <a:prstGeom prst="rect">
            <a:avLst/>
          </a:prstGeom>
          <a:noFill/>
          <a:ln>
            <a:noFill/>
          </a:ln>
        </p:spPr>
      </p:pic>
      <p:sp>
        <p:nvSpPr>
          <p:cNvPr id="1841" name="Google Shape;1841;p116"/>
          <p:cNvSpPr txBox="1"/>
          <p:nvPr/>
        </p:nvSpPr>
        <p:spPr>
          <a:xfrm>
            <a:off x="1204912" y="2881339"/>
            <a:ext cx="14529786" cy="6271717"/>
          </a:xfrm>
          <a:prstGeom prst="rect">
            <a:avLst/>
          </a:prstGeom>
          <a:noFill/>
          <a:ln>
            <a:noFill/>
          </a:ln>
        </p:spPr>
        <p:txBody>
          <a:bodyPr spcFirstLastPara="1" wrap="square" lIns="0" tIns="12700" rIns="0" bIns="0" anchor="t" anchorCtr="0">
            <a:spAutoFit/>
          </a:bodyPr>
          <a:lstStyle/>
          <a:p>
            <a:pPr marL="0" marR="0" lvl="2" indent="0" algn="l" rtl="0">
              <a:lnSpc>
                <a:spcPct val="150000"/>
              </a:lnSpc>
              <a:spcBef>
                <a:spcPts val="0"/>
              </a:spcBef>
              <a:spcAft>
                <a:spcPts val="0"/>
              </a:spcAft>
              <a:buNone/>
            </a:pPr>
            <a:r>
              <a:rPr lang="en-US" sz="3200" b="1" i="0" u="none" strike="noStrike" cap="none">
                <a:solidFill>
                  <a:srgbClr val="FFFFFF"/>
                </a:solidFill>
                <a:latin typeface="Garamond"/>
                <a:ea typeface="Garamond"/>
                <a:cs typeface="Garamond"/>
                <a:sym typeface="Garamond"/>
              </a:rPr>
              <a:t>Learning Objectives</a:t>
            </a:r>
            <a:endParaRPr sz="3200" b="0" i="0" u="none" strike="noStrike" cap="none">
              <a:solidFill>
                <a:schemeClr val="dk1"/>
              </a:solidFill>
              <a:latin typeface="Garamond"/>
              <a:ea typeface="Garamond"/>
              <a:cs typeface="Garamond"/>
              <a:sym typeface="Garamond"/>
            </a:endParaRPr>
          </a:p>
          <a:p>
            <a:pPr marL="914400" marR="0" lvl="2" indent="0" algn="l" rtl="0">
              <a:lnSpc>
                <a:spcPct val="150000"/>
              </a:lnSpc>
              <a:spcBef>
                <a:spcPts val="0"/>
              </a:spcBef>
              <a:spcAft>
                <a:spcPts val="0"/>
              </a:spcAft>
              <a:buClr>
                <a:srgbClr val="FFFFFF"/>
              </a:buClr>
              <a:buSzPts val="2800"/>
              <a:buFont typeface="Times New Roman"/>
              <a:buNone/>
            </a:pPr>
            <a:endParaRPr sz="2800" b="0" i="0" u="none" strike="noStrike" cap="none">
              <a:solidFill>
                <a:schemeClr val="dk1"/>
              </a:solidFill>
              <a:latin typeface="Garamond"/>
              <a:ea typeface="Garamond"/>
              <a:cs typeface="Garamond"/>
              <a:sym typeface="Garamond"/>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Upon completion of Topic 3 “Responsibilities of Controller and Processors in cases of  Sub-contracting and Sub-processing”, participants shall be equipped with the skills to:</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Participants will understand and distinguish the roles of data controller,  processor, and subject, clarifying data handling responsibilities.</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Participants will apply their data protection and privacy knowledge to a real-life scenario.</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Participants will learn how data is collected, processed, stored, and protected in a  data processing scenario, enhancing their understanding of data processing dynamics.</a:t>
            </a:r>
            <a:endParaRPr/>
          </a:p>
        </p:txBody>
      </p:sp>
      <p:sp>
        <p:nvSpPr>
          <p:cNvPr id="1842" name="Google Shape;1842;p11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121</a:t>
            </a:fld>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Shape 1847"/>
        <p:cNvGrpSpPr/>
        <p:nvPr/>
      </p:nvGrpSpPr>
      <p:grpSpPr>
        <a:xfrm>
          <a:off x="0" y="0"/>
          <a:ext cx="0" cy="0"/>
          <a:chOff x="0" y="0"/>
          <a:chExt cx="0" cy="0"/>
        </a:xfrm>
      </p:grpSpPr>
      <p:sp>
        <p:nvSpPr>
          <p:cNvPr id="1848" name="Google Shape;1848;p117"/>
          <p:cNvSpPr txBox="1"/>
          <p:nvPr/>
        </p:nvSpPr>
        <p:spPr>
          <a:xfrm>
            <a:off x="1052512" y="1482295"/>
            <a:ext cx="16916399" cy="8552149"/>
          </a:xfrm>
          <a:prstGeom prst="rect">
            <a:avLst/>
          </a:prstGeom>
          <a:noFill/>
          <a:ln>
            <a:noFill/>
          </a:ln>
        </p:spPr>
        <p:txBody>
          <a:bodyPr spcFirstLastPara="1" wrap="square" lIns="0" tIns="12050" rIns="0" bIns="0" anchor="t" anchorCtr="0">
            <a:spAutoFit/>
          </a:bodyPr>
          <a:lstStyle/>
          <a:p>
            <a:pPr marL="12065" marR="0" lvl="2" indent="0" algn="just" rtl="0">
              <a:spcBef>
                <a:spcPts val="0"/>
              </a:spcBef>
              <a:spcAft>
                <a:spcPts val="0"/>
              </a:spcAft>
              <a:buNone/>
            </a:pPr>
            <a:r>
              <a:rPr lang="en-US" sz="2400" b="1" i="0" u="none" strike="noStrike" cap="none" dirty="0">
                <a:solidFill>
                  <a:srgbClr val="054C2C"/>
                </a:solidFill>
                <a:latin typeface="Garamond"/>
                <a:ea typeface="Garamond"/>
                <a:cs typeface="Garamond"/>
                <a:sym typeface="Garamond"/>
              </a:rPr>
              <a:t>Scenario (1)</a:t>
            </a:r>
            <a:endParaRPr sz="2400" b="0" i="0" u="none" strike="noStrike" cap="none" dirty="0">
              <a:solidFill>
                <a:srgbClr val="054C2C"/>
              </a:solidFill>
              <a:latin typeface="Garamond"/>
              <a:ea typeface="Garamond"/>
              <a:cs typeface="Garamond"/>
              <a:sym typeface="Garamond"/>
            </a:endParaRPr>
          </a:p>
          <a:p>
            <a:pPr marL="12700" marR="140970" lvl="0" indent="0" algn="just" rtl="0">
              <a:spcBef>
                <a:spcPts val="155"/>
              </a:spcBef>
              <a:spcAft>
                <a:spcPts val="0"/>
              </a:spcAft>
              <a:buNone/>
            </a:pPr>
            <a:r>
              <a:rPr lang="en-US" sz="2400" b="1" dirty="0">
                <a:solidFill>
                  <a:srgbClr val="054C2C"/>
                </a:solidFill>
                <a:latin typeface="Garamond"/>
                <a:ea typeface="Garamond"/>
                <a:cs typeface="Garamond"/>
                <a:sym typeface="Garamond"/>
              </a:rPr>
              <a:t>Background: </a:t>
            </a:r>
            <a:r>
              <a:rPr lang="en-US" sz="2400" dirty="0">
                <a:solidFill>
                  <a:schemeClr val="dk1"/>
                </a:solidFill>
                <a:latin typeface="Garamond"/>
                <a:ea typeface="Garamond"/>
                <a:cs typeface="Garamond"/>
                <a:sym typeface="Garamond"/>
              </a:rPr>
              <a:t>Shop World is a widely </a:t>
            </a:r>
            <a:r>
              <a:rPr lang="en-US" sz="2400" dirty="0" err="1">
                <a:solidFill>
                  <a:schemeClr val="dk1"/>
                </a:solidFill>
                <a:latin typeface="Garamond"/>
                <a:ea typeface="Garamond"/>
                <a:cs typeface="Garamond"/>
                <a:sym typeface="Garamond"/>
              </a:rPr>
              <a:t>recognised</a:t>
            </a:r>
            <a:r>
              <a:rPr lang="en-US" sz="2400" dirty="0">
                <a:solidFill>
                  <a:schemeClr val="dk1"/>
                </a:solidFill>
                <a:latin typeface="Garamond"/>
                <a:ea typeface="Garamond"/>
                <a:cs typeface="Garamond"/>
                <a:sym typeface="Garamond"/>
              </a:rPr>
              <a:t> e-commerce platform that facilitates transactions between millions of customers and a diverse array of retailers and sellers, enabling the purchase of an extensive variety of products.</a:t>
            </a:r>
            <a:endParaRPr sz="2400" dirty="0">
              <a:solidFill>
                <a:schemeClr val="dk1"/>
              </a:solidFill>
              <a:latin typeface="Garamond"/>
              <a:ea typeface="Garamond"/>
              <a:cs typeface="Garamond"/>
              <a:sym typeface="Garamond"/>
            </a:endParaRPr>
          </a:p>
          <a:p>
            <a:pPr marL="0" marR="0" lvl="0" indent="0" algn="just" rtl="0">
              <a:spcBef>
                <a:spcPts val="0"/>
              </a:spcBef>
              <a:spcAft>
                <a:spcPts val="0"/>
              </a:spcAft>
              <a:buNone/>
            </a:pPr>
            <a:endParaRPr sz="2400" dirty="0">
              <a:solidFill>
                <a:schemeClr val="dk1"/>
              </a:solidFill>
              <a:latin typeface="Garamond"/>
              <a:ea typeface="Garamond"/>
              <a:cs typeface="Garamond"/>
              <a:sym typeface="Garamond"/>
            </a:endParaRPr>
          </a:p>
          <a:p>
            <a:pPr marL="12700" marR="0" lvl="0" indent="0" algn="just" rtl="0">
              <a:spcBef>
                <a:spcPts val="940"/>
              </a:spcBef>
              <a:spcAft>
                <a:spcPts val="0"/>
              </a:spcAft>
              <a:buNone/>
            </a:pPr>
            <a:r>
              <a:rPr lang="en-US" sz="2400" b="1" dirty="0">
                <a:solidFill>
                  <a:srgbClr val="054C2C"/>
                </a:solidFill>
                <a:latin typeface="Garamond"/>
                <a:ea typeface="Garamond"/>
                <a:cs typeface="Garamond"/>
                <a:sym typeface="Garamond"/>
              </a:rPr>
              <a:t>The Data Controller is:</a:t>
            </a:r>
            <a:endParaRPr sz="2400" dirty="0">
              <a:solidFill>
                <a:srgbClr val="054C2C"/>
              </a:solidFill>
              <a:latin typeface="Garamond"/>
              <a:ea typeface="Garamond"/>
              <a:cs typeface="Garamond"/>
              <a:sym typeface="Garamond"/>
            </a:endParaRPr>
          </a:p>
          <a:p>
            <a:pPr marL="12700" marR="345440" lvl="0" indent="0" algn="just" rtl="0">
              <a:spcBef>
                <a:spcPts val="0"/>
              </a:spcBef>
              <a:spcAft>
                <a:spcPts val="0"/>
              </a:spcAft>
              <a:buNone/>
            </a:pPr>
            <a:r>
              <a:rPr lang="en-US" sz="2400" dirty="0">
                <a:solidFill>
                  <a:schemeClr val="dk1"/>
                </a:solidFill>
                <a:latin typeface="Garamond"/>
                <a:ea typeface="Garamond"/>
                <a:cs typeface="Garamond"/>
                <a:sym typeface="Garamond"/>
              </a:rPr>
              <a:t>Shop World assumes the role of the data controller in the given context. They establish the methods and rationales behind the collection and processing of customer data.</a:t>
            </a:r>
            <a:endParaRPr sz="2400" dirty="0">
              <a:solidFill>
                <a:schemeClr val="dk1"/>
              </a:solidFill>
              <a:latin typeface="Garamond"/>
              <a:ea typeface="Garamond"/>
              <a:cs typeface="Garamond"/>
              <a:sym typeface="Garamond"/>
            </a:endParaRPr>
          </a:p>
          <a:p>
            <a:pPr marL="0" marR="0" lvl="0" indent="0" algn="just" rtl="0">
              <a:spcBef>
                <a:spcPts val="5"/>
              </a:spcBef>
              <a:spcAft>
                <a:spcPts val="0"/>
              </a:spcAft>
              <a:buNone/>
            </a:pPr>
            <a:endParaRPr sz="2400" dirty="0">
              <a:solidFill>
                <a:schemeClr val="dk1"/>
              </a:solidFill>
              <a:latin typeface="Garamond"/>
              <a:ea typeface="Garamond"/>
              <a:cs typeface="Garamond"/>
              <a:sym typeface="Garamond"/>
            </a:endParaRPr>
          </a:p>
          <a:p>
            <a:pPr marL="12700" marR="5080" lvl="0" indent="0" algn="just" rtl="0">
              <a:spcBef>
                <a:spcPts val="0"/>
              </a:spcBef>
              <a:spcAft>
                <a:spcPts val="0"/>
              </a:spcAft>
              <a:buNone/>
            </a:pPr>
            <a:r>
              <a:rPr lang="en-US" sz="2400" b="1" dirty="0">
                <a:solidFill>
                  <a:srgbClr val="054C2C"/>
                </a:solidFill>
                <a:latin typeface="Garamond"/>
                <a:ea typeface="Garamond"/>
                <a:cs typeface="Garamond"/>
                <a:sym typeface="Garamond"/>
              </a:rPr>
              <a:t>Data Collection: </a:t>
            </a:r>
            <a:r>
              <a:rPr lang="en-US" sz="2400" dirty="0">
                <a:solidFill>
                  <a:schemeClr val="dk1"/>
                </a:solidFill>
                <a:latin typeface="Garamond"/>
                <a:ea typeface="Garamond"/>
                <a:cs typeface="Garamond"/>
                <a:sym typeface="Garamond"/>
              </a:rPr>
              <a:t>Shop World gathers an extensive range of customer data, encompassing sensitive information (such as location data for delivery purposes) and personal details (including names, addresses, and email addresses).</a:t>
            </a:r>
            <a:endParaRPr sz="2400" dirty="0">
              <a:solidFill>
                <a:schemeClr val="dk1"/>
              </a:solidFill>
              <a:latin typeface="Garamond"/>
              <a:ea typeface="Garamond"/>
              <a:cs typeface="Garamond"/>
              <a:sym typeface="Garamond"/>
            </a:endParaRPr>
          </a:p>
          <a:p>
            <a:pPr marL="0" marR="0" lvl="0" indent="0" algn="just" rtl="0">
              <a:spcBef>
                <a:spcPts val="0"/>
              </a:spcBef>
              <a:spcAft>
                <a:spcPts val="0"/>
              </a:spcAft>
              <a:buNone/>
            </a:pPr>
            <a:endParaRPr sz="2400" dirty="0">
              <a:solidFill>
                <a:schemeClr val="dk1"/>
              </a:solidFill>
              <a:latin typeface="Garamond"/>
              <a:ea typeface="Garamond"/>
              <a:cs typeface="Garamond"/>
              <a:sym typeface="Garamond"/>
            </a:endParaRPr>
          </a:p>
          <a:p>
            <a:pPr marL="12700" marR="0" lvl="0" indent="0" algn="just" rtl="0">
              <a:spcBef>
                <a:spcPts val="1110"/>
              </a:spcBef>
              <a:spcAft>
                <a:spcPts val="0"/>
              </a:spcAft>
              <a:buNone/>
            </a:pPr>
            <a:r>
              <a:rPr lang="en-US" sz="2400" b="1" dirty="0">
                <a:solidFill>
                  <a:schemeClr val="dk1"/>
                </a:solidFill>
                <a:latin typeface="Garamond"/>
                <a:ea typeface="Garamond"/>
                <a:cs typeface="Garamond"/>
                <a:sym typeface="Garamond"/>
              </a:rPr>
              <a:t>Processing of Data for Diverse Objectives:</a:t>
            </a:r>
            <a:endParaRPr sz="2400" dirty="0">
              <a:solidFill>
                <a:schemeClr val="dk1"/>
              </a:solidFill>
              <a:latin typeface="Garamond"/>
              <a:ea typeface="Garamond"/>
              <a:cs typeface="Garamond"/>
              <a:sym typeface="Garamond"/>
            </a:endParaRPr>
          </a:p>
          <a:p>
            <a:pPr marL="469265" marR="119379" lvl="3" indent="-228600" algn="just" rtl="0">
              <a:spcBef>
                <a:spcPts val="35"/>
              </a:spcBef>
              <a:spcAft>
                <a:spcPts val="0"/>
              </a:spcAft>
              <a:buClr>
                <a:srgbClr val="054C2C"/>
              </a:buClr>
              <a:buSzPts val="2400"/>
              <a:buFont typeface="Noto Sans Symbols"/>
              <a:buChar char="▪"/>
            </a:pPr>
            <a:r>
              <a:rPr lang="en-US" sz="2400" b="0" i="0" u="none" strike="noStrike" cap="none" dirty="0">
                <a:solidFill>
                  <a:srgbClr val="054C2C"/>
                </a:solidFill>
                <a:latin typeface="Garamond"/>
                <a:ea typeface="Garamond"/>
                <a:cs typeface="Garamond"/>
                <a:sym typeface="Garamond"/>
              </a:rPr>
              <a:t>Order Processing: </a:t>
            </a:r>
            <a:r>
              <a:rPr lang="en-US" sz="2400" b="0" i="0" u="none" strike="noStrike" cap="none" dirty="0">
                <a:solidFill>
                  <a:schemeClr val="dk1"/>
                </a:solidFill>
                <a:latin typeface="Garamond"/>
                <a:ea typeface="Garamond"/>
                <a:cs typeface="Garamond"/>
                <a:sym typeface="Garamond"/>
              </a:rPr>
              <a:t>Shop World processes and fulfils orders using customer information to ensure that products are delivered to the correct addresses.</a:t>
            </a:r>
            <a:endParaRPr dirty="0"/>
          </a:p>
          <a:p>
            <a:pPr marL="469265" marR="5080" lvl="0" indent="-228600" algn="just" rtl="0">
              <a:lnSpc>
                <a:spcPct val="140800"/>
              </a:lnSpc>
              <a:spcBef>
                <a:spcPts val="100"/>
              </a:spcBef>
              <a:spcAft>
                <a:spcPts val="0"/>
              </a:spcAft>
              <a:buClr>
                <a:srgbClr val="054C2C"/>
              </a:buClr>
              <a:buSzPts val="2400"/>
              <a:buFont typeface="Noto Sans Symbols"/>
              <a:buChar char="▪"/>
            </a:pPr>
            <a:r>
              <a:rPr lang="en-US" sz="2400" dirty="0">
                <a:solidFill>
                  <a:srgbClr val="054C2C"/>
                </a:solidFill>
                <a:latin typeface="Garamond"/>
                <a:ea typeface="Garamond"/>
                <a:cs typeface="Garamond"/>
                <a:sym typeface="Garamond"/>
              </a:rPr>
              <a:t>Personalization: </a:t>
            </a:r>
            <a:r>
              <a:rPr lang="en-US" sz="2400" dirty="0">
                <a:solidFill>
                  <a:schemeClr val="dk1"/>
                </a:solidFill>
                <a:latin typeface="Garamond"/>
                <a:ea typeface="Garamond"/>
                <a:cs typeface="Garamond"/>
                <a:sym typeface="Garamond"/>
              </a:rPr>
              <a:t>Personalization involves the examination of customer shopping patterns and inclinations in order to deliver </a:t>
            </a:r>
            <a:r>
              <a:rPr lang="en-US" sz="2400" dirty="0" err="1">
                <a:solidFill>
                  <a:schemeClr val="dk1"/>
                </a:solidFill>
                <a:latin typeface="Garamond"/>
                <a:ea typeface="Garamond"/>
                <a:cs typeface="Garamond"/>
                <a:sym typeface="Garamond"/>
              </a:rPr>
              <a:t>customised</a:t>
            </a:r>
            <a:r>
              <a:rPr lang="en-US" sz="2400" dirty="0">
                <a:solidFill>
                  <a:schemeClr val="dk1"/>
                </a:solidFill>
                <a:latin typeface="Garamond"/>
                <a:ea typeface="Garamond"/>
                <a:cs typeface="Garamond"/>
                <a:sym typeface="Garamond"/>
              </a:rPr>
              <a:t> shopping experiences and personalized product suggestions.</a:t>
            </a:r>
            <a:endParaRPr sz="2400" dirty="0">
              <a:solidFill>
                <a:schemeClr val="dk1"/>
              </a:solidFill>
              <a:latin typeface="Garamond"/>
              <a:ea typeface="Garamond"/>
              <a:cs typeface="Garamond"/>
              <a:sym typeface="Garamond"/>
            </a:endParaRPr>
          </a:p>
          <a:p>
            <a:pPr marL="469265" marR="601345" lvl="0" indent="-228600" algn="just" rtl="0">
              <a:lnSpc>
                <a:spcPct val="140800"/>
              </a:lnSpc>
              <a:spcBef>
                <a:spcPts val="35"/>
              </a:spcBef>
              <a:spcAft>
                <a:spcPts val="0"/>
              </a:spcAft>
              <a:buClr>
                <a:srgbClr val="054C2C"/>
              </a:buClr>
              <a:buSzPts val="2400"/>
              <a:buFont typeface="Noto Sans Symbols"/>
              <a:buChar char="▪"/>
            </a:pPr>
            <a:r>
              <a:rPr lang="en-US" sz="2400" dirty="0">
                <a:solidFill>
                  <a:srgbClr val="054C2C"/>
                </a:solidFill>
                <a:latin typeface="Garamond"/>
                <a:ea typeface="Garamond"/>
                <a:cs typeface="Garamond"/>
                <a:sym typeface="Garamond"/>
              </a:rPr>
              <a:t>Marketing: </a:t>
            </a:r>
            <a:r>
              <a:rPr lang="en-US" sz="2400" dirty="0">
                <a:solidFill>
                  <a:schemeClr val="dk1"/>
                </a:solidFill>
                <a:latin typeface="Garamond"/>
                <a:ea typeface="Garamond"/>
                <a:cs typeface="Garamond"/>
                <a:sym typeface="Garamond"/>
              </a:rPr>
              <a:t>Customers are sent promotional emails and offers by </a:t>
            </a:r>
            <a:r>
              <a:rPr lang="en-US" sz="2400" dirty="0" err="1">
                <a:solidFill>
                  <a:schemeClr val="dk1"/>
                </a:solidFill>
                <a:latin typeface="Garamond"/>
                <a:ea typeface="Garamond"/>
                <a:cs typeface="Garamond"/>
                <a:sym typeface="Garamond"/>
              </a:rPr>
              <a:t>ShopWorld</a:t>
            </a:r>
            <a:r>
              <a:rPr lang="en-US" sz="2400" dirty="0">
                <a:solidFill>
                  <a:schemeClr val="dk1"/>
                </a:solidFill>
                <a:latin typeface="Garamond"/>
                <a:ea typeface="Garamond"/>
                <a:cs typeface="Garamond"/>
                <a:sym typeface="Garamond"/>
              </a:rPr>
              <a:t> in accordance with their past purchases and areas of interest.</a:t>
            </a:r>
            <a:endParaRPr sz="2400" dirty="0">
              <a:solidFill>
                <a:schemeClr val="dk1"/>
              </a:solidFill>
              <a:latin typeface="Garamond"/>
              <a:ea typeface="Garamond"/>
              <a:cs typeface="Garamond"/>
              <a:sym typeface="Garamond"/>
            </a:endParaRPr>
          </a:p>
          <a:p>
            <a:pPr marL="469265" marR="51435" lvl="0" indent="-228600" algn="just" rtl="0">
              <a:lnSpc>
                <a:spcPct val="140400"/>
              </a:lnSpc>
              <a:spcBef>
                <a:spcPts val="45"/>
              </a:spcBef>
              <a:spcAft>
                <a:spcPts val="0"/>
              </a:spcAft>
              <a:buClr>
                <a:srgbClr val="054C2C"/>
              </a:buClr>
              <a:buSzPts val="2400"/>
              <a:buFont typeface="Noto Sans Symbols"/>
              <a:buChar char="▪"/>
            </a:pPr>
            <a:r>
              <a:rPr lang="en-US" sz="2400" dirty="0">
                <a:solidFill>
                  <a:srgbClr val="054C2C"/>
                </a:solidFill>
                <a:latin typeface="Garamond"/>
                <a:ea typeface="Garamond"/>
                <a:cs typeface="Garamond"/>
                <a:sym typeface="Garamond"/>
              </a:rPr>
              <a:t>Legal Compliance: </a:t>
            </a:r>
            <a:r>
              <a:rPr lang="en-US" sz="2400" dirty="0">
                <a:solidFill>
                  <a:schemeClr val="dk1"/>
                </a:solidFill>
                <a:latin typeface="Garamond"/>
                <a:ea typeface="Garamond"/>
                <a:cs typeface="Garamond"/>
                <a:sym typeface="Garamond"/>
              </a:rPr>
              <a:t>It is the responsibility of </a:t>
            </a:r>
            <a:r>
              <a:rPr lang="en-US" sz="2400" dirty="0" err="1">
                <a:solidFill>
                  <a:schemeClr val="dk1"/>
                </a:solidFill>
                <a:latin typeface="Garamond"/>
                <a:ea typeface="Garamond"/>
                <a:cs typeface="Garamond"/>
                <a:sym typeface="Garamond"/>
              </a:rPr>
              <a:t>ShopWorld</a:t>
            </a:r>
            <a:r>
              <a:rPr lang="en-US" sz="2400" dirty="0">
                <a:solidFill>
                  <a:schemeClr val="dk1"/>
                </a:solidFill>
                <a:latin typeface="Garamond"/>
                <a:ea typeface="Garamond"/>
                <a:cs typeface="Garamond"/>
                <a:sym typeface="Garamond"/>
              </a:rPr>
              <a:t> to ensure that the handling of customer data adheres to data protection regulations. To achieve this, the company must establish transparent privacy policies and consent mechanisms.</a:t>
            </a:r>
            <a:endParaRPr sz="2400" dirty="0">
              <a:solidFill>
                <a:schemeClr val="dk1"/>
              </a:solidFill>
              <a:latin typeface="Garamond"/>
              <a:ea typeface="Garamond"/>
              <a:cs typeface="Garamond"/>
              <a:sym typeface="Garamond"/>
            </a:endParaRPr>
          </a:p>
        </p:txBody>
      </p:sp>
      <p:sp>
        <p:nvSpPr>
          <p:cNvPr id="1851" name="Google Shape;1851;p117"/>
          <p:cNvSpPr txBox="1">
            <a:spLocks noGrp="1"/>
          </p:cNvSpPr>
          <p:nvPr>
            <p:ph type="title"/>
          </p:nvPr>
        </p:nvSpPr>
        <p:spPr>
          <a:xfrm>
            <a:off x="7055105" y="444693"/>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Case Study</a:t>
            </a:r>
            <a:endParaRPr/>
          </a:p>
        </p:txBody>
      </p:sp>
      <p:sp>
        <p:nvSpPr>
          <p:cNvPr id="1849" name="Google Shape;1849;p11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122</a:t>
            </a:fld>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Shape 1855"/>
        <p:cNvGrpSpPr/>
        <p:nvPr/>
      </p:nvGrpSpPr>
      <p:grpSpPr>
        <a:xfrm>
          <a:off x="0" y="0"/>
          <a:ext cx="0" cy="0"/>
          <a:chOff x="0" y="0"/>
          <a:chExt cx="0" cy="0"/>
        </a:xfrm>
      </p:grpSpPr>
      <p:sp>
        <p:nvSpPr>
          <p:cNvPr id="1856" name="Google Shape;1856;p118"/>
          <p:cNvSpPr txBox="1"/>
          <p:nvPr/>
        </p:nvSpPr>
        <p:spPr>
          <a:xfrm>
            <a:off x="1052512" y="1118246"/>
            <a:ext cx="16916399" cy="9451946"/>
          </a:xfrm>
          <a:prstGeom prst="rect">
            <a:avLst/>
          </a:prstGeom>
          <a:noFill/>
          <a:ln>
            <a:noFill/>
          </a:ln>
        </p:spPr>
        <p:txBody>
          <a:bodyPr spcFirstLastPara="1" wrap="square" lIns="0" tIns="12050" rIns="0" bIns="0" anchor="t" anchorCtr="0">
            <a:spAutoFit/>
          </a:bodyPr>
          <a:lstStyle/>
          <a:p>
            <a:pPr marL="12700" marR="0" lvl="0" indent="0" algn="just" rtl="0">
              <a:spcBef>
                <a:spcPts val="0"/>
              </a:spcBef>
              <a:spcAft>
                <a:spcPts val="0"/>
              </a:spcAft>
              <a:buNone/>
            </a:pPr>
            <a:r>
              <a:rPr lang="en-US" sz="2400" b="1" dirty="0">
                <a:solidFill>
                  <a:srgbClr val="054C2C"/>
                </a:solidFill>
                <a:latin typeface="Garamond"/>
                <a:ea typeface="Garamond"/>
                <a:cs typeface="Garamond"/>
                <a:sym typeface="Garamond"/>
              </a:rPr>
              <a:t>Data Processors:</a:t>
            </a:r>
            <a:endParaRPr sz="2400" dirty="0">
              <a:solidFill>
                <a:srgbClr val="054C2C"/>
              </a:solidFill>
              <a:latin typeface="Garamond"/>
              <a:ea typeface="Garamond"/>
              <a:cs typeface="Garamond"/>
              <a:sym typeface="Garamond"/>
            </a:endParaRPr>
          </a:p>
          <a:p>
            <a:pPr marL="12700" marR="0" lvl="0" indent="0" algn="just" rtl="0">
              <a:spcBef>
                <a:spcPts val="585"/>
              </a:spcBef>
              <a:spcAft>
                <a:spcPts val="0"/>
              </a:spcAft>
              <a:buNone/>
            </a:pPr>
            <a:r>
              <a:rPr lang="en-US" sz="2400" dirty="0">
                <a:solidFill>
                  <a:schemeClr val="dk1"/>
                </a:solidFill>
                <a:latin typeface="Garamond"/>
                <a:ea typeface="Garamond"/>
                <a:cs typeface="Garamond"/>
                <a:sym typeface="Garamond"/>
              </a:rPr>
              <a:t>Shop World relies on several data processors to support its operations:</a:t>
            </a:r>
            <a:endParaRPr sz="2400" dirty="0">
              <a:solidFill>
                <a:schemeClr val="dk1"/>
              </a:solidFill>
              <a:latin typeface="Garamond"/>
              <a:ea typeface="Garamond"/>
              <a:cs typeface="Garamond"/>
              <a:sym typeface="Garamond"/>
            </a:endParaRPr>
          </a:p>
          <a:p>
            <a:pPr marL="469265" marR="41275" lvl="0" indent="-228600" algn="just" rtl="0">
              <a:lnSpc>
                <a:spcPct val="140800"/>
              </a:lnSpc>
              <a:spcBef>
                <a:spcPts val="35"/>
              </a:spcBef>
              <a:spcAft>
                <a:spcPts val="0"/>
              </a:spcAft>
              <a:buClr>
                <a:srgbClr val="054C2C"/>
              </a:buClr>
              <a:buSzPts val="2400"/>
              <a:buFont typeface="Noto Sans Symbols"/>
              <a:buChar char="▪"/>
            </a:pPr>
            <a:r>
              <a:rPr lang="en-US" sz="2400" dirty="0">
                <a:solidFill>
                  <a:srgbClr val="054C2C"/>
                </a:solidFill>
                <a:latin typeface="Garamond"/>
                <a:ea typeface="Garamond"/>
                <a:cs typeface="Garamond"/>
                <a:sym typeface="Garamond"/>
              </a:rPr>
              <a:t>Payment Processing Services: </a:t>
            </a:r>
            <a:r>
              <a:rPr lang="en-US" sz="2400" dirty="0">
                <a:solidFill>
                  <a:schemeClr val="dk1"/>
                </a:solidFill>
                <a:latin typeface="Garamond"/>
                <a:ea typeface="Garamond"/>
                <a:cs typeface="Garamond"/>
                <a:sym typeface="Garamond"/>
              </a:rPr>
              <a:t>When customers make purchases, payment processors like  PayPal and Stripe handle the financial transactions securely.</a:t>
            </a:r>
            <a:endParaRPr sz="2400" dirty="0">
              <a:solidFill>
                <a:schemeClr val="dk1"/>
              </a:solidFill>
              <a:latin typeface="Garamond"/>
              <a:ea typeface="Garamond"/>
              <a:cs typeface="Garamond"/>
              <a:sym typeface="Garamond"/>
            </a:endParaRPr>
          </a:p>
          <a:p>
            <a:pPr marL="469265" marR="201295" lvl="0" indent="-228600" algn="just" rtl="0">
              <a:lnSpc>
                <a:spcPct val="140800"/>
              </a:lnSpc>
              <a:spcBef>
                <a:spcPts val="40"/>
              </a:spcBef>
              <a:spcAft>
                <a:spcPts val="0"/>
              </a:spcAft>
              <a:buClr>
                <a:srgbClr val="054C2C"/>
              </a:buClr>
              <a:buSzPts val="2400"/>
              <a:buFont typeface="Noto Sans Symbols"/>
              <a:buChar char="▪"/>
            </a:pPr>
            <a:r>
              <a:rPr lang="en-US" sz="2400" dirty="0">
                <a:solidFill>
                  <a:srgbClr val="054C2C"/>
                </a:solidFill>
                <a:latin typeface="Garamond"/>
                <a:ea typeface="Garamond"/>
                <a:cs typeface="Garamond"/>
                <a:sym typeface="Garamond"/>
              </a:rPr>
              <a:t>Data Analytics Software: </a:t>
            </a:r>
            <a:r>
              <a:rPr lang="en-US" sz="2400" dirty="0">
                <a:solidFill>
                  <a:schemeClr val="dk1"/>
                </a:solidFill>
                <a:latin typeface="Garamond"/>
                <a:ea typeface="Garamond"/>
                <a:cs typeface="Garamond"/>
                <a:sym typeface="Garamond"/>
              </a:rPr>
              <a:t>Shop World uses data analytics software to gain insights into customer </a:t>
            </a:r>
            <a:r>
              <a:rPr lang="en-US" sz="2400" dirty="0" err="1">
                <a:solidFill>
                  <a:schemeClr val="dk1"/>
                </a:solidFill>
                <a:latin typeface="Garamond"/>
                <a:ea typeface="Garamond"/>
                <a:cs typeface="Garamond"/>
                <a:sym typeface="Garamond"/>
              </a:rPr>
              <a:t>behaviour</a:t>
            </a:r>
            <a:r>
              <a:rPr lang="en-US" sz="2400" dirty="0">
                <a:solidFill>
                  <a:schemeClr val="dk1"/>
                </a:solidFill>
                <a:latin typeface="Garamond"/>
                <a:ea typeface="Garamond"/>
                <a:cs typeface="Garamond"/>
                <a:sym typeface="Garamond"/>
              </a:rPr>
              <a:t>, helping them improve their services and recommendations.</a:t>
            </a:r>
            <a:endParaRPr sz="2400" dirty="0">
              <a:solidFill>
                <a:schemeClr val="dk1"/>
              </a:solidFill>
              <a:latin typeface="Garamond"/>
              <a:ea typeface="Garamond"/>
              <a:cs typeface="Garamond"/>
              <a:sym typeface="Garamond"/>
            </a:endParaRPr>
          </a:p>
          <a:p>
            <a:pPr marL="469265" marR="122554" lvl="0" indent="-228600" algn="just" rtl="0">
              <a:lnSpc>
                <a:spcPct val="141700"/>
              </a:lnSpc>
              <a:spcBef>
                <a:spcPts val="20"/>
              </a:spcBef>
              <a:spcAft>
                <a:spcPts val="0"/>
              </a:spcAft>
              <a:buClr>
                <a:srgbClr val="054C2C"/>
              </a:buClr>
              <a:buSzPts val="2400"/>
              <a:buFont typeface="Noto Sans Symbols"/>
              <a:buChar char="▪"/>
            </a:pPr>
            <a:r>
              <a:rPr lang="en-US" sz="2400" dirty="0">
                <a:solidFill>
                  <a:srgbClr val="054C2C"/>
                </a:solidFill>
                <a:latin typeface="Garamond"/>
                <a:ea typeface="Garamond"/>
                <a:cs typeface="Garamond"/>
                <a:sym typeface="Garamond"/>
              </a:rPr>
              <a:t>Email Marketing Platform: </a:t>
            </a:r>
            <a:r>
              <a:rPr lang="en-US" sz="2400" dirty="0">
                <a:solidFill>
                  <a:schemeClr val="dk1"/>
                </a:solidFill>
                <a:latin typeface="Garamond"/>
                <a:ea typeface="Garamond"/>
                <a:cs typeface="Garamond"/>
                <a:sym typeface="Garamond"/>
              </a:rPr>
              <a:t>An email marketing platform assists Shop World in sending promotional emails and newsletters to customers.</a:t>
            </a:r>
            <a:endParaRPr sz="2400" dirty="0">
              <a:solidFill>
                <a:schemeClr val="dk1"/>
              </a:solidFill>
              <a:latin typeface="Garamond"/>
              <a:ea typeface="Garamond"/>
              <a:cs typeface="Garamond"/>
              <a:sym typeface="Garamond"/>
            </a:endParaRPr>
          </a:p>
          <a:p>
            <a:pPr marL="469265" marR="98425" lvl="0" indent="-228600" algn="just" rtl="0">
              <a:lnSpc>
                <a:spcPct val="140800"/>
              </a:lnSpc>
              <a:spcBef>
                <a:spcPts val="30"/>
              </a:spcBef>
              <a:spcAft>
                <a:spcPts val="0"/>
              </a:spcAft>
              <a:buClr>
                <a:srgbClr val="054C2C"/>
              </a:buClr>
              <a:buSzPts val="2400"/>
              <a:buFont typeface="Noto Sans Symbols"/>
              <a:buChar char="▪"/>
            </a:pPr>
            <a:r>
              <a:rPr lang="en-US" sz="2400" dirty="0">
                <a:solidFill>
                  <a:srgbClr val="054C2C"/>
                </a:solidFill>
                <a:latin typeface="Garamond"/>
                <a:ea typeface="Garamond"/>
                <a:cs typeface="Garamond"/>
                <a:sym typeface="Garamond"/>
              </a:rPr>
              <a:t>Third-Party Retailers and Sellers: </a:t>
            </a:r>
            <a:r>
              <a:rPr lang="en-US" sz="2400" dirty="0">
                <a:solidFill>
                  <a:schemeClr val="dk1"/>
                </a:solidFill>
                <a:latin typeface="Garamond"/>
                <a:ea typeface="Garamond"/>
                <a:cs typeface="Garamond"/>
                <a:sym typeface="Garamond"/>
              </a:rPr>
              <a:t>Retailers and sellers using the Shop World platform to sell their products may also act as data controllers for their specific customer data,  especially when they interact directly with customers.</a:t>
            </a:r>
            <a:endParaRPr sz="2400" dirty="0">
              <a:solidFill>
                <a:schemeClr val="dk1"/>
              </a:solidFill>
              <a:latin typeface="Garamond"/>
              <a:ea typeface="Garamond"/>
              <a:cs typeface="Garamond"/>
              <a:sym typeface="Garamond"/>
            </a:endParaRPr>
          </a:p>
          <a:p>
            <a:pPr marL="0" marR="0" lvl="0" indent="0" algn="just" rtl="0">
              <a:spcBef>
                <a:spcPts val="10"/>
              </a:spcBef>
              <a:spcAft>
                <a:spcPts val="0"/>
              </a:spcAft>
              <a:buClr>
                <a:srgbClr val="C00000"/>
              </a:buClr>
              <a:buSzPts val="2400"/>
              <a:buFont typeface="Noto Sans Symbols"/>
              <a:buNone/>
            </a:pPr>
            <a:endParaRPr sz="2400" dirty="0">
              <a:solidFill>
                <a:schemeClr val="dk1"/>
              </a:solidFill>
              <a:latin typeface="Garamond"/>
              <a:ea typeface="Garamond"/>
              <a:cs typeface="Garamond"/>
              <a:sym typeface="Garamond"/>
            </a:endParaRPr>
          </a:p>
          <a:p>
            <a:pPr marL="12700" marR="0" lvl="0" indent="0" algn="just" rtl="0">
              <a:spcBef>
                <a:spcPts val="0"/>
              </a:spcBef>
              <a:spcAft>
                <a:spcPts val="0"/>
              </a:spcAft>
              <a:buNone/>
            </a:pPr>
            <a:r>
              <a:rPr lang="en-US" sz="2400" b="1" dirty="0">
                <a:solidFill>
                  <a:srgbClr val="054C2C"/>
                </a:solidFill>
                <a:latin typeface="Garamond"/>
                <a:ea typeface="Garamond"/>
                <a:cs typeface="Garamond"/>
                <a:sym typeface="Garamond"/>
              </a:rPr>
              <a:t>As a Controller:</a:t>
            </a:r>
            <a:endParaRPr sz="2400" dirty="0">
              <a:solidFill>
                <a:srgbClr val="054C2C"/>
              </a:solidFill>
              <a:latin typeface="Garamond"/>
              <a:ea typeface="Garamond"/>
              <a:cs typeface="Garamond"/>
              <a:sym typeface="Garamond"/>
            </a:endParaRPr>
          </a:p>
          <a:p>
            <a:pPr marL="469265" marR="153035" lvl="0" indent="-228600" algn="just" rtl="0">
              <a:lnSpc>
                <a:spcPct val="140800"/>
              </a:lnSpc>
              <a:spcBef>
                <a:spcPts val="35"/>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Responsible for informing clients of the intended use of their data and obtaining their consent when required.</a:t>
            </a:r>
            <a:endParaRPr sz="2400" dirty="0">
              <a:solidFill>
                <a:schemeClr val="dk1"/>
              </a:solidFill>
              <a:latin typeface="Garamond"/>
              <a:ea typeface="Garamond"/>
              <a:cs typeface="Garamond"/>
              <a:sym typeface="Garamond"/>
            </a:endParaRPr>
          </a:p>
          <a:p>
            <a:pPr marL="469265" marR="356235" lvl="0" indent="-228600" algn="just" rtl="0">
              <a:lnSpc>
                <a:spcPct val="140800"/>
              </a:lnSpc>
              <a:spcBef>
                <a:spcPts val="40"/>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Is accountable for ensuring the protection and security of the customer data that is gathered?</a:t>
            </a:r>
            <a:endParaRPr sz="2400" dirty="0">
              <a:solidFill>
                <a:schemeClr val="dk1"/>
              </a:solidFill>
              <a:latin typeface="Garamond"/>
              <a:ea typeface="Garamond"/>
              <a:cs typeface="Garamond"/>
              <a:sym typeface="Garamond"/>
            </a:endParaRPr>
          </a:p>
          <a:p>
            <a:pPr marL="469265" marR="271780" lvl="0" indent="-228600" algn="just" rtl="0">
              <a:lnSpc>
                <a:spcPct val="141700"/>
              </a:lnSpc>
              <a:spcBef>
                <a:spcPts val="25"/>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It is imperative to develop unambiguous policies and processes in order to guarantee adherence to data protection regulations.</a:t>
            </a:r>
            <a:endParaRPr sz="2400" dirty="0">
              <a:solidFill>
                <a:schemeClr val="dk1"/>
              </a:solidFill>
              <a:latin typeface="Garamond"/>
              <a:ea typeface="Garamond"/>
              <a:cs typeface="Garamond"/>
              <a:sym typeface="Garamond"/>
            </a:endParaRPr>
          </a:p>
          <a:p>
            <a:pPr marL="469265" marR="133985" lvl="0" indent="-228600" algn="just" rtl="0">
              <a:lnSpc>
                <a:spcPct val="140800"/>
              </a:lnSpc>
              <a:spcBef>
                <a:spcPts val="25"/>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Payment processors, email marketing platforms, and analytics software are examples of data processors.</a:t>
            </a:r>
            <a:endParaRPr sz="2400" dirty="0">
              <a:solidFill>
                <a:schemeClr val="dk1"/>
              </a:solidFill>
              <a:latin typeface="Garamond"/>
              <a:ea typeface="Garamond"/>
              <a:cs typeface="Garamond"/>
              <a:sym typeface="Garamond"/>
            </a:endParaRPr>
          </a:p>
          <a:p>
            <a:pPr marL="0" marR="0" lvl="0" indent="0" algn="just" rtl="0">
              <a:spcBef>
                <a:spcPts val="10"/>
              </a:spcBef>
              <a:spcAft>
                <a:spcPts val="0"/>
              </a:spcAft>
              <a:buClr>
                <a:srgbClr val="C00000"/>
              </a:buClr>
              <a:buSzPts val="2400"/>
              <a:buFont typeface="Noto Sans Symbols"/>
              <a:buNone/>
            </a:pPr>
            <a:endParaRPr sz="2400" dirty="0">
              <a:solidFill>
                <a:schemeClr val="dk1"/>
              </a:solidFill>
              <a:latin typeface="Garamond"/>
              <a:ea typeface="Garamond"/>
              <a:cs typeface="Garamond"/>
              <a:sym typeface="Garamond"/>
            </a:endParaRPr>
          </a:p>
          <a:p>
            <a:pPr marL="12700" marR="0" lvl="0" indent="0" algn="just" rtl="0">
              <a:spcBef>
                <a:spcPts val="0"/>
              </a:spcBef>
              <a:spcAft>
                <a:spcPts val="0"/>
              </a:spcAft>
              <a:buNone/>
            </a:pPr>
            <a:r>
              <a:rPr lang="en-US" sz="2400" b="1" dirty="0">
                <a:solidFill>
                  <a:srgbClr val="054C2C"/>
                </a:solidFill>
                <a:latin typeface="Garamond"/>
                <a:ea typeface="Garamond"/>
                <a:cs typeface="Garamond"/>
                <a:sym typeface="Garamond"/>
              </a:rPr>
              <a:t>As a Processor:</a:t>
            </a:r>
            <a:endParaRPr sz="2400" dirty="0">
              <a:solidFill>
                <a:srgbClr val="054C2C"/>
              </a:solidFill>
              <a:latin typeface="Garamond"/>
              <a:ea typeface="Garamond"/>
              <a:cs typeface="Garamond"/>
              <a:sym typeface="Garamond"/>
            </a:endParaRPr>
          </a:p>
          <a:p>
            <a:pPr marL="469265" marR="51435" lvl="0" indent="-228600" algn="just" rtl="0">
              <a:lnSpc>
                <a:spcPct val="140800"/>
              </a:lnSpc>
              <a:spcBef>
                <a:spcPts val="40"/>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Responsible for managing customer information in adherence to </a:t>
            </a:r>
            <a:r>
              <a:rPr lang="en-US" sz="2400" dirty="0" err="1">
                <a:solidFill>
                  <a:schemeClr val="dk1"/>
                </a:solidFill>
                <a:latin typeface="Garamond"/>
                <a:ea typeface="Garamond"/>
                <a:cs typeface="Garamond"/>
                <a:sym typeface="Garamond"/>
              </a:rPr>
              <a:t>ShopWorld's</a:t>
            </a:r>
            <a:r>
              <a:rPr lang="en-US" sz="2400" dirty="0">
                <a:solidFill>
                  <a:schemeClr val="dk1"/>
                </a:solidFill>
                <a:latin typeface="Garamond"/>
                <a:ea typeface="Garamond"/>
                <a:cs typeface="Garamond"/>
                <a:sym typeface="Garamond"/>
              </a:rPr>
              <a:t> protocols and security criteria.</a:t>
            </a:r>
            <a:endParaRPr sz="2400" dirty="0">
              <a:solidFill>
                <a:schemeClr val="dk1"/>
              </a:solidFill>
              <a:latin typeface="Garamond"/>
              <a:ea typeface="Garamond"/>
              <a:cs typeface="Garamond"/>
              <a:sym typeface="Garamond"/>
            </a:endParaRPr>
          </a:p>
          <a:p>
            <a:pPr marL="469265" marR="221615" lvl="0" indent="-228600" algn="just" rtl="0">
              <a:lnSpc>
                <a:spcPct val="141000"/>
              </a:lnSpc>
              <a:spcBef>
                <a:spcPts val="30"/>
              </a:spcBef>
              <a:spcAft>
                <a:spcPts val="0"/>
              </a:spcAft>
              <a:buClr>
                <a:srgbClr val="054C2C"/>
              </a:buClr>
              <a:buSzPts val="2400"/>
              <a:buFont typeface="Noto Sans Symbols"/>
              <a:buChar char="▪"/>
            </a:pPr>
            <a:r>
              <a:rPr lang="en-US" sz="2400" dirty="0">
                <a:solidFill>
                  <a:schemeClr val="dk1"/>
                </a:solidFill>
                <a:latin typeface="Garamond"/>
                <a:ea typeface="Garamond"/>
                <a:cs typeface="Garamond"/>
                <a:sym typeface="Garamond"/>
              </a:rPr>
              <a:t>Customer information should not be </a:t>
            </a:r>
            <a:r>
              <a:rPr lang="en-US" sz="2400" dirty="0" err="1">
                <a:solidFill>
                  <a:schemeClr val="dk1"/>
                </a:solidFill>
                <a:latin typeface="Garamond"/>
                <a:ea typeface="Garamond"/>
                <a:cs typeface="Garamond"/>
                <a:sym typeface="Garamond"/>
              </a:rPr>
              <a:t>utilised</a:t>
            </a:r>
            <a:r>
              <a:rPr lang="en-US" sz="2400" dirty="0">
                <a:solidFill>
                  <a:schemeClr val="dk1"/>
                </a:solidFill>
                <a:latin typeface="Garamond"/>
                <a:ea typeface="Garamond"/>
                <a:cs typeface="Garamond"/>
                <a:sym typeface="Garamond"/>
              </a:rPr>
              <a:t> for any purpose not </a:t>
            </a:r>
            <a:r>
              <a:rPr lang="en-US" sz="2400" dirty="0" err="1">
                <a:solidFill>
                  <a:schemeClr val="dk1"/>
                </a:solidFill>
                <a:latin typeface="Garamond"/>
                <a:ea typeface="Garamond"/>
                <a:cs typeface="Garamond"/>
                <a:sym typeface="Garamond"/>
              </a:rPr>
              <a:t>authorised</a:t>
            </a:r>
            <a:r>
              <a:rPr lang="en-US" sz="2400" dirty="0">
                <a:solidFill>
                  <a:schemeClr val="dk1"/>
                </a:solidFill>
                <a:latin typeface="Garamond"/>
                <a:ea typeface="Garamond"/>
                <a:cs typeface="Garamond"/>
                <a:sym typeface="Garamond"/>
              </a:rPr>
              <a:t> by Shop  World.</a:t>
            </a:r>
            <a:endParaRPr sz="2400" dirty="0">
              <a:solidFill>
                <a:schemeClr val="dk1"/>
              </a:solidFill>
              <a:latin typeface="Garamond"/>
              <a:ea typeface="Garamond"/>
              <a:cs typeface="Garamond"/>
              <a:sym typeface="Garamond"/>
            </a:endParaRPr>
          </a:p>
          <a:p>
            <a:pPr marL="469265" marR="119379" lvl="3" indent="-76200" algn="l" rtl="0">
              <a:spcBef>
                <a:spcPts val="35"/>
              </a:spcBef>
              <a:spcAft>
                <a:spcPts val="0"/>
              </a:spcAft>
              <a:buClr>
                <a:schemeClr val="dk1"/>
              </a:buClr>
              <a:buSzPts val="2400"/>
              <a:buFont typeface="Noto Sans Symbols"/>
              <a:buNone/>
            </a:pPr>
            <a:endParaRPr sz="2400" b="0" i="0" u="none" strike="noStrike" cap="none" dirty="0">
              <a:solidFill>
                <a:schemeClr val="dk1"/>
              </a:solidFill>
              <a:latin typeface="Garamond"/>
              <a:ea typeface="Garamond"/>
              <a:cs typeface="Garamond"/>
              <a:sym typeface="Garamond"/>
            </a:endParaRPr>
          </a:p>
        </p:txBody>
      </p:sp>
      <p:sp>
        <p:nvSpPr>
          <p:cNvPr id="1859" name="Google Shape;1859;p118"/>
          <p:cNvSpPr txBox="1">
            <a:spLocks noGrp="1"/>
          </p:cNvSpPr>
          <p:nvPr>
            <p:ph type="title"/>
          </p:nvPr>
        </p:nvSpPr>
        <p:spPr>
          <a:xfrm>
            <a:off x="6919912" y="523036"/>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dirty="0">
                <a:solidFill>
                  <a:schemeClr val="lt1"/>
                </a:solidFill>
                <a:latin typeface="Garamond"/>
                <a:ea typeface="Garamond"/>
                <a:cs typeface="Garamond"/>
                <a:sym typeface="Garamond"/>
              </a:rPr>
              <a:t>Case Study</a:t>
            </a:r>
            <a:endParaRPr dirty="0"/>
          </a:p>
        </p:txBody>
      </p:sp>
      <p:sp>
        <p:nvSpPr>
          <p:cNvPr id="1857" name="Google Shape;1857;p11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123</a:t>
            </a:fld>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Shape 1863"/>
        <p:cNvGrpSpPr/>
        <p:nvPr/>
      </p:nvGrpSpPr>
      <p:grpSpPr>
        <a:xfrm>
          <a:off x="0" y="0"/>
          <a:ext cx="0" cy="0"/>
          <a:chOff x="0" y="0"/>
          <a:chExt cx="0" cy="0"/>
        </a:xfrm>
      </p:grpSpPr>
      <p:sp>
        <p:nvSpPr>
          <p:cNvPr id="1864" name="Google Shape;1864;p119"/>
          <p:cNvSpPr txBox="1"/>
          <p:nvPr/>
        </p:nvSpPr>
        <p:spPr>
          <a:xfrm>
            <a:off x="1357312" y="1616075"/>
            <a:ext cx="16916399" cy="6097951"/>
          </a:xfrm>
          <a:prstGeom prst="rect">
            <a:avLst/>
          </a:prstGeom>
          <a:noFill/>
          <a:ln>
            <a:noFill/>
          </a:ln>
        </p:spPr>
        <p:txBody>
          <a:bodyPr spcFirstLastPara="1" wrap="square" lIns="0" tIns="12050" rIns="0" bIns="0" anchor="t" anchorCtr="0">
            <a:spAutoFit/>
          </a:bodyPr>
          <a:lstStyle/>
          <a:p>
            <a:pPr marL="12700" marR="5080" lvl="0" indent="0" algn="l" rtl="0">
              <a:lnSpc>
                <a:spcPct val="140800"/>
              </a:lnSpc>
              <a:spcBef>
                <a:spcPts val="0"/>
              </a:spcBef>
              <a:spcAft>
                <a:spcPts val="0"/>
              </a:spcAft>
              <a:buNone/>
            </a:pPr>
            <a:r>
              <a:rPr lang="en-US" sz="2800" b="1" dirty="0">
                <a:solidFill>
                  <a:srgbClr val="054C2C"/>
                </a:solidFill>
                <a:latin typeface="Garamond"/>
                <a:ea typeface="Garamond"/>
                <a:cs typeface="Garamond"/>
                <a:sym typeface="Garamond"/>
              </a:rPr>
              <a:t>Based of the above Real-life scenarios in classifying a data processor and data  controller, let’s determine the right answer and why (Time Allocated: 15 mins )</a:t>
            </a:r>
            <a:endParaRPr sz="2800" dirty="0">
              <a:solidFill>
                <a:srgbClr val="054C2C"/>
              </a:solidFill>
              <a:latin typeface="Garamond"/>
              <a:ea typeface="Garamond"/>
              <a:cs typeface="Garamond"/>
              <a:sym typeface="Garamond"/>
            </a:endParaRPr>
          </a:p>
          <a:p>
            <a:pPr marL="0" marR="0" lvl="0" indent="0" algn="l" rtl="0">
              <a:lnSpc>
                <a:spcPct val="100000"/>
              </a:lnSpc>
              <a:spcBef>
                <a:spcPts val="0"/>
              </a:spcBef>
              <a:spcAft>
                <a:spcPts val="0"/>
              </a:spcAft>
              <a:buNone/>
            </a:pPr>
            <a:endParaRPr sz="2800" dirty="0">
              <a:solidFill>
                <a:schemeClr val="dk1"/>
              </a:solidFill>
              <a:latin typeface="Garamond"/>
              <a:ea typeface="Garamond"/>
              <a:cs typeface="Garamond"/>
              <a:sym typeface="Garamond"/>
            </a:endParaRPr>
          </a:p>
          <a:p>
            <a:pPr marL="12700" marR="50165" lvl="0" indent="0" algn="l" rtl="0">
              <a:lnSpc>
                <a:spcPct val="140800"/>
              </a:lnSpc>
              <a:spcBef>
                <a:spcPts val="5"/>
              </a:spcBef>
              <a:spcAft>
                <a:spcPts val="0"/>
              </a:spcAft>
              <a:buNone/>
            </a:pPr>
            <a:r>
              <a:rPr lang="en-US" sz="2800" b="1" dirty="0">
                <a:solidFill>
                  <a:srgbClr val="054C2C"/>
                </a:solidFill>
                <a:latin typeface="Garamond"/>
                <a:ea typeface="Garamond"/>
                <a:cs typeface="Garamond"/>
                <a:sym typeface="Garamond"/>
              </a:rPr>
              <a:t>Question 1</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In the case of a cloud provider used to store student information for a university, is the cloud provider a data controller, data processor, or neither?</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2800" dirty="0">
              <a:solidFill>
                <a:schemeClr val="dk1"/>
              </a:solidFill>
              <a:latin typeface="Garamond"/>
              <a:ea typeface="Garamond"/>
              <a:cs typeface="Garamond"/>
              <a:sym typeface="Garamond"/>
            </a:endParaRPr>
          </a:p>
          <a:p>
            <a:pPr marL="12700" marR="6985" lvl="0" indent="0" algn="l" rtl="0">
              <a:lnSpc>
                <a:spcPct val="140400"/>
              </a:lnSpc>
              <a:spcBef>
                <a:spcPts val="5"/>
              </a:spcBef>
              <a:spcAft>
                <a:spcPts val="0"/>
              </a:spcAft>
              <a:buNone/>
            </a:pPr>
            <a:r>
              <a:rPr lang="en-US" sz="2800" b="1" dirty="0">
                <a:solidFill>
                  <a:srgbClr val="054C2C"/>
                </a:solidFill>
                <a:latin typeface="Garamond"/>
                <a:ea typeface="Garamond"/>
                <a:cs typeface="Garamond"/>
                <a:sym typeface="Garamond"/>
              </a:rPr>
              <a:t>Question 2</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When an accountancy firm prepares the accounts for a company, what is the role of the accountancy firm in terms of data processing, and is it acting as a data controller or data processor?</a:t>
            </a:r>
            <a:endParaRPr sz="2800" dirty="0">
              <a:solidFill>
                <a:schemeClr val="dk1"/>
              </a:solidFill>
              <a:latin typeface="Garamond"/>
              <a:ea typeface="Garamond"/>
              <a:cs typeface="Garamond"/>
              <a:sym typeface="Garamond"/>
            </a:endParaRPr>
          </a:p>
          <a:p>
            <a:pPr marL="0" marR="0" lvl="0" indent="0" algn="l" rtl="0">
              <a:spcBef>
                <a:spcPts val="20"/>
              </a:spcBef>
              <a:spcAft>
                <a:spcPts val="0"/>
              </a:spcAft>
              <a:buNone/>
            </a:pPr>
            <a:endParaRPr sz="2800" dirty="0">
              <a:solidFill>
                <a:schemeClr val="dk1"/>
              </a:solidFill>
              <a:latin typeface="Garamond"/>
              <a:ea typeface="Garamond"/>
              <a:cs typeface="Garamond"/>
              <a:sym typeface="Garamond"/>
            </a:endParaRPr>
          </a:p>
          <a:p>
            <a:pPr marL="12700" marR="18415" lvl="0" indent="0" algn="l" rtl="0">
              <a:lnSpc>
                <a:spcPct val="140400"/>
              </a:lnSpc>
              <a:spcBef>
                <a:spcPts val="0"/>
              </a:spcBef>
              <a:spcAft>
                <a:spcPts val="0"/>
              </a:spcAft>
              <a:buNone/>
            </a:pPr>
            <a:r>
              <a:rPr lang="en-US" sz="2800" b="1" dirty="0">
                <a:solidFill>
                  <a:srgbClr val="054C2C"/>
                </a:solidFill>
                <a:latin typeface="Garamond"/>
                <a:ea typeface="Garamond"/>
                <a:cs typeface="Garamond"/>
                <a:sym typeface="Garamond"/>
              </a:rPr>
              <a:t>Question 3</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When a company is used for processing credit card payments made when customers make online purchases, how should the company's role in processing payment data be classified, and is it a data controller or data processor?</a:t>
            </a:r>
            <a:endParaRPr sz="2800" dirty="0">
              <a:solidFill>
                <a:schemeClr val="dk1"/>
              </a:solidFill>
              <a:latin typeface="Garamond"/>
              <a:ea typeface="Garamond"/>
              <a:cs typeface="Garamond"/>
              <a:sym typeface="Garamond"/>
            </a:endParaRPr>
          </a:p>
        </p:txBody>
      </p:sp>
      <p:sp>
        <p:nvSpPr>
          <p:cNvPr id="1867" name="Google Shape;1867;p119"/>
          <p:cNvSpPr txBox="1">
            <a:spLocks noGrp="1"/>
          </p:cNvSpPr>
          <p:nvPr>
            <p:ph type="title"/>
          </p:nvPr>
        </p:nvSpPr>
        <p:spPr>
          <a:xfrm>
            <a:off x="6919912" y="523036"/>
            <a:ext cx="4419600" cy="752835"/>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dirty="0">
                <a:solidFill>
                  <a:schemeClr val="lt1"/>
                </a:solidFill>
                <a:latin typeface="Garamond"/>
                <a:ea typeface="Garamond"/>
                <a:cs typeface="Garamond"/>
                <a:sym typeface="Garamond"/>
              </a:rPr>
              <a:t>Case Study</a:t>
            </a:r>
            <a:endParaRPr dirty="0"/>
          </a:p>
        </p:txBody>
      </p:sp>
      <p:sp>
        <p:nvSpPr>
          <p:cNvPr id="1865" name="Google Shape;1865;p11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124</a:t>
            </a:fld>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125</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35472"/>
            <a:ext cx="15468600" cy="835344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communicate the learning expectations at the outset, outlining the knowledge participants should gain from the session.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a clear and concise introduction to the roles of data controllers and processors, ensuring participants understand the distinctions and responsibilities.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Explore in-depth the specific roles and responsibilities of both data controllers and data processors, emphasizing their individual obligations.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define the obligations associated with being a data controller or data processor, ensuring participants understand the legal and ethical considerations.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Explore the intricacies of the relationship between data controllers and data processors, emphasizing effective communication and collaboration.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define sub-contracting and sub-processing, providing participants with a comprehensive understanding of these concepts.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Articulate the roles of data controllers and processors when sub-contracting or sub-processing occurs, emphasizing compliance and accountability.</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Delve into the specific responsibilities of data controllers and processors in cases of sub-contracting or sub-processing, covering legal and operational aspects.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Integrate real-life examples of data processing scenarios to illustrate theoretical concepts, facilitating practical understanding among participants.</a:t>
            </a:r>
          </a:p>
        </p:txBody>
      </p:sp>
    </p:spTree>
    <p:extLst>
      <p:ext uri="{BB962C8B-B14F-4D97-AF65-F5344CB8AC3E}">
        <p14:creationId xmlns:p14="http://schemas.microsoft.com/office/powerpoint/2010/main" val="36680254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126</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35472"/>
            <a:ext cx="15468600" cy="471783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Use case studies to demonstrate real-life scenarios of classifying data processors and controllers, encouraging participants to apply theoretical knowledge.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Foster active engagement through an interactive discussion of case studies, allowing participants to share insights and perspectives.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Connect lessons learned from case studies to real-world applications, emphasizing the relevance and applicability of the discussed principles.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Allocate dedicated time for questions and answers, allowing participants to seek clarification on complex concepts related to data processing.</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common challenges faced by data processors and controllers, providing practical strategies for overcoming these challenges.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Utilize interactive scenarios to reinforce learning, allowing participants to apply their knowledge in simulated data processing situations.</a:t>
            </a:r>
          </a:p>
        </p:txBody>
      </p:sp>
    </p:spTree>
    <p:extLst>
      <p:ext uri="{BB962C8B-B14F-4D97-AF65-F5344CB8AC3E}">
        <p14:creationId xmlns:p14="http://schemas.microsoft.com/office/powerpoint/2010/main" val="17746900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Shape 1871"/>
        <p:cNvGrpSpPr/>
        <p:nvPr/>
      </p:nvGrpSpPr>
      <p:grpSpPr>
        <a:xfrm>
          <a:off x="0" y="0"/>
          <a:ext cx="0" cy="0"/>
          <a:chOff x="0" y="0"/>
          <a:chExt cx="0" cy="0"/>
        </a:xfrm>
      </p:grpSpPr>
      <p:pic>
        <p:nvPicPr>
          <p:cNvPr id="1872" name="Google Shape;1872;p120"/>
          <p:cNvPicPr preferRelativeResize="0"/>
          <p:nvPr/>
        </p:nvPicPr>
        <p:blipFill rotWithShape="1">
          <a:blip r:embed="rId3">
            <a:alphaModFix/>
          </a:blip>
          <a:srcRect/>
          <a:stretch/>
        </p:blipFill>
        <p:spPr>
          <a:xfrm>
            <a:off x="3495991" y="226651"/>
            <a:ext cx="11574782" cy="9638878"/>
          </a:xfrm>
          <a:prstGeom prst="rect">
            <a:avLst/>
          </a:prstGeom>
          <a:noFill/>
          <a:ln>
            <a:noFill/>
          </a:ln>
        </p:spPr>
      </p:pic>
      <p:sp>
        <p:nvSpPr>
          <p:cNvPr id="1873" name="Google Shape;1873;p12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127</a:t>
            </a:fld>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Shape 1522"/>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5D8A0F5-59A8-A1B2-4057-880F1957977B}"/>
              </a:ext>
            </a:extLst>
          </p:cNvPr>
          <p:cNvSpPr/>
          <p:nvPr/>
        </p:nvSpPr>
        <p:spPr>
          <a:xfrm>
            <a:off x="2306845" y="2149475"/>
            <a:ext cx="13312079"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6" name="Google Shape;1526;p92"/>
          <p:cNvSpPr txBox="1"/>
          <p:nvPr/>
        </p:nvSpPr>
        <p:spPr>
          <a:xfrm>
            <a:off x="3402501" y="2149475"/>
            <a:ext cx="13235160" cy="5786199"/>
          </a:xfrm>
          <a:prstGeom prst="rect">
            <a:avLst/>
          </a:prstGeom>
          <a:noFill/>
          <a:ln>
            <a:noFill/>
          </a:ln>
        </p:spPr>
        <p:txBody>
          <a:bodyPr spcFirstLastPara="1" wrap="square" lIns="0" tIns="12700" rIns="0" bIns="0" anchor="t" anchorCtr="0">
            <a:spAutoFit/>
          </a:bodyPr>
          <a:lstStyle/>
          <a:p>
            <a:pPr marL="580390" marR="0" lvl="0" indent="0" algn="ctr" rtl="0">
              <a:lnSpc>
                <a:spcPct val="150000"/>
              </a:lnSpc>
              <a:spcBef>
                <a:spcPts val="0"/>
              </a:spcBef>
              <a:spcAft>
                <a:spcPts val="0"/>
              </a:spcAft>
              <a:buNone/>
            </a:pPr>
            <a:r>
              <a:rPr lang="en-US" sz="9600" b="1" dirty="0">
                <a:solidFill>
                  <a:srgbClr val="FFFFFF"/>
                </a:solidFill>
                <a:latin typeface="Garamond"/>
                <a:ea typeface="Garamond"/>
                <a:cs typeface="Garamond"/>
                <a:sym typeface="Garamond"/>
              </a:rPr>
              <a:t>SECTION 4</a:t>
            </a:r>
            <a:endParaRPr dirty="0"/>
          </a:p>
          <a:p>
            <a:pPr marL="12700" marR="5080" lvl="0" indent="1270" algn="ctr" rtl="0">
              <a:spcBef>
                <a:spcPts val="4695"/>
              </a:spcBef>
              <a:spcAft>
                <a:spcPts val="0"/>
              </a:spcAft>
              <a:buNone/>
            </a:pPr>
            <a:r>
              <a:rPr lang="en-US" sz="9600" b="1" dirty="0">
                <a:solidFill>
                  <a:srgbClr val="054C2C"/>
                </a:solidFill>
                <a:latin typeface="Garamond"/>
                <a:ea typeface="Garamond"/>
                <a:cs typeface="Garamond"/>
                <a:sym typeface="Garamond"/>
              </a:rPr>
              <a:t>Managing Data  Security Incidents and	Breaches</a:t>
            </a:r>
          </a:p>
        </p:txBody>
      </p:sp>
      <p:sp>
        <p:nvSpPr>
          <p:cNvPr id="1527" name="Google Shape;1527;p9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128</a:t>
            </a:fld>
            <a:endParaRPr/>
          </a:p>
        </p:txBody>
      </p:sp>
      <p:pic>
        <p:nvPicPr>
          <p:cNvPr id="4" name="Google Shape;1525;p92"/>
          <p:cNvPicPr preferRelativeResize="0"/>
          <p:nvPr/>
        </p:nvPicPr>
        <p:blipFill rotWithShape="1">
          <a:blip r:embed="rId3">
            <a:alphaModFix/>
          </a:blip>
          <a:srcRect/>
          <a:stretch/>
        </p:blipFill>
        <p:spPr>
          <a:xfrm>
            <a:off x="2917360" y="2462882"/>
            <a:ext cx="1835129" cy="1831340"/>
          </a:xfrm>
          <a:prstGeom prst="rect">
            <a:avLst/>
          </a:prstGeom>
          <a:noFill/>
          <a:ln>
            <a:noFill/>
          </a:ln>
        </p:spPr>
      </p:pic>
    </p:spTree>
    <p:extLst>
      <p:ext uri="{BB962C8B-B14F-4D97-AF65-F5344CB8AC3E}">
        <p14:creationId xmlns:p14="http://schemas.microsoft.com/office/powerpoint/2010/main" val="34440554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Shape 1888"/>
        <p:cNvGrpSpPr/>
        <p:nvPr/>
      </p:nvGrpSpPr>
      <p:grpSpPr>
        <a:xfrm>
          <a:off x="0" y="0"/>
          <a:ext cx="0" cy="0"/>
          <a:chOff x="0" y="0"/>
          <a:chExt cx="0" cy="0"/>
        </a:xfrm>
      </p:grpSpPr>
      <p:sp>
        <p:nvSpPr>
          <p:cNvPr id="19" name="Google Shape;1867;p119">
            <a:extLst>
              <a:ext uri="{FF2B5EF4-FFF2-40B4-BE49-F238E27FC236}">
                <a16:creationId xmlns:a16="http://schemas.microsoft.com/office/drawing/2014/main" id="{2B0AF4B3-11F5-886D-15B1-C7CBA045DF3B}"/>
              </a:ext>
            </a:extLst>
          </p:cNvPr>
          <p:cNvSpPr txBox="1">
            <a:spLocks/>
          </p:cNvSpPr>
          <p:nvPr/>
        </p:nvSpPr>
        <p:spPr>
          <a:xfrm>
            <a:off x="912284" y="1064269"/>
            <a:ext cx="3393016" cy="1027180"/>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0" rIns="0" bIns="0" anchor="t" anchorCtr="0">
            <a:noAutofit/>
          </a:bodyPr>
          <a:lstStyle>
            <a:lvl1pPr algn="l" defTabSz="713323" rtl="0" eaLnBrk="1" latinLnBrk="0" hangingPunct="1">
              <a:spcBef>
                <a:spcPct val="0"/>
              </a:spcBef>
              <a:buNone/>
              <a:defRPr sz="5617"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18745" algn="ctr">
              <a:lnSpc>
                <a:spcPct val="150000"/>
              </a:lnSpc>
              <a:spcBef>
                <a:spcPts val="0"/>
              </a:spcBef>
            </a:pPr>
            <a:r>
              <a:rPr lang="en-US" sz="3600" b="1" dirty="0">
                <a:solidFill>
                  <a:schemeClr val="lt1"/>
                </a:solidFill>
                <a:latin typeface="Garamond"/>
                <a:ea typeface="Garamond"/>
                <a:cs typeface="Garamond"/>
                <a:sym typeface="Garamond"/>
              </a:rPr>
              <a:t> </a:t>
            </a:r>
            <a:endParaRPr lang="en-US" dirty="0"/>
          </a:p>
        </p:txBody>
      </p:sp>
      <p:sp>
        <p:nvSpPr>
          <p:cNvPr id="1889" name="Google Shape;1889;p122"/>
          <p:cNvSpPr/>
          <p:nvPr/>
        </p:nvSpPr>
        <p:spPr>
          <a:xfrm>
            <a:off x="828566" y="3150613"/>
            <a:ext cx="13675992" cy="921963"/>
          </a:xfrm>
          <a:custGeom>
            <a:avLst/>
            <a:gdLst/>
            <a:ahLst/>
            <a:cxnLst/>
            <a:rect l="l" t="t" r="r" b="b"/>
            <a:pathLst>
              <a:path w="5996940" h="469264" extrusionOk="0">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47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890" name="Google Shape;1890;p122"/>
          <p:cNvSpPr/>
          <p:nvPr/>
        </p:nvSpPr>
        <p:spPr>
          <a:xfrm rot="10800000" flipH="1">
            <a:off x="912284" y="2391761"/>
            <a:ext cx="17196856" cy="188882"/>
          </a:xfrm>
          <a:custGeom>
            <a:avLst/>
            <a:gdLst/>
            <a:ahLst/>
            <a:cxnLst/>
            <a:rect l="l" t="t" r="r" b="b"/>
            <a:pathLst>
              <a:path w="5872480" h="120000" extrusionOk="0">
                <a:moveTo>
                  <a:pt x="0" y="0"/>
                </a:moveTo>
                <a:lnTo>
                  <a:pt x="5872480" y="0"/>
                </a:lnTo>
              </a:path>
            </a:pathLst>
          </a:custGeom>
          <a:noFill/>
          <a:ln w="5715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892" name="Google Shape;1892;p122"/>
          <p:cNvSpPr txBox="1"/>
          <p:nvPr/>
        </p:nvSpPr>
        <p:spPr>
          <a:xfrm>
            <a:off x="2325497" y="2835275"/>
            <a:ext cx="16698520" cy="4453783"/>
          </a:xfrm>
          <a:prstGeom prst="rect">
            <a:avLst/>
          </a:prstGeom>
          <a:noFill/>
          <a:ln>
            <a:noFill/>
          </a:ln>
        </p:spPr>
        <p:txBody>
          <a:bodyPr spcFirstLastPara="1" wrap="square" lIns="0" tIns="21575" rIns="0" bIns="0" anchor="t" anchorCtr="0">
            <a:spAutoFit/>
          </a:bodyPr>
          <a:lstStyle/>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Under this topic, the following key areas shall be discussed:</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Learning Outcomes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What is a Data Security Incident?</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Common Security Incidents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Strategies for Identifying and Responding to Data Security</a:t>
            </a:r>
            <a:endParaRPr dirty="0"/>
          </a:p>
        </p:txBody>
      </p:sp>
      <p:sp>
        <p:nvSpPr>
          <p:cNvPr id="1895" name="Google Shape;1895;p122"/>
          <p:cNvSpPr/>
          <p:nvPr/>
        </p:nvSpPr>
        <p:spPr>
          <a:xfrm>
            <a:off x="1546774" y="4742029"/>
            <a:ext cx="9515560" cy="0"/>
          </a:xfrm>
          <a:custGeom>
            <a:avLst/>
            <a:gdLst/>
            <a:ahLst/>
            <a:cxnLst/>
            <a:rect l="l" t="t" r="r" b="b"/>
            <a:pathLst>
              <a:path w="4172585" h="120000" extrusionOk="0">
                <a:moveTo>
                  <a:pt x="0" y="0"/>
                </a:moveTo>
                <a:lnTo>
                  <a:pt x="41721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1899" name="Google Shape;1899;p122"/>
          <p:cNvSpPr/>
          <p:nvPr/>
        </p:nvSpPr>
        <p:spPr>
          <a:xfrm>
            <a:off x="1546747" y="5625317"/>
            <a:ext cx="9605342" cy="0"/>
          </a:xfrm>
          <a:custGeom>
            <a:avLst/>
            <a:gdLst/>
            <a:ahLst/>
            <a:cxnLst/>
            <a:rect l="l" t="t" r="r" b="b"/>
            <a:pathLst>
              <a:path w="4211955" h="120000" extrusionOk="0">
                <a:moveTo>
                  <a:pt x="0" y="0"/>
                </a:moveTo>
                <a:lnTo>
                  <a:pt x="4211497"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grpSp>
        <p:nvGrpSpPr>
          <p:cNvPr id="1901" name="Google Shape;1901;p122"/>
          <p:cNvGrpSpPr/>
          <p:nvPr/>
        </p:nvGrpSpPr>
        <p:grpSpPr>
          <a:xfrm>
            <a:off x="1363411" y="5856111"/>
            <a:ext cx="9816220" cy="724063"/>
            <a:chOff x="1148916" y="3306821"/>
            <a:chExt cx="4304425" cy="368537"/>
          </a:xfrm>
        </p:grpSpPr>
        <p:pic>
          <p:nvPicPr>
            <p:cNvPr id="1902" name="Google Shape;1902;p122"/>
            <p:cNvPicPr preferRelativeResize="0"/>
            <p:nvPr/>
          </p:nvPicPr>
          <p:blipFill rotWithShape="1">
            <a:blip r:embed="rId3">
              <a:alphaModFix/>
            </a:blip>
            <a:srcRect/>
            <a:stretch/>
          </p:blipFill>
          <p:spPr>
            <a:xfrm>
              <a:off x="1148916" y="3306821"/>
              <a:ext cx="379025" cy="368537"/>
            </a:xfrm>
            <a:prstGeom prst="rect">
              <a:avLst/>
            </a:prstGeom>
            <a:noFill/>
            <a:ln>
              <a:solidFill>
                <a:srgbClr val="054C2C"/>
              </a:solidFill>
            </a:ln>
          </p:spPr>
        </p:pic>
        <p:sp>
          <p:nvSpPr>
            <p:cNvPr id="1903" name="Google Shape;1903;p122"/>
            <p:cNvSpPr/>
            <p:nvPr/>
          </p:nvSpPr>
          <p:spPr>
            <a:xfrm>
              <a:off x="1229321" y="3604640"/>
              <a:ext cx="4224020" cy="0"/>
            </a:xfrm>
            <a:custGeom>
              <a:avLst/>
              <a:gdLst/>
              <a:ahLst/>
              <a:cxnLst/>
              <a:rect l="l" t="t" r="r" b="b"/>
              <a:pathLst>
                <a:path w="4224020" h="120000" extrusionOk="0">
                  <a:moveTo>
                    <a:pt x="0" y="0"/>
                  </a:moveTo>
                  <a:lnTo>
                    <a:pt x="4223804"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904" name="Google Shape;1904;p122"/>
            <p:cNvPicPr preferRelativeResize="0"/>
            <p:nvPr/>
          </p:nvPicPr>
          <p:blipFill rotWithShape="1">
            <a:blip r:embed="rId4">
              <a:alphaModFix/>
            </a:blip>
            <a:srcRect/>
            <a:stretch/>
          </p:blipFill>
          <p:spPr>
            <a:xfrm>
              <a:off x="1191767" y="3343617"/>
              <a:ext cx="311696" cy="285788"/>
            </a:xfrm>
            <a:prstGeom prst="rect">
              <a:avLst/>
            </a:prstGeom>
            <a:noFill/>
            <a:ln>
              <a:solidFill>
                <a:srgbClr val="054C2C"/>
              </a:solidFill>
            </a:ln>
          </p:spPr>
        </p:pic>
      </p:grpSp>
      <p:grpSp>
        <p:nvGrpSpPr>
          <p:cNvPr id="1905" name="Google Shape;1905;p122"/>
          <p:cNvGrpSpPr/>
          <p:nvPr/>
        </p:nvGrpSpPr>
        <p:grpSpPr>
          <a:xfrm>
            <a:off x="1363411" y="6739399"/>
            <a:ext cx="9843734" cy="724063"/>
            <a:chOff x="1148916" y="3756401"/>
            <a:chExt cx="4316490" cy="368537"/>
          </a:xfrm>
        </p:grpSpPr>
        <p:pic>
          <p:nvPicPr>
            <p:cNvPr id="1906" name="Google Shape;1906;p122"/>
            <p:cNvPicPr preferRelativeResize="0"/>
            <p:nvPr/>
          </p:nvPicPr>
          <p:blipFill rotWithShape="1">
            <a:blip r:embed="rId5">
              <a:alphaModFix/>
            </a:blip>
            <a:srcRect/>
            <a:stretch/>
          </p:blipFill>
          <p:spPr>
            <a:xfrm>
              <a:off x="1148916" y="3756401"/>
              <a:ext cx="379025" cy="368537"/>
            </a:xfrm>
            <a:prstGeom prst="rect">
              <a:avLst/>
            </a:prstGeom>
            <a:noFill/>
            <a:ln>
              <a:solidFill>
                <a:srgbClr val="054C2C"/>
              </a:solidFill>
            </a:ln>
          </p:spPr>
        </p:pic>
        <p:sp>
          <p:nvSpPr>
            <p:cNvPr id="1907" name="Google Shape;1907;p122"/>
            <p:cNvSpPr/>
            <p:nvPr/>
          </p:nvSpPr>
          <p:spPr>
            <a:xfrm>
              <a:off x="1229321" y="4054220"/>
              <a:ext cx="4236085"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pic>
          <p:nvPicPr>
            <p:cNvPr id="1908" name="Google Shape;1908;p122"/>
            <p:cNvPicPr preferRelativeResize="0"/>
            <p:nvPr/>
          </p:nvPicPr>
          <p:blipFill rotWithShape="1">
            <a:blip r:embed="rId6">
              <a:alphaModFix/>
            </a:blip>
            <a:srcRect/>
            <a:stretch/>
          </p:blipFill>
          <p:spPr>
            <a:xfrm>
              <a:off x="1191767" y="3794746"/>
              <a:ext cx="311696" cy="284238"/>
            </a:xfrm>
            <a:prstGeom prst="rect">
              <a:avLst/>
            </a:prstGeom>
            <a:noFill/>
            <a:ln>
              <a:solidFill>
                <a:srgbClr val="054C2C"/>
              </a:solidFill>
            </a:ln>
          </p:spPr>
        </p:pic>
      </p:grpSp>
      <p:sp>
        <p:nvSpPr>
          <p:cNvPr id="1909" name="Google Shape;1909;p12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129</a:t>
            </a:fld>
            <a:endParaRPr/>
          </a:p>
        </p:txBody>
      </p:sp>
      <p:sp>
        <p:nvSpPr>
          <p:cNvPr id="1911" name="Google Shape;1911;p122"/>
          <p:cNvSpPr txBox="1"/>
          <p:nvPr/>
        </p:nvSpPr>
        <p:spPr>
          <a:xfrm>
            <a:off x="4443400" y="1021963"/>
            <a:ext cx="12462713"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054C2C"/>
                </a:solidFill>
                <a:latin typeface="Garamond"/>
                <a:ea typeface="Garamond"/>
                <a:cs typeface="Garamond"/>
                <a:sym typeface="Garamond"/>
              </a:rPr>
              <a:t>Strategies for Identifying and Responding to  Data Security Incidents</a:t>
            </a:r>
            <a:endParaRPr sz="3600" dirty="0">
              <a:solidFill>
                <a:srgbClr val="054C2C"/>
              </a:solidFill>
              <a:latin typeface="Garamond"/>
              <a:ea typeface="Garamond"/>
              <a:cs typeface="Garamond"/>
              <a:sym typeface="Garamond"/>
            </a:endParaRPr>
          </a:p>
        </p:txBody>
      </p:sp>
      <p:sp>
        <p:nvSpPr>
          <p:cNvPr id="1912" name="Google Shape;1912;p122"/>
          <p:cNvSpPr txBox="1"/>
          <p:nvPr/>
        </p:nvSpPr>
        <p:spPr>
          <a:xfrm>
            <a:off x="1397286" y="1154553"/>
            <a:ext cx="2584913"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dirty="0">
                <a:solidFill>
                  <a:srgbClr val="C00000"/>
                </a:solidFill>
                <a:latin typeface="Garamond"/>
                <a:ea typeface="Garamond"/>
                <a:cs typeface="Garamond"/>
                <a:sym typeface="Garamond"/>
              </a:rPr>
              <a:t> </a:t>
            </a:r>
            <a:r>
              <a:rPr lang="en-US" sz="6600" b="1" baseline="30000" dirty="0">
                <a:solidFill>
                  <a:srgbClr val="FFFFFF"/>
                </a:solidFill>
                <a:latin typeface="Garamond"/>
                <a:ea typeface="Garamond"/>
                <a:cs typeface="Garamond"/>
                <a:sym typeface="Garamond"/>
              </a:rPr>
              <a:t>Topic 1	</a:t>
            </a:r>
            <a:endParaRPr sz="6600" dirty="0">
              <a:solidFill>
                <a:schemeClr val="dk1"/>
              </a:solidFill>
              <a:latin typeface="Calibri"/>
              <a:ea typeface="Calibri"/>
              <a:cs typeface="Calibri"/>
              <a:sym typeface="Calibri"/>
            </a:endParaRPr>
          </a:p>
        </p:txBody>
      </p:sp>
      <p:sp>
        <p:nvSpPr>
          <p:cNvPr id="1913" name="Google Shape;1913;p122"/>
          <p:cNvSpPr txBox="1"/>
          <p:nvPr/>
        </p:nvSpPr>
        <p:spPr>
          <a:xfrm>
            <a:off x="1309257" y="8612602"/>
            <a:ext cx="9518904" cy="584775"/>
          </a:xfrm>
          <a:prstGeom prst="rect">
            <a:avLst/>
          </a:prstGeom>
          <a:noFill/>
          <a:ln>
            <a:noFill/>
          </a:ln>
        </p:spPr>
        <p:txBody>
          <a:bodyPr spcFirstLastPara="1" wrap="square" lIns="91425" tIns="45700" rIns="91425" bIns="45700" anchor="t" anchorCtr="0">
            <a:spAutoFit/>
          </a:bodyPr>
          <a:lstStyle/>
          <a:p>
            <a:pPr marL="12700" marR="0" lvl="0" indent="0" algn="l" rtl="0">
              <a:spcBef>
                <a:spcPts val="0"/>
              </a:spcBef>
              <a:spcAft>
                <a:spcPts val="0"/>
              </a:spcAft>
              <a:buNone/>
            </a:pPr>
            <a:r>
              <a:rPr lang="en-US" sz="3200" b="1" dirty="0">
                <a:solidFill>
                  <a:srgbClr val="054C2C"/>
                </a:solidFill>
                <a:latin typeface="Garamond"/>
                <a:ea typeface="Garamond"/>
                <a:cs typeface="Garamond"/>
                <a:sym typeface="Garamond"/>
              </a:rPr>
              <a:t>Time Allocated: 15 mins</a:t>
            </a:r>
            <a:endParaRPr sz="3200" dirty="0">
              <a:solidFill>
                <a:srgbClr val="054C2C"/>
              </a:solidFill>
              <a:latin typeface="Garamond"/>
              <a:ea typeface="Garamond"/>
              <a:cs typeface="Garamond"/>
              <a:sym typeface="Garamond"/>
            </a:endParaRPr>
          </a:p>
        </p:txBody>
      </p:sp>
      <p:grpSp>
        <p:nvGrpSpPr>
          <p:cNvPr id="2" name="Group 1">
            <a:extLst>
              <a:ext uri="{FF2B5EF4-FFF2-40B4-BE49-F238E27FC236}">
                <a16:creationId xmlns:a16="http://schemas.microsoft.com/office/drawing/2014/main" id="{E90E423F-C157-C637-7B33-41FCD2040616}"/>
              </a:ext>
            </a:extLst>
          </p:cNvPr>
          <p:cNvGrpSpPr/>
          <p:nvPr/>
        </p:nvGrpSpPr>
        <p:grpSpPr>
          <a:xfrm>
            <a:off x="1390040" y="3695913"/>
            <a:ext cx="864365" cy="831433"/>
            <a:chOff x="1461132" y="3884669"/>
            <a:chExt cx="864365" cy="831433"/>
          </a:xfrm>
        </p:grpSpPr>
        <p:sp>
          <p:nvSpPr>
            <p:cNvPr id="3" name="Google Shape;506;p8">
              <a:extLst>
                <a:ext uri="{FF2B5EF4-FFF2-40B4-BE49-F238E27FC236}">
                  <a16:creationId xmlns:a16="http://schemas.microsoft.com/office/drawing/2014/main" id="{D8185603-3FF9-2BD9-2A02-5C9B83FD7EF6}"/>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 name="Google Shape;548;p12">
              <a:extLst>
                <a:ext uri="{FF2B5EF4-FFF2-40B4-BE49-F238E27FC236}">
                  <a16:creationId xmlns:a16="http://schemas.microsoft.com/office/drawing/2014/main" id="{E577C6F8-E2E7-40F7-57C8-791854D86728}"/>
                </a:ext>
              </a:extLst>
            </p:cNvPr>
            <p:cNvPicPr preferRelativeResize="0"/>
            <p:nvPr/>
          </p:nvPicPr>
          <p:blipFill rotWithShape="1">
            <a:blip r:embed="rId7">
              <a:alphaModFix/>
            </a:blip>
            <a:srcRect/>
            <a:stretch/>
          </p:blipFill>
          <p:spPr>
            <a:xfrm>
              <a:off x="1580801" y="4021634"/>
              <a:ext cx="744696" cy="650350"/>
            </a:xfrm>
            <a:prstGeom prst="rect">
              <a:avLst/>
            </a:prstGeom>
            <a:noFill/>
            <a:ln>
              <a:noFill/>
            </a:ln>
          </p:spPr>
        </p:pic>
      </p:grpSp>
      <p:grpSp>
        <p:nvGrpSpPr>
          <p:cNvPr id="5" name="Group 4">
            <a:extLst>
              <a:ext uri="{FF2B5EF4-FFF2-40B4-BE49-F238E27FC236}">
                <a16:creationId xmlns:a16="http://schemas.microsoft.com/office/drawing/2014/main" id="{9A6B4F72-741E-3603-DCC5-F9B8007A238B}"/>
              </a:ext>
            </a:extLst>
          </p:cNvPr>
          <p:cNvGrpSpPr/>
          <p:nvPr/>
        </p:nvGrpSpPr>
        <p:grpSpPr>
          <a:xfrm>
            <a:off x="1358118" y="4654423"/>
            <a:ext cx="864365" cy="831433"/>
            <a:chOff x="1461132" y="3884669"/>
            <a:chExt cx="864365" cy="831433"/>
          </a:xfrm>
        </p:grpSpPr>
        <p:sp>
          <p:nvSpPr>
            <p:cNvPr id="6" name="Google Shape;506;p8">
              <a:extLst>
                <a:ext uri="{FF2B5EF4-FFF2-40B4-BE49-F238E27FC236}">
                  <a16:creationId xmlns:a16="http://schemas.microsoft.com/office/drawing/2014/main" id="{46C3235F-7295-6463-24DD-44544379B3CA}"/>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7" name="Google Shape;548;p12">
              <a:extLst>
                <a:ext uri="{FF2B5EF4-FFF2-40B4-BE49-F238E27FC236}">
                  <a16:creationId xmlns:a16="http://schemas.microsoft.com/office/drawing/2014/main" id="{A2179DC4-D9BD-63C9-55AF-C26D535AF2DD}"/>
                </a:ext>
              </a:extLst>
            </p:cNvPr>
            <p:cNvPicPr preferRelativeResize="0"/>
            <p:nvPr/>
          </p:nvPicPr>
          <p:blipFill rotWithShape="1">
            <a:blip r:embed="rId7">
              <a:alphaModFix/>
            </a:blip>
            <a:srcRect/>
            <a:stretch/>
          </p:blipFill>
          <p:spPr>
            <a:xfrm>
              <a:off x="1580801" y="4021634"/>
              <a:ext cx="744696" cy="650350"/>
            </a:xfrm>
            <a:prstGeom prst="rect">
              <a:avLst/>
            </a:prstGeom>
            <a:noFill/>
            <a:ln>
              <a:noFill/>
            </a:ln>
          </p:spPr>
        </p:pic>
      </p:grpSp>
      <p:grpSp>
        <p:nvGrpSpPr>
          <p:cNvPr id="8" name="Group 7">
            <a:extLst>
              <a:ext uri="{FF2B5EF4-FFF2-40B4-BE49-F238E27FC236}">
                <a16:creationId xmlns:a16="http://schemas.microsoft.com/office/drawing/2014/main" id="{4763AC03-3931-D93C-B978-56944D170FEE}"/>
              </a:ext>
            </a:extLst>
          </p:cNvPr>
          <p:cNvGrpSpPr/>
          <p:nvPr/>
        </p:nvGrpSpPr>
        <p:grpSpPr>
          <a:xfrm>
            <a:off x="1343133" y="5626707"/>
            <a:ext cx="864365" cy="831433"/>
            <a:chOff x="1461132" y="3884669"/>
            <a:chExt cx="864365" cy="831433"/>
          </a:xfrm>
        </p:grpSpPr>
        <p:sp>
          <p:nvSpPr>
            <p:cNvPr id="9" name="Google Shape;506;p8">
              <a:extLst>
                <a:ext uri="{FF2B5EF4-FFF2-40B4-BE49-F238E27FC236}">
                  <a16:creationId xmlns:a16="http://schemas.microsoft.com/office/drawing/2014/main" id="{55B89E6C-8D70-8F97-F45E-CF76E53ABD0F}"/>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0" name="Google Shape;548;p12">
              <a:extLst>
                <a:ext uri="{FF2B5EF4-FFF2-40B4-BE49-F238E27FC236}">
                  <a16:creationId xmlns:a16="http://schemas.microsoft.com/office/drawing/2014/main" id="{445F80B2-32E5-BA63-8D5F-B609076D0CFD}"/>
                </a:ext>
              </a:extLst>
            </p:cNvPr>
            <p:cNvPicPr preferRelativeResize="0"/>
            <p:nvPr/>
          </p:nvPicPr>
          <p:blipFill rotWithShape="1">
            <a:blip r:embed="rId7">
              <a:alphaModFix/>
            </a:blip>
            <a:srcRect/>
            <a:stretch/>
          </p:blipFill>
          <p:spPr>
            <a:xfrm>
              <a:off x="1580801" y="4021634"/>
              <a:ext cx="744696" cy="650350"/>
            </a:xfrm>
            <a:prstGeom prst="rect">
              <a:avLst/>
            </a:prstGeom>
            <a:noFill/>
            <a:ln>
              <a:noFill/>
            </a:ln>
          </p:spPr>
        </p:pic>
      </p:grpSp>
      <p:grpSp>
        <p:nvGrpSpPr>
          <p:cNvPr id="11" name="Group 10">
            <a:extLst>
              <a:ext uri="{FF2B5EF4-FFF2-40B4-BE49-F238E27FC236}">
                <a16:creationId xmlns:a16="http://schemas.microsoft.com/office/drawing/2014/main" id="{5A0485D7-9A66-17A2-FB58-6B420C04C461}"/>
              </a:ext>
            </a:extLst>
          </p:cNvPr>
          <p:cNvGrpSpPr/>
          <p:nvPr/>
        </p:nvGrpSpPr>
        <p:grpSpPr>
          <a:xfrm>
            <a:off x="1309257" y="6598575"/>
            <a:ext cx="864365" cy="831433"/>
            <a:chOff x="1461132" y="3884669"/>
            <a:chExt cx="864365" cy="831433"/>
          </a:xfrm>
        </p:grpSpPr>
        <p:sp>
          <p:nvSpPr>
            <p:cNvPr id="12" name="Google Shape;506;p8">
              <a:extLst>
                <a:ext uri="{FF2B5EF4-FFF2-40B4-BE49-F238E27FC236}">
                  <a16:creationId xmlns:a16="http://schemas.microsoft.com/office/drawing/2014/main" id="{F1BAFBFB-0C38-5A70-418D-98F55EDE616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3" name="Google Shape;548;p12">
              <a:extLst>
                <a:ext uri="{FF2B5EF4-FFF2-40B4-BE49-F238E27FC236}">
                  <a16:creationId xmlns:a16="http://schemas.microsoft.com/office/drawing/2014/main" id="{D500A57B-5FC4-00D9-3544-D6C1D7A4E740}"/>
                </a:ext>
              </a:extLst>
            </p:cNvPr>
            <p:cNvPicPr preferRelativeResize="0"/>
            <p:nvPr/>
          </p:nvPicPr>
          <p:blipFill rotWithShape="1">
            <a:blip r:embed="rId7">
              <a:alphaModFix/>
            </a:blip>
            <a:srcRect/>
            <a:stretch/>
          </p:blipFill>
          <p:spPr>
            <a:xfrm>
              <a:off x="1580801" y="4021634"/>
              <a:ext cx="744696" cy="650350"/>
            </a:xfrm>
            <a:prstGeom prst="rect">
              <a:avLst/>
            </a:prstGeom>
            <a:noFill/>
            <a:ln>
              <a:noFill/>
            </a:ln>
          </p:spPr>
        </p:pic>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Shape 1917"/>
        <p:cNvGrpSpPr/>
        <p:nvPr/>
      </p:nvGrpSpPr>
      <p:grpSpPr>
        <a:xfrm>
          <a:off x="0" y="0"/>
          <a:ext cx="0" cy="0"/>
          <a:chOff x="0" y="0"/>
          <a:chExt cx="0" cy="0"/>
        </a:xfrm>
      </p:grpSpPr>
      <p:pic>
        <p:nvPicPr>
          <p:cNvPr id="1918" name="Google Shape;1918;p123"/>
          <p:cNvPicPr preferRelativeResize="0"/>
          <p:nvPr/>
        </p:nvPicPr>
        <p:blipFill rotWithShape="1">
          <a:blip r:embed="rId3">
            <a:alphaModFix/>
          </a:blip>
          <a:srcRect/>
          <a:stretch/>
        </p:blipFill>
        <p:spPr>
          <a:xfrm>
            <a:off x="13725317" y="2223177"/>
            <a:ext cx="5185272" cy="4039214"/>
          </a:xfrm>
          <a:prstGeom prst="rect">
            <a:avLst/>
          </a:prstGeom>
          <a:noFill/>
          <a:ln>
            <a:noFill/>
          </a:ln>
        </p:spPr>
      </p:pic>
      <p:sp>
        <p:nvSpPr>
          <p:cNvPr id="1919" name="Google Shape;1919;p123"/>
          <p:cNvSpPr txBox="1"/>
          <p:nvPr/>
        </p:nvSpPr>
        <p:spPr>
          <a:xfrm>
            <a:off x="848325" y="1282951"/>
            <a:ext cx="17875798"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dirty="0">
                <a:solidFill>
                  <a:schemeClr val="lt1"/>
                </a:solidFill>
                <a:latin typeface="Garamond"/>
                <a:ea typeface="Garamond"/>
                <a:cs typeface="Garamond"/>
                <a:sym typeface="Garamond"/>
              </a:rPr>
              <a:t>Strategies for Identifying and Responding to  Data Security Incidents</a:t>
            </a:r>
            <a:endParaRPr dirty="0"/>
          </a:p>
        </p:txBody>
      </p:sp>
      <p:sp>
        <p:nvSpPr>
          <p:cNvPr id="1920" name="Google Shape;1920;p123"/>
          <p:cNvSpPr txBox="1"/>
          <p:nvPr/>
        </p:nvSpPr>
        <p:spPr>
          <a:xfrm>
            <a:off x="1152317" y="3017222"/>
            <a:ext cx="12573000" cy="5533053"/>
          </a:xfrm>
          <a:prstGeom prst="rect">
            <a:avLst/>
          </a:prstGeom>
          <a:noFill/>
          <a:ln>
            <a:noFill/>
          </a:ln>
        </p:spPr>
        <p:txBody>
          <a:bodyPr spcFirstLastPara="1" wrap="square" lIns="0" tIns="12700" rIns="0" bIns="0" anchor="t" anchorCtr="0">
            <a:spAutoFit/>
          </a:bodyPr>
          <a:lstStyle/>
          <a:p>
            <a:pPr marL="914400" marR="0" lvl="2" indent="0" algn="l" rtl="0">
              <a:lnSpc>
                <a:spcPct val="150000"/>
              </a:lnSpc>
              <a:spcBef>
                <a:spcPts val="0"/>
              </a:spcBef>
              <a:spcAft>
                <a:spcPts val="0"/>
              </a:spcAft>
              <a:buClr>
                <a:srgbClr val="FFFFFF"/>
              </a:buClr>
              <a:buSzPts val="2800"/>
              <a:buFont typeface="Times New Roman"/>
              <a:buNone/>
            </a:pPr>
            <a:endParaRPr sz="2800" b="0" i="0" u="none" strike="noStrike" cap="none">
              <a:solidFill>
                <a:schemeClr val="dk1"/>
              </a:solidFill>
              <a:latin typeface="Garamond"/>
              <a:ea typeface="Garamond"/>
              <a:cs typeface="Garamond"/>
              <a:sym typeface="Garamond"/>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Upon completion of Topic 1 “In-depth understanding of the roles  and data processors and controllers, participants shall be equipped  with the skills to:</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Understand the definition of a data controller and a data processor.</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Understand the Roles of Data Processors and Controllers of  Data Protection and Privacy Principles</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Differentiate between the roles and responsibilities of data processors and data  controllers. </a:t>
            </a:r>
            <a:endParaRPr/>
          </a:p>
        </p:txBody>
      </p:sp>
      <p:sp>
        <p:nvSpPr>
          <p:cNvPr id="1921" name="Google Shape;1921;p12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130</a:t>
            </a:fld>
            <a:endParaRPr/>
          </a:p>
        </p:txBody>
      </p:sp>
      <p:grpSp>
        <p:nvGrpSpPr>
          <p:cNvPr id="1923" name="Google Shape;1923;p123"/>
          <p:cNvGrpSpPr/>
          <p:nvPr/>
        </p:nvGrpSpPr>
        <p:grpSpPr>
          <a:xfrm>
            <a:off x="848325" y="2530475"/>
            <a:ext cx="6376387" cy="1485903"/>
            <a:chOff x="848325" y="2530475"/>
            <a:chExt cx="6376387" cy="1485903"/>
          </a:xfrm>
        </p:grpSpPr>
        <p:pic>
          <p:nvPicPr>
            <p:cNvPr id="1924" name="Google Shape;1924;p123"/>
            <p:cNvPicPr preferRelativeResize="0"/>
            <p:nvPr/>
          </p:nvPicPr>
          <p:blipFill rotWithShape="1">
            <a:blip r:embed="rId4">
              <a:alphaModFix/>
            </a:blip>
            <a:srcRect/>
            <a:stretch/>
          </p:blipFill>
          <p:spPr>
            <a:xfrm>
              <a:off x="848325" y="2530475"/>
              <a:ext cx="6376387" cy="1485903"/>
            </a:xfrm>
            <a:prstGeom prst="rect">
              <a:avLst/>
            </a:prstGeom>
            <a:noFill/>
            <a:ln>
              <a:noFill/>
            </a:ln>
          </p:spPr>
        </p:pic>
        <p:sp>
          <p:nvSpPr>
            <p:cNvPr id="1925" name="Google Shape;1925;p123"/>
            <p:cNvSpPr txBox="1"/>
            <p:nvPr/>
          </p:nvSpPr>
          <p:spPr>
            <a:xfrm>
              <a:off x="1340118" y="2682875"/>
              <a:ext cx="4589194" cy="76565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3600" b="1">
                  <a:solidFill>
                    <a:srgbClr val="FFFFFF"/>
                  </a:solidFill>
                  <a:latin typeface="Garamond"/>
                  <a:ea typeface="Garamond"/>
                  <a:cs typeface="Garamond"/>
                  <a:sym typeface="Garamond"/>
                </a:rPr>
                <a:t>Learning Objectives</a:t>
              </a:r>
              <a:endParaRPr sz="3600">
                <a:solidFill>
                  <a:schemeClr val="dk1"/>
                </a:solidFill>
                <a:latin typeface="Garamond"/>
                <a:ea typeface="Garamond"/>
                <a:cs typeface="Garamond"/>
                <a:sym typeface="Garamond"/>
              </a:endParaRPr>
            </a:p>
          </p:txBody>
        </p:sp>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Shape 1929"/>
        <p:cNvGrpSpPr/>
        <p:nvPr/>
      </p:nvGrpSpPr>
      <p:grpSpPr>
        <a:xfrm>
          <a:off x="0" y="0"/>
          <a:ext cx="0" cy="0"/>
          <a:chOff x="0" y="0"/>
          <a:chExt cx="0" cy="0"/>
        </a:xfrm>
      </p:grpSpPr>
      <p:grpSp>
        <p:nvGrpSpPr>
          <p:cNvPr id="1930" name="Google Shape;1930;p124"/>
          <p:cNvGrpSpPr/>
          <p:nvPr/>
        </p:nvGrpSpPr>
        <p:grpSpPr>
          <a:xfrm>
            <a:off x="11342157" y="3079897"/>
            <a:ext cx="6713633" cy="4916098"/>
            <a:chOff x="11339512" y="1893883"/>
            <a:chExt cx="6713633" cy="4916098"/>
          </a:xfrm>
        </p:grpSpPr>
        <p:sp>
          <p:nvSpPr>
            <p:cNvPr id="1931" name="Google Shape;1931;p124"/>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1932" name="Google Shape;1932;p124"/>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1933" name="Google Shape;1933;p124"/>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1934" name="Google Shape;1934;p124"/>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1935" name="Google Shape;1935;p124"/>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1936" name="Google Shape;1936;p124"/>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937" name="Google Shape;1937;p124"/>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938" name="Google Shape;1938;p124"/>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1939" name="Google Shape;1939;p124"/>
          <p:cNvSpPr txBox="1"/>
          <p:nvPr/>
        </p:nvSpPr>
        <p:spPr>
          <a:xfrm>
            <a:off x="1814512" y="1487421"/>
            <a:ext cx="17465190" cy="566822"/>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3600" b="1" dirty="0">
                <a:solidFill>
                  <a:srgbClr val="054C2C"/>
                </a:solidFill>
                <a:latin typeface="Garamond"/>
                <a:ea typeface="Garamond"/>
                <a:cs typeface="Garamond"/>
                <a:sym typeface="Garamond"/>
              </a:rPr>
              <a:t>Strategies for Identifying and Responding to  Data Security Incidents</a:t>
            </a:r>
            <a:endParaRPr sz="3600" dirty="0">
              <a:solidFill>
                <a:srgbClr val="054C2C"/>
              </a:solidFill>
              <a:latin typeface="Garamond"/>
              <a:ea typeface="Garamond"/>
              <a:cs typeface="Garamond"/>
              <a:sym typeface="Garamond"/>
            </a:endParaRPr>
          </a:p>
        </p:txBody>
      </p:sp>
      <p:sp>
        <p:nvSpPr>
          <p:cNvPr id="1940" name="Google Shape;1940;p124"/>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dirty="0">
                <a:solidFill>
                  <a:srgbClr val="FFFFFF"/>
                </a:solidFill>
                <a:latin typeface="Garamond"/>
                <a:ea typeface="Garamond"/>
                <a:cs typeface="Garamond"/>
                <a:sym typeface="Garamond"/>
              </a:rPr>
              <a:t>What are Security Incidents?</a:t>
            </a:r>
            <a:endParaRPr sz="3200" b="1" dirty="0">
              <a:solidFill>
                <a:srgbClr val="FFFFFF"/>
              </a:solidFill>
              <a:latin typeface="Garamond"/>
              <a:ea typeface="Garamond"/>
              <a:cs typeface="Garamond"/>
              <a:sym typeface="Garamond"/>
            </a:endParaRPr>
          </a:p>
        </p:txBody>
      </p:sp>
      <p:sp>
        <p:nvSpPr>
          <p:cNvPr id="1941" name="Google Shape;1941;p124"/>
          <p:cNvSpPr txBox="1"/>
          <p:nvPr/>
        </p:nvSpPr>
        <p:spPr>
          <a:xfrm>
            <a:off x="1045823" y="3306056"/>
            <a:ext cx="9315013" cy="4901598"/>
          </a:xfrm>
          <a:prstGeom prst="rect">
            <a:avLst/>
          </a:prstGeom>
          <a:noFill/>
          <a:ln>
            <a:noFill/>
          </a:ln>
        </p:spPr>
        <p:txBody>
          <a:bodyPr spcFirstLastPara="1" wrap="square" lIns="91425" tIns="45700" rIns="91425" bIns="45700" anchor="t" anchorCtr="0">
            <a:spAutoFit/>
          </a:bodyPr>
          <a:lstStyle/>
          <a:p>
            <a:pPr marL="12700" marR="5080" lvl="0" indent="0" algn="just" rtl="0">
              <a:lnSpc>
                <a:spcPct val="140700"/>
              </a:lnSpc>
              <a:spcBef>
                <a:spcPts val="0"/>
              </a:spcBef>
              <a:spcAft>
                <a:spcPts val="0"/>
              </a:spcAft>
              <a:buNone/>
            </a:pPr>
            <a:r>
              <a:rPr lang="en-US" sz="2800">
                <a:solidFill>
                  <a:schemeClr val="dk1"/>
                </a:solidFill>
                <a:latin typeface="Garamond"/>
                <a:ea typeface="Garamond"/>
                <a:cs typeface="Garamond"/>
                <a:sym typeface="Garamond"/>
              </a:rPr>
              <a:t>Security incidents are events or occurrences that pose a threat to the confidentiality, integrity,  or availability of an organization's information and resources. These incidents can include a  wide range of activities and situations that compromise the security of an organization's assets,  including data, systems, networks, and physical facilities. Security incidents can be intentional,  such as cyberattacks and data breaches, or unintentional, such as system failures or employee  errors.</a:t>
            </a:r>
            <a:endParaRPr sz="2800">
              <a:solidFill>
                <a:schemeClr val="dk1"/>
              </a:solidFill>
              <a:latin typeface="Garamond"/>
              <a:ea typeface="Garamond"/>
              <a:cs typeface="Garamond"/>
              <a:sym typeface="Garamond"/>
            </a:endParaRPr>
          </a:p>
        </p:txBody>
      </p:sp>
      <p:pic>
        <p:nvPicPr>
          <p:cNvPr id="1942" name="Google Shape;1942;p124"/>
          <p:cNvPicPr preferRelativeResize="0"/>
          <p:nvPr/>
        </p:nvPicPr>
        <p:blipFill rotWithShape="1">
          <a:blip r:embed="rId5">
            <a:alphaModFix/>
          </a:blip>
          <a:srcRect/>
          <a:stretch/>
        </p:blipFill>
        <p:spPr>
          <a:xfrm>
            <a:off x="10829882" y="3551359"/>
            <a:ext cx="7694954" cy="4951533"/>
          </a:xfrm>
          <a:prstGeom prst="rect">
            <a:avLst/>
          </a:prstGeom>
          <a:noFill/>
          <a:ln>
            <a:noFill/>
          </a:ln>
        </p:spPr>
      </p:pic>
      <p:sp>
        <p:nvSpPr>
          <p:cNvPr id="2" name="Slide Number Placeholder 1">
            <a:extLst>
              <a:ext uri="{FF2B5EF4-FFF2-40B4-BE49-F238E27FC236}">
                <a16:creationId xmlns:a16="http://schemas.microsoft.com/office/drawing/2014/main" id="{85A65771-BDD4-0384-EFE7-B7D0D8A566F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Shape 1946"/>
        <p:cNvGrpSpPr/>
        <p:nvPr/>
      </p:nvGrpSpPr>
      <p:grpSpPr>
        <a:xfrm>
          <a:off x="0" y="0"/>
          <a:ext cx="0" cy="0"/>
          <a:chOff x="0" y="0"/>
          <a:chExt cx="0" cy="0"/>
        </a:xfrm>
      </p:grpSpPr>
      <p:pic>
        <p:nvPicPr>
          <p:cNvPr id="1947" name="Google Shape;1947;p125"/>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948" name="Google Shape;1948;p12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132</a:t>
            </a:fld>
            <a:endParaRPr/>
          </a:p>
        </p:txBody>
      </p:sp>
      <p:sp>
        <p:nvSpPr>
          <p:cNvPr id="1950" name="Google Shape;1950;p125"/>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Strategies for Identifying and Responding to  Data Security Incidents</a:t>
            </a:r>
            <a:endParaRPr/>
          </a:p>
        </p:txBody>
      </p:sp>
      <p:sp>
        <p:nvSpPr>
          <p:cNvPr id="1951" name="Google Shape;1951;p125"/>
          <p:cNvSpPr txBox="1"/>
          <p:nvPr/>
        </p:nvSpPr>
        <p:spPr>
          <a:xfrm>
            <a:off x="1204911" y="2150336"/>
            <a:ext cx="17281431" cy="7071103"/>
          </a:xfrm>
          <a:prstGeom prst="rect">
            <a:avLst/>
          </a:prstGeom>
          <a:noFill/>
          <a:ln>
            <a:noFill/>
          </a:ln>
        </p:spPr>
        <p:txBody>
          <a:bodyPr spcFirstLastPara="1" wrap="square" lIns="91425" tIns="45700" rIns="91425" bIns="45700" anchor="t" anchorCtr="0">
            <a:spAutoFit/>
          </a:bodyPr>
          <a:lstStyle/>
          <a:p>
            <a:pPr marL="535305" marR="0" lvl="0" indent="0" algn="just" rtl="0">
              <a:spcBef>
                <a:spcPts val="0"/>
              </a:spcBef>
              <a:spcAft>
                <a:spcPts val="0"/>
              </a:spcAft>
              <a:buNone/>
            </a:pPr>
            <a:r>
              <a:rPr lang="en-US" sz="2800" b="1" dirty="0">
                <a:solidFill>
                  <a:srgbClr val="054C2C"/>
                </a:solidFill>
                <a:latin typeface="Garamond"/>
                <a:ea typeface="Garamond"/>
                <a:cs typeface="Garamond"/>
                <a:sym typeface="Garamond"/>
              </a:rPr>
              <a:t>What is a Data Security Breach?</a:t>
            </a:r>
            <a:endParaRPr sz="2800" dirty="0">
              <a:solidFill>
                <a:srgbClr val="054C2C"/>
              </a:solidFill>
              <a:latin typeface="Garamond"/>
              <a:ea typeface="Garamond"/>
              <a:cs typeface="Garamond"/>
              <a:sym typeface="Garamond"/>
            </a:endParaRPr>
          </a:p>
          <a:p>
            <a:pPr marL="12700" marR="5080" lvl="0" indent="0" algn="just" rtl="0">
              <a:lnSpc>
                <a:spcPct val="140600"/>
              </a:lnSpc>
              <a:spcBef>
                <a:spcPts val="5"/>
              </a:spcBef>
              <a:spcAft>
                <a:spcPts val="0"/>
              </a:spcAft>
              <a:buNone/>
            </a:pPr>
            <a:r>
              <a:rPr lang="en-US" sz="2800" dirty="0">
                <a:solidFill>
                  <a:schemeClr val="dk1"/>
                </a:solidFill>
                <a:latin typeface="Garamond"/>
                <a:ea typeface="Garamond"/>
                <a:cs typeface="Garamond"/>
                <a:sym typeface="Garamond"/>
              </a:rPr>
              <a:t>A data incident is any event or situation that could jeopardize the security of personal or sensitive data in the context of data protection. Unauthorized access, data breaches, data loss, or any other event that jeopardizes the confidentiality, integrity, or availability of data are examples of such incidents. To ensure the privacy and security of individuals' data, effective data protection measures are in place to prevent and respond to such incidents.</a:t>
            </a:r>
            <a:endParaRPr dirty="0"/>
          </a:p>
          <a:p>
            <a:pPr marL="12700" marR="5080" lvl="0" indent="0" algn="just" rtl="0">
              <a:lnSpc>
                <a:spcPct val="140600"/>
              </a:lnSpc>
              <a:spcBef>
                <a:spcPts val="5"/>
              </a:spcBef>
              <a:spcAft>
                <a:spcPts val="0"/>
              </a:spcAft>
              <a:buNone/>
            </a:pPr>
            <a:endParaRPr sz="2800" dirty="0">
              <a:solidFill>
                <a:schemeClr val="dk1"/>
              </a:solidFill>
              <a:latin typeface="Garamond"/>
              <a:ea typeface="Garamond"/>
              <a:cs typeface="Garamond"/>
              <a:sym typeface="Garamond"/>
            </a:endParaRPr>
          </a:p>
          <a:p>
            <a:pPr marL="499744" marR="0" lvl="0" indent="0" algn="just" rtl="0">
              <a:spcBef>
                <a:spcPts val="1110"/>
              </a:spcBef>
              <a:spcAft>
                <a:spcPts val="0"/>
              </a:spcAft>
              <a:buNone/>
            </a:pPr>
            <a:r>
              <a:rPr lang="en-US" sz="2800" b="1" dirty="0">
                <a:solidFill>
                  <a:srgbClr val="054C2C"/>
                </a:solidFill>
                <a:latin typeface="Garamond"/>
                <a:ea typeface="Garamond"/>
                <a:cs typeface="Garamond"/>
                <a:sym typeface="Garamond"/>
              </a:rPr>
              <a:t>Common Examples of Security Incidents</a:t>
            </a:r>
            <a:endParaRPr sz="2800" dirty="0">
              <a:solidFill>
                <a:srgbClr val="054C2C"/>
              </a:solidFill>
              <a:latin typeface="Garamond"/>
              <a:ea typeface="Garamond"/>
              <a:cs typeface="Garamond"/>
              <a:sym typeface="Garamond"/>
            </a:endParaRPr>
          </a:p>
          <a:p>
            <a:pPr marL="469265" marR="5715" lvl="0" indent="-228600" algn="just" rtl="0">
              <a:lnSpc>
                <a:spcPct val="140500"/>
              </a:lnSpc>
              <a:spcBef>
                <a:spcPts val="21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Cyberattacks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These can involve activities like hacking, malware infections, distributed denial of service (DDoS) attacks, and phishing attempts, with the aim of gaining unauthorized access to systems or stealing sensitive data.</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469265" marR="5080" lvl="0" indent="-228600" algn="just" rtl="0">
              <a:lnSpc>
                <a:spcPct val="140900"/>
              </a:lnSpc>
              <a:spcBef>
                <a:spcPts val="80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breaches: </a:t>
            </a:r>
            <a:r>
              <a:rPr lang="en-US" sz="2800" dirty="0">
                <a:solidFill>
                  <a:schemeClr val="dk1"/>
                </a:solidFill>
                <a:latin typeface="Garamond"/>
                <a:ea typeface="Garamond"/>
                <a:cs typeface="Garamond"/>
                <a:sym typeface="Garamond"/>
              </a:rPr>
              <a:t>This includes unauthorized access or disclosure of sensitive or confidential information, which can result in data leaks, identity theft, or reputational damage.</a:t>
            </a:r>
            <a:endParaRPr sz="2800" dirty="0">
              <a:solidFill>
                <a:schemeClr val="dk1"/>
              </a:solidFill>
              <a:latin typeface="Garamond"/>
              <a:ea typeface="Garamond"/>
              <a:cs typeface="Garamond"/>
              <a:sym typeface="Garamond"/>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Shape 1955"/>
        <p:cNvGrpSpPr/>
        <p:nvPr/>
      </p:nvGrpSpPr>
      <p:grpSpPr>
        <a:xfrm>
          <a:off x="0" y="0"/>
          <a:ext cx="0" cy="0"/>
          <a:chOff x="0" y="0"/>
          <a:chExt cx="0" cy="0"/>
        </a:xfrm>
      </p:grpSpPr>
      <p:pic>
        <p:nvPicPr>
          <p:cNvPr id="1956" name="Google Shape;1956;p12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957" name="Google Shape;1957;p12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133</a:t>
            </a:fld>
            <a:endParaRPr/>
          </a:p>
        </p:txBody>
      </p:sp>
      <p:sp>
        <p:nvSpPr>
          <p:cNvPr id="1959" name="Google Shape;1959;p126"/>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Strategies for Identifying and Responding to  Data Security Incidents</a:t>
            </a:r>
            <a:endParaRPr/>
          </a:p>
        </p:txBody>
      </p:sp>
      <p:sp>
        <p:nvSpPr>
          <p:cNvPr id="1960" name="Google Shape;1960;p126"/>
          <p:cNvSpPr txBox="1"/>
          <p:nvPr/>
        </p:nvSpPr>
        <p:spPr>
          <a:xfrm>
            <a:off x="1204912" y="2454275"/>
            <a:ext cx="17281432" cy="4590704"/>
          </a:xfrm>
          <a:prstGeom prst="rect">
            <a:avLst/>
          </a:prstGeom>
          <a:noFill/>
          <a:ln>
            <a:noFill/>
          </a:ln>
        </p:spPr>
        <p:txBody>
          <a:bodyPr spcFirstLastPara="1" wrap="square" lIns="91425" tIns="45700" rIns="91425" bIns="45700" anchor="t" anchorCtr="0">
            <a:spAutoFit/>
          </a:bodyPr>
          <a:lstStyle/>
          <a:p>
            <a:pPr marL="240665" marR="5080" lvl="0" indent="-228600" algn="just" rtl="0">
              <a:lnSpc>
                <a:spcPct val="1409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Insider threats: </a:t>
            </a:r>
            <a:r>
              <a:rPr lang="en-US" sz="2800" dirty="0">
                <a:solidFill>
                  <a:schemeClr val="dk1"/>
                </a:solidFill>
                <a:latin typeface="Garamond"/>
                <a:ea typeface="Garamond"/>
                <a:cs typeface="Garamond"/>
                <a:sym typeface="Garamond"/>
              </a:rPr>
              <a:t>These are actions by individuals within an organization, such as employees or contractors, who misuse their access or privileges to harm the organization's security, often unintentionally or with malicious intent.</a:t>
            </a:r>
            <a:endParaRPr sz="2800" dirty="0">
              <a:solidFill>
                <a:schemeClr val="dk1"/>
              </a:solidFill>
              <a:latin typeface="Garamond"/>
              <a:ea typeface="Garamond"/>
              <a:cs typeface="Garamond"/>
              <a:sym typeface="Garamond"/>
            </a:endParaRPr>
          </a:p>
          <a:p>
            <a:pPr marL="0" marR="0" lvl="0" indent="0" algn="l" rtl="0">
              <a:spcBef>
                <a:spcPts val="5"/>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240665" marR="6350" lvl="0" indent="-228600" algn="just" rtl="0">
              <a:lnSpc>
                <a:spcPct val="140000"/>
              </a:lnSpc>
              <a:spcBef>
                <a:spcPts val="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Physical security incidents: </a:t>
            </a:r>
            <a:r>
              <a:rPr lang="en-US" sz="2800" dirty="0">
                <a:solidFill>
                  <a:schemeClr val="dk1"/>
                </a:solidFill>
                <a:latin typeface="Garamond"/>
                <a:ea typeface="Garamond"/>
                <a:cs typeface="Garamond"/>
                <a:sym typeface="Garamond"/>
              </a:rPr>
              <a:t>This include events like break-ins, theft, vandalism, or natural disasters that can impact an organization's physical infrastructure and assets.</a:t>
            </a:r>
            <a:endParaRPr sz="2800" dirty="0">
              <a:solidFill>
                <a:schemeClr val="dk1"/>
              </a:solidFill>
              <a:latin typeface="Garamond"/>
              <a:ea typeface="Garamond"/>
              <a:cs typeface="Garamond"/>
              <a:sym typeface="Garamond"/>
            </a:endParaRPr>
          </a:p>
          <a:p>
            <a:pPr marL="0" marR="0" lvl="0" indent="0" algn="l" rtl="0">
              <a:spcBef>
                <a:spcPts val="15"/>
              </a:spcBef>
              <a:spcAft>
                <a:spcPts val="0"/>
              </a:spcAft>
              <a:buClr>
                <a:schemeClr val="dk1"/>
              </a:buClr>
              <a:buSzPts val="2800"/>
              <a:buFont typeface="Noto Sans Symbols"/>
              <a:buNone/>
            </a:pPr>
            <a:endParaRPr sz="2800" dirty="0">
              <a:solidFill>
                <a:schemeClr val="dk1"/>
              </a:solidFill>
              <a:latin typeface="Garamond"/>
              <a:ea typeface="Garamond"/>
              <a:cs typeface="Garamond"/>
              <a:sym typeface="Garamond"/>
            </a:endParaRPr>
          </a:p>
          <a:p>
            <a:pPr marL="240665" marR="6985" lvl="0" indent="-228600" algn="just" rtl="0">
              <a:lnSpc>
                <a:spcPct val="1405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Human errors: </a:t>
            </a:r>
            <a:r>
              <a:rPr lang="en-US" sz="2800" dirty="0">
                <a:solidFill>
                  <a:schemeClr val="dk1"/>
                </a:solidFill>
                <a:latin typeface="Garamond"/>
                <a:ea typeface="Garamond"/>
                <a:cs typeface="Garamond"/>
                <a:sym typeface="Garamond"/>
              </a:rPr>
              <a:t>This incident is a result of mistakes made by employees or users, such as accidentally deleting critical data, misconfiguring systems, or sending sensitive information to the wrong recipient.</a:t>
            </a:r>
            <a:endParaRPr sz="2800" dirty="0">
              <a:solidFill>
                <a:schemeClr val="dk1"/>
              </a:solidFill>
              <a:latin typeface="Garamond"/>
              <a:ea typeface="Garamond"/>
              <a:cs typeface="Garamond"/>
              <a:sym typeface="Garamond"/>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Shape 1964"/>
        <p:cNvGrpSpPr/>
        <p:nvPr/>
      </p:nvGrpSpPr>
      <p:grpSpPr>
        <a:xfrm>
          <a:off x="0" y="0"/>
          <a:ext cx="0" cy="0"/>
          <a:chOff x="0" y="0"/>
          <a:chExt cx="0" cy="0"/>
        </a:xfrm>
      </p:grpSpPr>
      <p:grpSp>
        <p:nvGrpSpPr>
          <p:cNvPr id="1965" name="Google Shape;1965;p127"/>
          <p:cNvGrpSpPr/>
          <p:nvPr/>
        </p:nvGrpSpPr>
        <p:grpSpPr>
          <a:xfrm>
            <a:off x="11342157" y="3079897"/>
            <a:ext cx="6713633" cy="4916098"/>
            <a:chOff x="11339512" y="1893883"/>
            <a:chExt cx="6713633" cy="4916098"/>
          </a:xfrm>
        </p:grpSpPr>
        <p:sp>
          <p:nvSpPr>
            <p:cNvPr id="1966" name="Google Shape;1966;p127"/>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1967" name="Google Shape;1967;p127"/>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1968" name="Google Shape;1968;p127"/>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1969" name="Google Shape;1969;p127"/>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1970" name="Google Shape;1970;p127"/>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1971" name="Google Shape;1971;p127"/>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1972" name="Google Shape;1972;p127"/>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1973" name="Google Shape;1973;p127"/>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1974" name="Google Shape;1974;p127"/>
          <p:cNvSpPr txBox="1"/>
          <p:nvPr/>
        </p:nvSpPr>
        <p:spPr>
          <a:xfrm>
            <a:off x="1814512" y="1487421"/>
            <a:ext cx="17465190" cy="566822"/>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3600" b="1" dirty="0">
                <a:solidFill>
                  <a:srgbClr val="054C2C"/>
                </a:solidFill>
                <a:latin typeface="Garamond"/>
                <a:ea typeface="Garamond"/>
                <a:cs typeface="Garamond"/>
                <a:sym typeface="Garamond"/>
              </a:rPr>
              <a:t>Strategies for Identifying and Responding to  Data Security Incidents</a:t>
            </a:r>
            <a:endParaRPr sz="3600" dirty="0">
              <a:solidFill>
                <a:srgbClr val="054C2C"/>
              </a:solidFill>
              <a:latin typeface="Garamond"/>
              <a:ea typeface="Garamond"/>
              <a:cs typeface="Garamond"/>
              <a:sym typeface="Garamond"/>
            </a:endParaRPr>
          </a:p>
        </p:txBody>
      </p:sp>
      <p:sp>
        <p:nvSpPr>
          <p:cNvPr id="1975" name="Google Shape;1975;p127"/>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a:solidFill>
                  <a:srgbClr val="FFFFFF"/>
                </a:solidFill>
                <a:latin typeface="Garamond"/>
                <a:ea typeface="Garamond"/>
                <a:cs typeface="Garamond"/>
                <a:sym typeface="Garamond"/>
              </a:rPr>
              <a:t>Identifying Data Security Incidents</a:t>
            </a:r>
            <a:endParaRPr sz="3200" b="1">
              <a:solidFill>
                <a:srgbClr val="FFFFFF"/>
              </a:solidFill>
              <a:latin typeface="Garamond"/>
              <a:ea typeface="Garamond"/>
              <a:cs typeface="Garamond"/>
              <a:sym typeface="Garamond"/>
            </a:endParaRPr>
          </a:p>
        </p:txBody>
      </p:sp>
      <p:sp>
        <p:nvSpPr>
          <p:cNvPr id="1976" name="Google Shape;1976;p127"/>
          <p:cNvSpPr txBox="1"/>
          <p:nvPr/>
        </p:nvSpPr>
        <p:spPr>
          <a:xfrm>
            <a:off x="1045823" y="3306056"/>
            <a:ext cx="11391728" cy="6890925"/>
          </a:xfrm>
          <a:prstGeom prst="rect">
            <a:avLst/>
          </a:prstGeom>
          <a:noFill/>
          <a:ln>
            <a:noFill/>
          </a:ln>
        </p:spPr>
        <p:txBody>
          <a:bodyPr spcFirstLastPara="1" wrap="square" lIns="91425" tIns="45700" rIns="91425" bIns="45700" anchor="t" anchorCtr="0">
            <a:spAutoFit/>
          </a:bodyPr>
          <a:lstStyle/>
          <a:p>
            <a:pPr marL="161290" marR="419734" lvl="0" indent="0" algn="just" rtl="0">
              <a:lnSpc>
                <a:spcPct val="140900"/>
              </a:lnSpc>
              <a:spcBef>
                <a:spcPts val="0"/>
              </a:spcBef>
              <a:spcAft>
                <a:spcPts val="0"/>
              </a:spcAft>
              <a:buNone/>
            </a:pPr>
            <a:r>
              <a:rPr lang="en-US" sz="2800" dirty="0">
                <a:solidFill>
                  <a:schemeClr val="dk1"/>
                </a:solidFill>
                <a:latin typeface="Garamond"/>
                <a:ea typeface="Garamond"/>
                <a:cs typeface="Garamond"/>
                <a:sym typeface="Garamond"/>
              </a:rPr>
              <a:t>Identifying and responding to data security incidents effectively is crucial for protecting an  organization's sensitive information and minimizing potential damage. Here are strategies for  both identifying and responding to data security incidents:</a:t>
            </a:r>
            <a:endParaRPr dirty="0"/>
          </a:p>
          <a:p>
            <a:pPr marL="161290" marR="419734" lvl="0" indent="0" algn="just" rtl="0">
              <a:lnSpc>
                <a:spcPct val="140900"/>
              </a:lnSpc>
              <a:spcBef>
                <a:spcPts val="1115"/>
              </a:spcBef>
              <a:spcAft>
                <a:spcPts val="0"/>
              </a:spcAft>
              <a:buNone/>
            </a:pPr>
            <a:endParaRPr sz="2800" dirty="0">
              <a:solidFill>
                <a:schemeClr val="dk1"/>
              </a:solidFill>
              <a:latin typeface="Garamond"/>
              <a:ea typeface="Garamond"/>
              <a:cs typeface="Garamond"/>
              <a:sym typeface="Garamond"/>
            </a:endParaRPr>
          </a:p>
          <a:p>
            <a:pPr marL="240665" marR="5715" lvl="0" indent="-228600" algn="just" rtl="0">
              <a:lnSpc>
                <a:spcPct val="140700"/>
              </a:lnSpc>
              <a:spcBef>
                <a:spcPts val="21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Implement Privacy and Security Monitoring: </a:t>
            </a:r>
            <a:r>
              <a:rPr lang="en-US" sz="2800" dirty="0">
                <a:solidFill>
                  <a:schemeClr val="dk1"/>
                </a:solidFill>
                <a:latin typeface="Garamond"/>
                <a:ea typeface="Garamond"/>
                <a:cs typeface="Garamond"/>
                <a:sym typeface="Garamond"/>
              </a:rPr>
              <a:t>Employ Privacy and security monitoring tools  and techniques to actively monitor network traffic, system logs, and user activities for signs of  suspicious or anomalous behavior. This can include intrusion detection systems, intrusion  prevention systems, Data Loss Prevention solution (DLP), and security information and event  management (SIEM) solutions.</a:t>
            </a:r>
            <a:endParaRPr sz="2800" dirty="0">
              <a:solidFill>
                <a:schemeClr val="dk1"/>
              </a:solidFill>
              <a:latin typeface="Garamond"/>
              <a:ea typeface="Garamond"/>
              <a:cs typeface="Garamond"/>
              <a:sym typeface="Garamond"/>
            </a:endParaRPr>
          </a:p>
        </p:txBody>
      </p:sp>
      <p:grpSp>
        <p:nvGrpSpPr>
          <p:cNvPr id="1977" name="Google Shape;1977;p127"/>
          <p:cNvGrpSpPr/>
          <p:nvPr/>
        </p:nvGrpSpPr>
        <p:grpSpPr>
          <a:xfrm>
            <a:off x="13275432" y="4741690"/>
            <a:ext cx="4923744" cy="3254305"/>
            <a:chOff x="7161422" y="3338708"/>
            <a:chExt cx="4113061" cy="2468802"/>
          </a:xfrm>
        </p:grpSpPr>
        <p:pic>
          <p:nvPicPr>
            <p:cNvPr id="1978" name="Google Shape;1978;p127"/>
            <p:cNvPicPr preferRelativeResize="0"/>
            <p:nvPr/>
          </p:nvPicPr>
          <p:blipFill rotWithShape="1">
            <a:blip r:embed="rId5">
              <a:alphaModFix/>
            </a:blip>
            <a:srcRect/>
            <a:stretch/>
          </p:blipFill>
          <p:spPr>
            <a:xfrm>
              <a:off x="7161422" y="3338708"/>
              <a:ext cx="4113061" cy="2468802"/>
            </a:xfrm>
            <a:prstGeom prst="rect">
              <a:avLst/>
            </a:prstGeom>
            <a:noFill/>
            <a:ln>
              <a:noFill/>
            </a:ln>
          </p:spPr>
        </p:pic>
        <p:sp>
          <p:nvSpPr>
            <p:cNvPr id="1979" name="Google Shape;1979;p127"/>
            <p:cNvSpPr txBox="1"/>
            <p:nvPr/>
          </p:nvSpPr>
          <p:spPr>
            <a:xfrm>
              <a:off x="8093050" y="4172037"/>
              <a:ext cx="2249806" cy="399847"/>
            </a:xfrm>
            <a:prstGeom prst="rect">
              <a:avLst/>
            </a:prstGeom>
            <a:noFill/>
            <a:ln>
              <a:noFill/>
            </a:ln>
          </p:spPr>
          <p:txBody>
            <a:bodyPr spcFirstLastPara="1" wrap="square" lIns="0" tIns="13950" rIns="0" bIns="0" anchor="t" anchorCtr="0">
              <a:spAutoFit/>
            </a:bodyPr>
            <a:lstStyle/>
            <a:p>
              <a:pPr marL="0" marR="0" lvl="0" indent="0" algn="l" rtl="0">
                <a:spcBef>
                  <a:spcPts val="0"/>
                </a:spcBef>
                <a:spcAft>
                  <a:spcPts val="0"/>
                </a:spcAft>
                <a:buNone/>
              </a:pPr>
              <a:r>
                <a:rPr lang="en-US" sz="5000" b="1" baseline="-25000">
                  <a:solidFill>
                    <a:srgbClr val="FFFFFF"/>
                  </a:solidFill>
                  <a:latin typeface="Garamond"/>
                  <a:ea typeface="Garamond"/>
                  <a:cs typeface="Garamond"/>
                  <a:sym typeface="Garamond"/>
                </a:rPr>
                <a:t>STRATEGIES</a:t>
              </a:r>
              <a:endParaRPr sz="5000" baseline="-25000">
                <a:solidFill>
                  <a:schemeClr val="dk1"/>
                </a:solidFill>
                <a:latin typeface="Garamond"/>
                <a:ea typeface="Garamond"/>
                <a:cs typeface="Garamond"/>
                <a:sym typeface="Garamond"/>
              </a:endParaRPr>
            </a:p>
          </p:txBody>
        </p:sp>
      </p:grpSp>
      <p:sp>
        <p:nvSpPr>
          <p:cNvPr id="2" name="Slide Number Placeholder 1">
            <a:extLst>
              <a:ext uri="{FF2B5EF4-FFF2-40B4-BE49-F238E27FC236}">
                <a16:creationId xmlns:a16="http://schemas.microsoft.com/office/drawing/2014/main" id="{A0D51B97-3CB6-D56C-357A-C0E4764EAC4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Shape 1983"/>
        <p:cNvGrpSpPr/>
        <p:nvPr/>
      </p:nvGrpSpPr>
      <p:grpSpPr>
        <a:xfrm>
          <a:off x="0" y="0"/>
          <a:ext cx="0" cy="0"/>
          <a:chOff x="0" y="0"/>
          <a:chExt cx="0" cy="0"/>
        </a:xfrm>
      </p:grpSpPr>
      <p:pic>
        <p:nvPicPr>
          <p:cNvPr id="1984" name="Google Shape;1984;p12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985" name="Google Shape;1985;p12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135</a:t>
            </a:fld>
            <a:endParaRPr/>
          </a:p>
        </p:txBody>
      </p:sp>
      <p:sp>
        <p:nvSpPr>
          <p:cNvPr id="1987" name="Google Shape;1987;p128"/>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Strategies for Identifying and Responding to  Data Security Incidents</a:t>
            </a:r>
            <a:endParaRPr/>
          </a:p>
        </p:txBody>
      </p:sp>
      <p:sp>
        <p:nvSpPr>
          <p:cNvPr id="1988" name="Google Shape;1988;p128"/>
          <p:cNvSpPr txBox="1"/>
          <p:nvPr/>
        </p:nvSpPr>
        <p:spPr>
          <a:xfrm>
            <a:off x="1128711" y="2150336"/>
            <a:ext cx="17357631" cy="7291355"/>
          </a:xfrm>
          <a:prstGeom prst="rect">
            <a:avLst/>
          </a:prstGeom>
          <a:noFill/>
          <a:ln>
            <a:noFill/>
          </a:ln>
        </p:spPr>
        <p:txBody>
          <a:bodyPr spcFirstLastPara="1" wrap="square" lIns="91425" tIns="45700" rIns="91425" bIns="45700" anchor="t" anchorCtr="0">
            <a:spAutoFit/>
          </a:bodyPr>
          <a:lstStyle/>
          <a:p>
            <a:pPr marL="240665" marR="5080" lvl="0" indent="-228600" algn="just" rtl="0">
              <a:lnSpc>
                <a:spcPct val="1409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Use Anomaly Detection: </a:t>
            </a:r>
            <a:r>
              <a:rPr lang="en-US" sz="2800" dirty="0">
                <a:solidFill>
                  <a:schemeClr val="dk1"/>
                </a:solidFill>
                <a:latin typeface="Garamond"/>
                <a:ea typeface="Garamond"/>
                <a:cs typeface="Garamond"/>
                <a:sym typeface="Garamond"/>
              </a:rPr>
              <a:t>Utilize anomaly detection algorithms to identify deviations from normal system </a:t>
            </a:r>
            <a:r>
              <a:rPr lang="en-US" sz="2800" dirty="0" err="1">
                <a:solidFill>
                  <a:schemeClr val="dk1"/>
                </a:solidFill>
                <a:latin typeface="Garamond"/>
                <a:ea typeface="Garamond"/>
                <a:cs typeface="Garamond"/>
                <a:sym typeface="Garamond"/>
              </a:rPr>
              <a:t>behaviour</a:t>
            </a:r>
            <a:r>
              <a:rPr lang="en-US" sz="2800" dirty="0">
                <a:solidFill>
                  <a:schemeClr val="dk1"/>
                </a:solidFill>
                <a:latin typeface="Garamond"/>
                <a:ea typeface="Garamond"/>
                <a:cs typeface="Garamond"/>
                <a:sym typeface="Garamond"/>
              </a:rPr>
              <a:t>. These algorithms can help detect unusual patterns or activities that may  indicate a security incident.</a:t>
            </a:r>
            <a:endParaRPr sz="2800" dirty="0">
              <a:solidFill>
                <a:schemeClr val="dk1"/>
              </a:solidFill>
              <a:latin typeface="Garamond"/>
              <a:ea typeface="Garamond"/>
              <a:cs typeface="Garamond"/>
              <a:sym typeface="Garamond"/>
            </a:endParaRPr>
          </a:p>
          <a:p>
            <a:pPr marL="0" marR="0" lvl="0" indent="0" algn="l" rtl="0">
              <a:spcBef>
                <a:spcPts val="55"/>
              </a:spcBef>
              <a:spcAft>
                <a:spcPts val="0"/>
              </a:spcAft>
              <a:buClr>
                <a:schemeClr val="dk1"/>
              </a:buClr>
              <a:buSzPts val="3600"/>
              <a:buFont typeface="Noto Sans Symbols"/>
              <a:buNone/>
            </a:pPr>
            <a:endParaRPr sz="3600" dirty="0">
              <a:solidFill>
                <a:schemeClr val="dk1"/>
              </a:solidFill>
              <a:latin typeface="Garamond"/>
              <a:ea typeface="Garamond"/>
              <a:cs typeface="Garamond"/>
              <a:sym typeface="Garamond"/>
            </a:endParaRPr>
          </a:p>
          <a:p>
            <a:pPr marL="240665" marR="5715" lvl="0" indent="-228600" algn="just" rtl="0">
              <a:lnSpc>
                <a:spcPct val="1411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Regular Vulnerability Scanning: </a:t>
            </a:r>
            <a:r>
              <a:rPr lang="en-US" sz="2800" dirty="0">
                <a:solidFill>
                  <a:schemeClr val="dk1"/>
                </a:solidFill>
                <a:latin typeface="Garamond"/>
                <a:ea typeface="Garamond"/>
                <a:cs typeface="Garamond"/>
                <a:sym typeface="Garamond"/>
              </a:rPr>
              <a:t>Conduct regular vulnerability assessments and scans to identify weaknesses in systems and applications that could be exploited by attackers.</a:t>
            </a:r>
            <a:endParaRPr dirty="0"/>
          </a:p>
          <a:p>
            <a:pPr marL="240665" marR="5715" lvl="0" indent="-50800" algn="just" rtl="0">
              <a:lnSpc>
                <a:spcPct val="141100"/>
              </a:lnSpc>
              <a:spcBef>
                <a:spcPts val="0"/>
              </a:spcBef>
              <a:spcAft>
                <a:spcPts val="0"/>
              </a:spcAft>
              <a:buClr>
                <a:srgbClr val="000000"/>
              </a:buClr>
              <a:buSzPts val="2800"/>
              <a:buFont typeface="Noto Sans Symbols"/>
              <a:buNone/>
            </a:pPr>
            <a:endParaRPr sz="2800" dirty="0">
              <a:solidFill>
                <a:schemeClr val="dk1"/>
              </a:solidFill>
              <a:latin typeface="Garamond"/>
              <a:ea typeface="Garamond"/>
              <a:cs typeface="Garamond"/>
              <a:sym typeface="Garamond"/>
            </a:endParaRPr>
          </a:p>
          <a:p>
            <a:pPr marL="240665" marR="6350" lvl="0" indent="-228600" algn="just" rtl="0">
              <a:lnSpc>
                <a:spcPct val="140900"/>
              </a:lnSpc>
              <a:spcBef>
                <a:spcPts val="10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User Training and Awareness: </a:t>
            </a:r>
            <a:r>
              <a:rPr lang="en-US" sz="2800" dirty="0">
                <a:solidFill>
                  <a:schemeClr val="dk1"/>
                </a:solidFill>
                <a:latin typeface="Garamond"/>
                <a:ea typeface="Garamond"/>
                <a:cs typeface="Garamond"/>
                <a:sym typeface="Garamond"/>
              </a:rPr>
              <a:t>Train employees and users to recognize potential security threats,  including phishing emails, social engineering attempts, and other common attack vectors.</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6985" lvl="0" indent="-228600" algn="just" rtl="0">
              <a:lnSpc>
                <a:spcPct val="140900"/>
              </a:lnSpc>
              <a:spcBef>
                <a:spcPts val="79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Threat Intelligence Sharing: </a:t>
            </a:r>
            <a:r>
              <a:rPr lang="en-US" sz="2800" dirty="0">
                <a:solidFill>
                  <a:schemeClr val="dk1"/>
                </a:solidFill>
                <a:latin typeface="Garamond"/>
                <a:ea typeface="Garamond"/>
                <a:cs typeface="Garamond"/>
                <a:sym typeface="Garamond"/>
              </a:rPr>
              <a:t>Stay informed about the latest threats and vulnerabilities by participating in threat intelligence sharing communities and subscribing to threat feeds. This  information can help you proactively identify emerging security threats.</a:t>
            </a:r>
            <a:endParaRPr sz="2800" dirty="0">
              <a:solidFill>
                <a:schemeClr val="dk1"/>
              </a:solidFill>
              <a:latin typeface="Garamond"/>
              <a:ea typeface="Garamond"/>
              <a:cs typeface="Garamond"/>
              <a:sym typeface="Garamond"/>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Shape 1992"/>
        <p:cNvGrpSpPr/>
        <p:nvPr/>
      </p:nvGrpSpPr>
      <p:grpSpPr>
        <a:xfrm>
          <a:off x="0" y="0"/>
          <a:ext cx="0" cy="0"/>
          <a:chOff x="0" y="0"/>
          <a:chExt cx="0" cy="0"/>
        </a:xfrm>
      </p:grpSpPr>
      <p:pic>
        <p:nvPicPr>
          <p:cNvPr id="1993" name="Google Shape;1993;p129"/>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1994" name="Google Shape;1994;p12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136</a:t>
            </a:fld>
            <a:endParaRPr/>
          </a:p>
        </p:txBody>
      </p:sp>
      <p:sp>
        <p:nvSpPr>
          <p:cNvPr id="1996" name="Google Shape;1996;p129"/>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Strategies for Identifying and Responding to  Data Security Incidents</a:t>
            </a:r>
            <a:endParaRPr dirty="0"/>
          </a:p>
        </p:txBody>
      </p:sp>
      <p:sp>
        <p:nvSpPr>
          <p:cNvPr id="1997" name="Google Shape;1997;p129"/>
          <p:cNvSpPr txBox="1"/>
          <p:nvPr/>
        </p:nvSpPr>
        <p:spPr>
          <a:xfrm>
            <a:off x="1357311" y="2150336"/>
            <a:ext cx="17129031" cy="3825046"/>
          </a:xfrm>
          <a:prstGeom prst="rect">
            <a:avLst/>
          </a:prstGeom>
          <a:noFill/>
          <a:ln>
            <a:noFill/>
          </a:ln>
        </p:spPr>
        <p:txBody>
          <a:bodyPr spcFirstLastPara="1" wrap="square" lIns="91425" tIns="45700" rIns="91425" bIns="45700" anchor="t" anchorCtr="0">
            <a:spAutoFit/>
          </a:bodyPr>
          <a:lstStyle/>
          <a:p>
            <a:pPr marL="240665" marR="6350" lvl="0" indent="-228600" algn="just" rtl="0">
              <a:lnSpc>
                <a:spcPct val="1409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Incident Reporting Mechanisms: </a:t>
            </a:r>
            <a:r>
              <a:rPr lang="en-US" sz="2800" dirty="0">
                <a:solidFill>
                  <a:schemeClr val="dk1"/>
                </a:solidFill>
                <a:latin typeface="Garamond"/>
                <a:ea typeface="Garamond"/>
                <a:cs typeface="Garamond"/>
                <a:sym typeface="Garamond"/>
              </a:rPr>
              <a:t>Establish clear incident reporting mechanisms, such as a  designated email address or hotline, where employees and users can report suspicious activities or incidents they encounter.</a:t>
            </a:r>
            <a:endParaRPr sz="28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Clr>
                <a:schemeClr val="dk1"/>
              </a:buClr>
              <a:buSzPts val="3600"/>
              <a:buFont typeface="Noto Sans Symbols"/>
              <a:buNone/>
            </a:pPr>
            <a:endParaRPr sz="3600" dirty="0">
              <a:solidFill>
                <a:schemeClr val="dk1"/>
              </a:solidFill>
              <a:latin typeface="Garamond"/>
              <a:ea typeface="Garamond"/>
              <a:cs typeface="Garamond"/>
              <a:sym typeface="Garamond"/>
            </a:endParaRPr>
          </a:p>
          <a:p>
            <a:pPr marL="240665" marR="5080" lvl="0" indent="-228600" algn="just" rtl="0">
              <a:lnSpc>
                <a:spcPct val="1409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Regular Audits and Reviews: </a:t>
            </a:r>
            <a:r>
              <a:rPr lang="en-US" sz="2800" dirty="0">
                <a:solidFill>
                  <a:schemeClr val="dk1"/>
                </a:solidFill>
                <a:latin typeface="Garamond"/>
                <a:ea typeface="Garamond"/>
                <a:cs typeface="Garamond"/>
                <a:sym typeface="Garamond"/>
              </a:rPr>
              <a:t>Conduct periodic security audits and reviews of systems and policies to identify potential weaknesses or compliance violations.</a:t>
            </a:r>
            <a:endParaRPr sz="2800" dirty="0">
              <a:solidFill>
                <a:schemeClr val="dk1"/>
              </a:solidFill>
              <a:latin typeface="Garamond"/>
              <a:ea typeface="Garamond"/>
              <a:cs typeface="Garamond"/>
              <a:sym typeface="Garamond"/>
            </a:endParaRPr>
          </a:p>
          <a:p>
            <a:pPr marL="161290" marR="419734" lvl="0" indent="0" algn="just" rtl="0">
              <a:lnSpc>
                <a:spcPct val="140900"/>
              </a:lnSpc>
              <a:spcBef>
                <a:spcPts val="1115"/>
              </a:spcBef>
              <a:spcAft>
                <a:spcPts val="0"/>
              </a:spcAft>
              <a:buNone/>
            </a:pPr>
            <a:endParaRPr sz="2800" dirty="0">
              <a:solidFill>
                <a:schemeClr val="dk1"/>
              </a:solidFill>
              <a:latin typeface="Garamond"/>
              <a:ea typeface="Garamond"/>
              <a:cs typeface="Garamond"/>
              <a:sym typeface="Garamond"/>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Shape 2001"/>
        <p:cNvGrpSpPr/>
        <p:nvPr/>
      </p:nvGrpSpPr>
      <p:grpSpPr>
        <a:xfrm>
          <a:off x="0" y="0"/>
          <a:ext cx="0" cy="0"/>
          <a:chOff x="0" y="0"/>
          <a:chExt cx="0" cy="0"/>
        </a:xfrm>
      </p:grpSpPr>
      <p:pic>
        <p:nvPicPr>
          <p:cNvPr id="2002" name="Google Shape;2002;p13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003" name="Google Shape;2003;p13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137</a:t>
            </a:fld>
            <a:endParaRPr/>
          </a:p>
        </p:txBody>
      </p:sp>
      <p:sp>
        <p:nvSpPr>
          <p:cNvPr id="2005" name="Google Shape;2005;p130"/>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Responding to Data Security Incidents</a:t>
            </a:r>
            <a:endParaRPr dirty="0"/>
          </a:p>
        </p:txBody>
      </p:sp>
      <p:sp>
        <p:nvSpPr>
          <p:cNvPr id="2006" name="Google Shape;2006;p130"/>
          <p:cNvSpPr txBox="1"/>
          <p:nvPr/>
        </p:nvSpPr>
        <p:spPr>
          <a:xfrm>
            <a:off x="1204912" y="2150336"/>
            <a:ext cx="17281431" cy="7750263"/>
          </a:xfrm>
          <a:prstGeom prst="rect">
            <a:avLst/>
          </a:prstGeom>
          <a:noFill/>
          <a:ln>
            <a:noFill/>
          </a:ln>
        </p:spPr>
        <p:txBody>
          <a:bodyPr spcFirstLastPara="1" wrap="square" lIns="91425" tIns="45700" rIns="91425" bIns="45700" anchor="t" anchorCtr="0">
            <a:spAutoFit/>
          </a:bodyPr>
          <a:lstStyle/>
          <a:p>
            <a:pPr marL="240665" marR="5715" lvl="0" indent="-228600" algn="just" rtl="0">
              <a:lnSpc>
                <a:spcPct val="1409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Have an Incident Response Plan: </a:t>
            </a:r>
            <a:r>
              <a:rPr lang="en-US" sz="2800" dirty="0">
                <a:solidFill>
                  <a:schemeClr val="dk1"/>
                </a:solidFill>
                <a:latin typeface="Garamond"/>
                <a:ea typeface="Garamond"/>
                <a:cs typeface="Garamond"/>
                <a:sym typeface="Garamond"/>
              </a:rPr>
              <a:t>Develop and maintain a comprehensive incident response plan that outlines the steps to take when a security incident is detected. The plan should include roles and responsibilities, communication procedures, and actions to be taken during each phase of the incident response.</a:t>
            </a:r>
            <a:endParaRPr sz="2800" dirty="0">
              <a:solidFill>
                <a:schemeClr val="dk1"/>
              </a:solidFill>
              <a:latin typeface="Garamond"/>
              <a:ea typeface="Garamond"/>
              <a:cs typeface="Garamond"/>
              <a:sym typeface="Garamond"/>
            </a:endParaRPr>
          </a:p>
          <a:p>
            <a:pPr marL="0" marR="0" lvl="0" indent="0" algn="l" rtl="0">
              <a:spcBef>
                <a:spcPts val="50"/>
              </a:spcBef>
              <a:spcAft>
                <a:spcPts val="0"/>
              </a:spcAft>
              <a:buClr>
                <a:schemeClr val="dk1"/>
              </a:buClr>
              <a:buSzPts val="4000"/>
              <a:buFont typeface="Noto Sans Symbols"/>
              <a:buNone/>
            </a:pPr>
            <a:endParaRPr sz="4000" dirty="0">
              <a:solidFill>
                <a:schemeClr val="dk1"/>
              </a:solidFill>
              <a:latin typeface="Garamond"/>
              <a:ea typeface="Garamond"/>
              <a:cs typeface="Garamond"/>
              <a:sym typeface="Garamond"/>
            </a:endParaRPr>
          </a:p>
          <a:p>
            <a:pPr marL="240665" marR="6350" lvl="0" indent="-228600" algn="just" rtl="0">
              <a:lnSpc>
                <a:spcPct val="1408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Contain the Incident: </a:t>
            </a:r>
            <a:r>
              <a:rPr lang="en-US" sz="2800" dirty="0">
                <a:solidFill>
                  <a:schemeClr val="dk1"/>
                </a:solidFill>
                <a:latin typeface="Garamond"/>
                <a:ea typeface="Garamond"/>
                <a:cs typeface="Garamond"/>
                <a:sym typeface="Garamond"/>
              </a:rPr>
              <a:t>Isolate affected systems, networks, or data to prevent the incident from spreading. This may involve disconnecting compromised devices from the network or blocking malicious traffic.</a:t>
            </a:r>
            <a:endParaRPr sz="2800" dirty="0">
              <a:solidFill>
                <a:schemeClr val="dk1"/>
              </a:solidFill>
              <a:latin typeface="Garamond"/>
              <a:ea typeface="Garamond"/>
              <a:cs typeface="Garamond"/>
              <a:sym typeface="Garamond"/>
            </a:endParaRPr>
          </a:p>
          <a:p>
            <a:pPr marL="0" marR="0" lvl="0" indent="0" algn="l" rtl="0">
              <a:spcBef>
                <a:spcPts val="5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6350" lvl="0" indent="-228600" algn="just" rtl="0">
              <a:lnSpc>
                <a:spcPct val="1408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Notify Relevant Parties and Authorities: </a:t>
            </a:r>
            <a:r>
              <a:rPr lang="en-US" sz="2800" dirty="0">
                <a:solidFill>
                  <a:schemeClr val="dk1"/>
                </a:solidFill>
                <a:latin typeface="Garamond"/>
                <a:ea typeface="Garamond"/>
                <a:cs typeface="Garamond"/>
                <a:sym typeface="Garamond"/>
              </a:rPr>
              <a:t>Ensure that the appropriate personnel, such as IT staff, legal teams, and senior management, are informed about the incident.  Depending on the nature of the incident, you may also need to notify external parties, like law enforcement or regulatory bodies.</a:t>
            </a:r>
            <a:endParaRPr sz="2800" dirty="0">
              <a:solidFill>
                <a:schemeClr val="dk1"/>
              </a:solidFill>
              <a:latin typeface="Garamond"/>
              <a:ea typeface="Garamond"/>
              <a:cs typeface="Garamond"/>
              <a:sym typeface="Garamond"/>
            </a:endParaRPr>
          </a:p>
          <a:p>
            <a:pPr marL="0" marR="0" lvl="0" indent="0" algn="l" rtl="0">
              <a:spcBef>
                <a:spcPts val="3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6985" lvl="0" indent="-228600" algn="just" rtl="0">
              <a:lnSpc>
                <a:spcPct val="141700"/>
              </a:lnSpc>
              <a:spcBef>
                <a:spcPts val="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Preserve Evidence: </a:t>
            </a:r>
            <a:r>
              <a:rPr lang="en-US" sz="2800" dirty="0">
                <a:solidFill>
                  <a:schemeClr val="dk1"/>
                </a:solidFill>
                <a:latin typeface="Garamond"/>
                <a:ea typeface="Garamond"/>
                <a:cs typeface="Garamond"/>
                <a:sym typeface="Garamond"/>
              </a:rPr>
              <a:t>Document and preserve evidence related to the incident, which may be necessary for investigations, legal proceedings, or regulatory compliance.</a:t>
            </a:r>
            <a:endParaRPr sz="2800" dirty="0">
              <a:solidFill>
                <a:schemeClr val="dk1"/>
              </a:solidFill>
              <a:latin typeface="Garamond"/>
              <a:ea typeface="Garamond"/>
              <a:cs typeface="Garamond"/>
              <a:sym typeface="Garamond"/>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Shape 2010"/>
        <p:cNvGrpSpPr/>
        <p:nvPr/>
      </p:nvGrpSpPr>
      <p:grpSpPr>
        <a:xfrm>
          <a:off x="0" y="0"/>
          <a:ext cx="0" cy="0"/>
          <a:chOff x="0" y="0"/>
          <a:chExt cx="0" cy="0"/>
        </a:xfrm>
      </p:grpSpPr>
      <p:pic>
        <p:nvPicPr>
          <p:cNvPr id="2011" name="Google Shape;2011;p131"/>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012" name="Google Shape;2012;p131"/>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138</a:t>
            </a:fld>
            <a:endParaRPr/>
          </a:p>
        </p:txBody>
      </p:sp>
      <p:sp>
        <p:nvSpPr>
          <p:cNvPr id="2014" name="Google Shape;2014;p131"/>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Responding to Data Security Incidents</a:t>
            </a:r>
            <a:endParaRPr dirty="0"/>
          </a:p>
        </p:txBody>
      </p:sp>
      <p:sp>
        <p:nvSpPr>
          <p:cNvPr id="2015" name="Google Shape;2015;p131"/>
          <p:cNvSpPr txBox="1"/>
          <p:nvPr/>
        </p:nvSpPr>
        <p:spPr>
          <a:xfrm>
            <a:off x="1204911" y="2150336"/>
            <a:ext cx="17281431" cy="4735230"/>
          </a:xfrm>
          <a:prstGeom prst="rect">
            <a:avLst/>
          </a:prstGeom>
          <a:noFill/>
          <a:ln>
            <a:noFill/>
          </a:ln>
        </p:spPr>
        <p:txBody>
          <a:bodyPr spcFirstLastPara="1" wrap="square" lIns="91425" tIns="45700" rIns="91425" bIns="45700" anchor="t" anchorCtr="0">
            <a:spAutoFit/>
          </a:bodyPr>
          <a:lstStyle/>
          <a:p>
            <a:pPr marL="240665" marR="5715" lvl="0" indent="-228600" algn="just" rtl="0">
              <a:lnSpc>
                <a:spcPct val="1408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Investigate the Incident: </a:t>
            </a:r>
            <a:r>
              <a:rPr lang="en-US" sz="2800" dirty="0">
                <a:solidFill>
                  <a:schemeClr val="dk1"/>
                </a:solidFill>
                <a:latin typeface="Garamond"/>
                <a:ea typeface="Garamond"/>
                <a:cs typeface="Garamond"/>
                <a:sym typeface="Garamond"/>
              </a:rPr>
              <a:t>Conduct a thorough investigation to understand the scope,  impact, and root cause of the incident. This may involve examining logs, conducting forensics analysis, and interviewing relevant personnel.</a:t>
            </a:r>
            <a:endParaRPr sz="2800" dirty="0">
              <a:solidFill>
                <a:schemeClr val="dk1"/>
              </a:solidFill>
              <a:latin typeface="Garamond"/>
              <a:ea typeface="Garamond"/>
              <a:cs typeface="Garamond"/>
              <a:sym typeface="Garamond"/>
            </a:endParaRPr>
          </a:p>
          <a:p>
            <a:pPr marL="0" marR="0" lvl="0" indent="0" algn="l" rtl="0">
              <a:spcBef>
                <a:spcPts val="4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8890" lvl="0" indent="-228600" algn="just" rtl="0">
              <a:lnSpc>
                <a:spcPct val="1412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Mitigate the Incident: </a:t>
            </a:r>
            <a:r>
              <a:rPr lang="en-US" sz="2800" dirty="0">
                <a:solidFill>
                  <a:schemeClr val="dk1"/>
                </a:solidFill>
                <a:latin typeface="Garamond"/>
                <a:ea typeface="Garamond"/>
                <a:cs typeface="Garamond"/>
                <a:sym typeface="Garamond"/>
              </a:rPr>
              <a:t>Develop and implement strategies to mitigate the incident’s impact. This can include patching vulnerabilities, removing malware, or implementing additional security controls.</a:t>
            </a:r>
            <a:endParaRPr sz="2800" dirty="0">
              <a:solidFill>
                <a:schemeClr val="dk1"/>
              </a:solidFill>
              <a:latin typeface="Garamond"/>
              <a:ea typeface="Garamond"/>
              <a:cs typeface="Garamond"/>
              <a:sym typeface="Garamond"/>
            </a:endParaRPr>
          </a:p>
          <a:p>
            <a:pPr marL="0" marR="0" lvl="0" indent="0" algn="l" rtl="0">
              <a:spcBef>
                <a:spcPts val="50"/>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7620" lvl="0" indent="-228600" algn="just" rtl="0">
              <a:lnSpc>
                <a:spcPct val="1409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Communication: </a:t>
            </a:r>
            <a:r>
              <a:rPr lang="en-US" sz="2800" dirty="0">
                <a:solidFill>
                  <a:schemeClr val="dk1"/>
                </a:solidFill>
                <a:latin typeface="Garamond"/>
                <a:ea typeface="Garamond"/>
                <a:cs typeface="Garamond"/>
                <a:sym typeface="Garamond"/>
              </a:rPr>
              <a:t>Maintain open and transparent communication with stakeholders, both within the organization and externally, as needed. Keep affected parties informed about the incident's status, potential risks, and recovery efforts.</a:t>
            </a:r>
            <a:endParaRPr sz="2800" dirty="0">
              <a:solidFill>
                <a:schemeClr val="dk1"/>
              </a:solidFill>
              <a:latin typeface="Garamond"/>
              <a:ea typeface="Garamond"/>
              <a:cs typeface="Garamond"/>
              <a:sym typeface="Garamond"/>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Shape 2019"/>
        <p:cNvGrpSpPr/>
        <p:nvPr/>
      </p:nvGrpSpPr>
      <p:grpSpPr>
        <a:xfrm>
          <a:off x="0" y="0"/>
          <a:ext cx="0" cy="0"/>
          <a:chOff x="0" y="0"/>
          <a:chExt cx="0" cy="0"/>
        </a:xfrm>
      </p:grpSpPr>
      <p:pic>
        <p:nvPicPr>
          <p:cNvPr id="2020" name="Google Shape;2020;p132"/>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021" name="Google Shape;2021;p132"/>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139</a:t>
            </a:fld>
            <a:endParaRPr/>
          </a:p>
        </p:txBody>
      </p:sp>
      <p:sp>
        <p:nvSpPr>
          <p:cNvPr id="2023" name="Google Shape;2023;p132"/>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Responding to Data Security Incidents</a:t>
            </a:r>
            <a:endParaRPr/>
          </a:p>
        </p:txBody>
      </p:sp>
      <p:sp>
        <p:nvSpPr>
          <p:cNvPr id="2024" name="Google Shape;2024;p132"/>
          <p:cNvSpPr txBox="1"/>
          <p:nvPr/>
        </p:nvSpPr>
        <p:spPr>
          <a:xfrm>
            <a:off x="1204911" y="2150336"/>
            <a:ext cx="17281431" cy="6401368"/>
          </a:xfrm>
          <a:prstGeom prst="rect">
            <a:avLst/>
          </a:prstGeom>
          <a:noFill/>
          <a:ln>
            <a:noFill/>
          </a:ln>
        </p:spPr>
        <p:txBody>
          <a:bodyPr spcFirstLastPara="1" wrap="square" lIns="91425" tIns="45700" rIns="91425" bIns="45700" anchor="t" anchorCtr="0">
            <a:spAutoFit/>
          </a:bodyPr>
          <a:lstStyle/>
          <a:p>
            <a:pPr marL="240665" marR="7620" lvl="0" indent="-228600" algn="just" rtl="0">
              <a:lnSpc>
                <a:spcPct val="1408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Legal and Regulatory Compliance</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Ensure that your response is in accordance with relevant laws and regulations, especially if the incident involves sensitive data or personal information.</a:t>
            </a:r>
            <a:endParaRPr sz="2800" dirty="0">
              <a:solidFill>
                <a:schemeClr val="dk1"/>
              </a:solidFill>
              <a:latin typeface="Garamond"/>
              <a:ea typeface="Garamond"/>
              <a:cs typeface="Garamond"/>
              <a:sym typeface="Garamond"/>
            </a:endParaRPr>
          </a:p>
          <a:p>
            <a:pPr marL="0" marR="0" lvl="0" indent="0" algn="l" rtl="0">
              <a:spcBef>
                <a:spcPts val="3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6985" lvl="0" indent="-228600" algn="just" rtl="0">
              <a:lnSpc>
                <a:spcPct val="141700"/>
              </a:lnSpc>
              <a:spcBef>
                <a:spcPts val="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Lessons Learned: </a:t>
            </a:r>
            <a:r>
              <a:rPr lang="en-US" sz="2800" dirty="0">
                <a:solidFill>
                  <a:schemeClr val="dk1"/>
                </a:solidFill>
                <a:latin typeface="Garamond"/>
                <a:ea typeface="Garamond"/>
                <a:cs typeface="Garamond"/>
                <a:sym typeface="Garamond"/>
              </a:rPr>
              <a:t>After resolving the incident, conduct a post-incident review to identify areas for improvement in your incident response process and security controls.</a:t>
            </a:r>
            <a:endParaRPr sz="2800" dirty="0">
              <a:solidFill>
                <a:schemeClr val="dk1"/>
              </a:solidFill>
              <a:latin typeface="Garamond"/>
              <a:ea typeface="Garamond"/>
              <a:cs typeface="Garamond"/>
              <a:sym typeface="Garamond"/>
            </a:endParaRPr>
          </a:p>
          <a:p>
            <a:pPr marL="0" marR="0" lvl="0" indent="0" algn="l" rtl="0">
              <a:spcBef>
                <a:spcPts val="3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5080" lvl="0" indent="-228600" algn="just" rtl="0">
              <a:lnSpc>
                <a:spcPct val="141700"/>
              </a:lnSpc>
              <a:spcBef>
                <a:spcPts val="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Documentation: </a:t>
            </a:r>
            <a:r>
              <a:rPr lang="en-US" sz="2800" dirty="0">
                <a:solidFill>
                  <a:schemeClr val="dk1"/>
                </a:solidFill>
                <a:latin typeface="Garamond"/>
                <a:ea typeface="Garamond"/>
                <a:cs typeface="Garamond"/>
                <a:sym typeface="Garamond"/>
              </a:rPr>
              <a:t>Document all aspects of the incident response, from initial detection to resolution, for future reference and to help improve incident response procedures.</a:t>
            </a:r>
            <a:endParaRPr sz="2800" dirty="0">
              <a:solidFill>
                <a:schemeClr val="dk1"/>
              </a:solidFill>
              <a:latin typeface="Garamond"/>
              <a:ea typeface="Garamond"/>
              <a:cs typeface="Garamond"/>
              <a:sym typeface="Garamond"/>
            </a:endParaRPr>
          </a:p>
          <a:p>
            <a:pPr marL="0" marR="0" lvl="0" indent="0" algn="l" rtl="0">
              <a:spcBef>
                <a:spcPts val="55"/>
              </a:spcBef>
              <a:spcAft>
                <a:spcPts val="0"/>
              </a:spcAft>
              <a:buClr>
                <a:schemeClr val="dk1"/>
              </a:buClr>
              <a:buSzPts val="3200"/>
              <a:buFont typeface="Noto Sans Symbols"/>
              <a:buNone/>
            </a:pPr>
            <a:endParaRPr sz="3200" dirty="0">
              <a:solidFill>
                <a:schemeClr val="dk1"/>
              </a:solidFill>
              <a:latin typeface="Garamond"/>
              <a:ea typeface="Garamond"/>
              <a:cs typeface="Garamond"/>
              <a:sym typeface="Garamond"/>
            </a:endParaRPr>
          </a:p>
          <a:p>
            <a:pPr marL="240665" marR="8255" lvl="0" indent="-228600" algn="just" rtl="0">
              <a:lnSpc>
                <a:spcPct val="140400"/>
              </a:lnSpc>
              <a:spcBef>
                <a:spcPts val="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Continuous Improvement: </a:t>
            </a:r>
            <a:r>
              <a:rPr lang="en-US" sz="2800" dirty="0">
                <a:solidFill>
                  <a:schemeClr val="dk1"/>
                </a:solidFill>
                <a:latin typeface="Garamond"/>
                <a:ea typeface="Garamond"/>
                <a:cs typeface="Garamond"/>
                <a:sym typeface="Garamond"/>
              </a:rPr>
              <a:t>Use the lessons learned from the incident to refine your organization's security posture and incident response plan to better prepare for future incidents.</a:t>
            </a:r>
            <a:endParaRPr sz="2800" dirty="0">
              <a:solidFill>
                <a:schemeClr val="dk1"/>
              </a:solidFill>
              <a:latin typeface="Garamond"/>
              <a:ea typeface="Garamond"/>
              <a:cs typeface="Garamond"/>
              <a:sym typeface="Garamond"/>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Shape 2028"/>
        <p:cNvGrpSpPr/>
        <p:nvPr/>
      </p:nvGrpSpPr>
      <p:grpSpPr>
        <a:xfrm>
          <a:off x="0" y="0"/>
          <a:ext cx="0" cy="0"/>
          <a:chOff x="0" y="0"/>
          <a:chExt cx="0" cy="0"/>
        </a:xfrm>
      </p:grpSpPr>
      <p:sp>
        <p:nvSpPr>
          <p:cNvPr id="3" name="Rectangle 2">
            <a:extLst>
              <a:ext uri="{FF2B5EF4-FFF2-40B4-BE49-F238E27FC236}">
                <a16:creationId xmlns:a16="http://schemas.microsoft.com/office/drawing/2014/main" id="{3D5777A1-48AA-E130-830A-4B29696AB811}"/>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9" name="Google Shape;2029;p133"/>
          <p:cNvSpPr/>
          <p:nvPr/>
        </p:nvSpPr>
        <p:spPr>
          <a:xfrm>
            <a:off x="2136919" y="7036337"/>
            <a:ext cx="13675992" cy="921963"/>
          </a:xfrm>
          <a:custGeom>
            <a:avLst/>
            <a:gdLst/>
            <a:ahLst/>
            <a:cxnLst/>
            <a:rect l="l" t="t" r="r" b="b"/>
            <a:pathLst>
              <a:path w="5996940" h="469264" extrusionOk="0">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47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2030" name="Google Shape;2030;p133"/>
          <p:cNvSpPr/>
          <p:nvPr/>
        </p:nvSpPr>
        <p:spPr>
          <a:xfrm rot="10800000" flipH="1">
            <a:off x="912284" y="2391761"/>
            <a:ext cx="17196856" cy="188882"/>
          </a:xfrm>
          <a:custGeom>
            <a:avLst/>
            <a:gdLst/>
            <a:ahLst/>
            <a:cxnLst/>
            <a:rect l="l" t="t" r="r" b="b"/>
            <a:pathLst>
              <a:path w="5872480" h="120000" extrusionOk="0">
                <a:moveTo>
                  <a:pt x="0" y="0"/>
                </a:moveTo>
                <a:lnTo>
                  <a:pt x="5872480" y="0"/>
                </a:lnTo>
              </a:path>
            </a:pathLst>
          </a:custGeom>
          <a:noFill/>
          <a:ln w="5715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2032" name="Google Shape;2032;p133"/>
          <p:cNvSpPr txBox="1"/>
          <p:nvPr/>
        </p:nvSpPr>
        <p:spPr>
          <a:xfrm>
            <a:off x="2461962" y="2878909"/>
            <a:ext cx="16698520" cy="5931111"/>
          </a:xfrm>
          <a:prstGeom prst="rect">
            <a:avLst/>
          </a:prstGeom>
          <a:noFill/>
          <a:ln>
            <a:noFill/>
          </a:ln>
        </p:spPr>
        <p:txBody>
          <a:bodyPr spcFirstLastPara="1" wrap="square" lIns="0" tIns="21575" rIns="0" bIns="0" anchor="t" anchorCtr="0">
            <a:spAutoFit/>
          </a:bodyPr>
          <a:lstStyle/>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Under this topic, the following key areas shall be discussed:</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Learning Expectations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Introduction to Data Breaches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Causes and impact of Data Breach</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Best Practices for mitigating Data Breaches and Ensuring</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a:p>
            <a:pPr marL="91440" marR="0" lvl="0" indent="0" algn="l" rtl="0">
              <a:spcBef>
                <a:spcPts val="0"/>
              </a:spcBef>
              <a:spcAft>
                <a:spcPts val="0"/>
              </a:spcAft>
              <a:buNone/>
            </a:pPr>
            <a:r>
              <a:rPr lang="en-US" sz="3200" b="1" dirty="0">
                <a:solidFill>
                  <a:schemeClr val="dk1"/>
                </a:solidFill>
                <a:latin typeface="Garamond"/>
                <a:ea typeface="Garamond"/>
                <a:cs typeface="Garamond"/>
                <a:sym typeface="Garamond"/>
              </a:rPr>
              <a:t>Case Study Illustrations</a:t>
            </a:r>
            <a:endParaRPr dirty="0"/>
          </a:p>
          <a:p>
            <a:pPr marL="91440" marR="0" lvl="0" indent="0" algn="l" rtl="0">
              <a:spcBef>
                <a:spcPts val="0"/>
              </a:spcBef>
              <a:spcAft>
                <a:spcPts val="0"/>
              </a:spcAft>
              <a:buNone/>
            </a:pPr>
            <a:endParaRPr sz="3200" b="1" dirty="0">
              <a:solidFill>
                <a:schemeClr val="dk1"/>
              </a:solidFill>
              <a:latin typeface="Garamond"/>
              <a:ea typeface="Garamond"/>
              <a:cs typeface="Garamond"/>
              <a:sym typeface="Garamond"/>
            </a:endParaRPr>
          </a:p>
        </p:txBody>
      </p:sp>
      <p:sp>
        <p:nvSpPr>
          <p:cNvPr id="2035" name="Google Shape;2035;p133"/>
          <p:cNvSpPr/>
          <p:nvPr/>
        </p:nvSpPr>
        <p:spPr>
          <a:xfrm>
            <a:off x="1546774" y="4742029"/>
            <a:ext cx="9515560" cy="0"/>
          </a:xfrm>
          <a:custGeom>
            <a:avLst/>
            <a:gdLst/>
            <a:ahLst/>
            <a:cxnLst/>
            <a:rect l="l" t="t" r="r" b="b"/>
            <a:pathLst>
              <a:path w="4172585" h="120000" extrusionOk="0">
                <a:moveTo>
                  <a:pt x="0" y="0"/>
                </a:moveTo>
                <a:lnTo>
                  <a:pt x="41721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2039" name="Google Shape;2039;p133"/>
          <p:cNvSpPr/>
          <p:nvPr/>
        </p:nvSpPr>
        <p:spPr>
          <a:xfrm>
            <a:off x="1456992" y="5625389"/>
            <a:ext cx="9605342" cy="0"/>
          </a:xfrm>
          <a:custGeom>
            <a:avLst/>
            <a:gdLst/>
            <a:ahLst/>
            <a:cxnLst/>
            <a:rect l="l" t="t" r="r" b="b"/>
            <a:pathLst>
              <a:path w="4211955" h="120000" extrusionOk="0">
                <a:moveTo>
                  <a:pt x="0" y="0"/>
                </a:moveTo>
                <a:lnTo>
                  <a:pt x="4211497"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2043" name="Google Shape;2043;p133"/>
          <p:cNvSpPr/>
          <p:nvPr/>
        </p:nvSpPr>
        <p:spPr>
          <a:xfrm>
            <a:off x="1546774" y="6441235"/>
            <a:ext cx="9632857" cy="0"/>
          </a:xfrm>
          <a:custGeom>
            <a:avLst/>
            <a:gdLst/>
            <a:ahLst/>
            <a:cxnLst/>
            <a:rect l="l" t="t" r="r" b="b"/>
            <a:pathLst>
              <a:path w="4224020" h="120000" extrusionOk="0">
                <a:moveTo>
                  <a:pt x="0" y="0"/>
                </a:moveTo>
                <a:lnTo>
                  <a:pt x="4223804"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2047" name="Google Shape;2047;p133"/>
          <p:cNvSpPr/>
          <p:nvPr/>
        </p:nvSpPr>
        <p:spPr>
          <a:xfrm>
            <a:off x="1546774" y="7324523"/>
            <a:ext cx="9660371"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sp>
        <p:nvSpPr>
          <p:cNvPr id="2049" name="Google Shape;2049;p13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140</a:t>
            </a:fld>
            <a:endParaRPr/>
          </a:p>
        </p:txBody>
      </p:sp>
      <p:sp>
        <p:nvSpPr>
          <p:cNvPr id="2051" name="Google Shape;2051;p133"/>
          <p:cNvSpPr txBox="1"/>
          <p:nvPr/>
        </p:nvSpPr>
        <p:spPr>
          <a:xfrm>
            <a:off x="4443400" y="1021963"/>
            <a:ext cx="12462713" cy="1200329"/>
          </a:xfrm>
          <a:prstGeom prst="rect">
            <a:avLst/>
          </a:prstGeom>
          <a:noFill/>
          <a:ln>
            <a:noFill/>
          </a:ln>
        </p:spPr>
        <p:txBody>
          <a:bodyPr spcFirstLastPara="1" wrap="square" lIns="91425" tIns="45700" rIns="91425" bIns="45700" anchor="t" anchorCtr="0">
            <a:spAutoFit/>
          </a:bodyPr>
          <a:lstStyle/>
          <a:p>
            <a:pPr marL="574040" marR="112395" lvl="0" indent="0" algn="l" rtl="0">
              <a:spcBef>
                <a:spcPts val="0"/>
              </a:spcBef>
              <a:spcAft>
                <a:spcPts val="0"/>
              </a:spcAft>
              <a:buNone/>
            </a:pPr>
            <a:r>
              <a:rPr lang="en-US" sz="3600" b="1" dirty="0">
                <a:solidFill>
                  <a:srgbClr val="054C2C"/>
                </a:solidFill>
                <a:latin typeface="Garamond"/>
                <a:ea typeface="Garamond"/>
                <a:cs typeface="Garamond"/>
                <a:sym typeface="Garamond"/>
              </a:rPr>
              <a:t>Best Practices for Mitigating the impact of Data Breaches and  Ensuring Compliance</a:t>
            </a:r>
            <a:endParaRPr sz="3600" dirty="0">
              <a:solidFill>
                <a:srgbClr val="054C2C"/>
              </a:solidFill>
              <a:latin typeface="Garamond"/>
              <a:ea typeface="Garamond"/>
              <a:cs typeface="Garamond"/>
              <a:sym typeface="Garamond"/>
            </a:endParaRPr>
          </a:p>
        </p:txBody>
      </p:sp>
      <p:sp>
        <p:nvSpPr>
          <p:cNvPr id="2052" name="Google Shape;2052;p133"/>
          <p:cNvSpPr txBox="1"/>
          <p:nvPr/>
        </p:nvSpPr>
        <p:spPr>
          <a:xfrm>
            <a:off x="1397286" y="1154553"/>
            <a:ext cx="2584913"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C00000"/>
                </a:solidFill>
                <a:latin typeface="Garamond"/>
                <a:ea typeface="Garamond"/>
                <a:cs typeface="Garamond"/>
                <a:sym typeface="Garamond"/>
              </a:rPr>
              <a:t> </a:t>
            </a:r>
            <a:r>
              <a:rPr lang="en-US" sz="6600" b="1" baseline="30000">
                <a:solidFill>
                  <a:srgbClr val="FFFFFF"/>
                </a:solidFill>
                <a:latin typeface="Garamond"/>
                <a:ea typeface="Garamond"/>
                <a:cs typeface="Garamond"/>
                <a:sym typeface="Garamond"/>
              </a:rPr>
              <a:t>Topic 2</a:t>
            </a:r>
            <a:endParaRPr sz="6600">
              <a:solidFill>
                <a:schemeClr val="dk1"/>
              </a:solidFill>
              <a:latin typeface="Calibri"/>
              <a:ea typeface="Calibri"/>
              <a:cs typeface="Calibri"/>
              <a:sym typeface="Calibri"/>
            </a:endParaRPr>
          </a:p>
        </p:txBody>
      </p:sp>
      <p:sp>
        <p:nvSpPr>
          <p:cNvPr id="2053" name="Google Shape;2053;p133"/>
          <p:cNvSpPr txBox="1"/>
          <p:nvPr/>
        </p:nvSpPr>
        <p:spPr>
          <a:xfrm>
            <a:off x="1309257" y="8612602"/>
            <a:ext cx="9518904" cy="584775"/>
          </a:xfrm>
          <a:prstGeom prst="rect">
            <a:avLst/>
          </a:prstGeom>
          <a:noFill/>
          <a:ln>
            <a:noFill/>
          </a:ln>
        </p:spPr>
        <p:txBody>
          <a:bodyPr spcFirstLastPara="1" wrap="square" lIns="91425" tIns="45700" rIns="91425" bIns="45700" anchor="t" anchorCtr="0">
            <a:spAutoFit/>
          </a:bodyPr>
          <a:lstStyle/>
          <a:p>
            <a:pPr marL="12700" marR="0" lvl="0" indent="0" algn="l" rtl="0">
              <a:spcBef>
                <a:spcPts val="0"/>
              </a:spcBef>
              <a:spcAft>
                <a:spcPts val="0"/>
              </a:spcAft>
              <a:buNone/>
            </a:pPr>
            <a:r>
              <a:rPr lang="en-US" sz="3200" b="1" dirty="0">
                <a:solidFill>
                  <a:srgbClr val="054C2C"/>
                </a:solidFill>
                <a:latin typeface="Garamond"/>
                <a:ea typeface="Garamond"/>
                <a:cs typeface="Garamond"/>
                <a:sym typeface="Garamond"/>
              </a:rPr>
              <a:t>Time Allocated: 10 mins</a:t>
            </a:r>
            <a:endParaRPr sz="3200" dirty="0">
              <a:solidFill>
                <a:srgbClr val="054C2C"/>
              </a:solidFill>
              <a:latin typeface="Garamond"/>
              <a:ea typeface="Garamond"/>
              <a:cs typeface="Garamond"/>
              <a:sym typeface="Garamond"/>
            </a:endParaRPr>
          </a:p>
        </p:txBody>
      </p:sp>
      <p:sp>
        <p:nvSpPr>
          <p:cNvPr id="2056" name="Google Shape;2056;p133"/>
          <p:cNvSpPr/>
          <p:nvPr/>
        </p:nvSpPr>
        <p:spPr>
          <a:xfrm>
            <a:off x="1546774" y="8314336"/>
            <a:ext cx="9660371" cy="0"/>
          </a:xfrm>
          <a:custGeom>
            <a:avLst/>
            <a:gdLst/>
            <a:ahLst/>
            <a:cxnLst/>
            <a:rect l="l" t="t" r="r" b="b"/>
            <a:pathLst>
              <a:path w="4236085" h="120000" extrusionOk="0">
                <a:moveTo>
                  <a:pt x="0" y="0"/>
                </a:moveTo>
                <a:lnTo>
                  <a:pt x="423561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4000">
              <a:solidFill>
                <a:schemeClr val="dk1"/>
              </a:solidFill>
              <a:latin typeface="Garamond"/>
              <a:ea typeface="Garamond"/>
              <a:cs typeface="Garamond"/>
              <a:sym typeface="Garamond"/>
            </a:endParaRPr>
          </a:p>
        </p:txBody>
      </p:sp>
      <p:grpSp>
        <p:nvGrpSpPr>
          <p:cNvPr id="4" name="Group 3">
            <a:extLst>
              <a:ext uri="{FF2B5EF4-FFF2-40B4-BE49-F238E27FC236}">
                <a16:creationId xmlns:a16="http://schemas.microsoft.com/office/drawing/2014/main" id="{60DA4323-F045-1E84-526D-7B13C60280F4}"/>
              </a:ext>
            </a:extLst>
          </p:cNvPr>
          <p:cNvGrpSpPr/>
          <p:nvPr/>
        </p:nvGrpSpPr>
        <p:grpSpPr>
          <a:xfrm>
            <a:off x="1512351" y="3881071"/>
            <a:ext cx="864365" cy="831433"/>
            <a:chOff x="1461132" y="3884669"/>
            <a:chExt cx="864365" cy="831433"/>
          </a:xfrm>
        </p:grpSpPr>
        <p:sp>
          <p:nvSpPr>
            <p:cNvPr id="5" name="Google Shape;506;p8">
              <a:extLst>
                <a:ext uri="{FF2B5EF4-FFF2-40B4-BE49-F238E27FC236}">
                  <a16:creationId xmlns:a16="http://schemas.microsoft.com/office/drawing/2014/main" id="{6866C6B7-ED6C-567B-E21B-FBE9B7DBD1B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6" name="Google Shape;548;p12">
              <a:extLst>
                <a:ext uri="{FF2B5EF4-FFF2-40B4-BE49-F238E27FC236}">
                  <a16:creationId xmlns:a16="http://schemas.microsoft.com/office/drawing/2014/main" id="{47178952-8629-A658-884D-B9E7F25815A8}"/>
                </a:ext>
              </a:extLst>
            </p:cNvPr>
            <p:cNvPicPr preferRelativeResize="0"/>
            <p:nvPr/>
          </p:nvPicPr>
          <p:blipFill rotWithShape="1">
            <a:blip r:embed="rId3">
              <a:alphaModFix/>
            </a:blip>
            <a:srcRect/>
            <a:stretch/>
          </p:blipFill>
          <p:spPr>
            <a:xfrm>
              <a:off x="1580801" y="4021634"/>
              <a:ext cx="744696" cy="650350"/>
            </a:xfrm>
            <a:prstGeom prst="rect">
              <a:avLst/>
            </a:prstGeom>
            <a:noFill/>
            <a:ln>
              <a:noFill/>
            </a:ln>
          </p:spPr>
        </p:pic>
      </p:grpSp>
      <p:grpSp>
        <p:nvGrpSpPr>
          <p:cNvPr id="7" name="Group 6">
            <a:extLst>
              <a:ext uri="{FF2B5EF4-FFF2-40B4-BE49-F238E27FC236}">
                <a16:creationId xmlns:a16="http://schemas.microsoft.com/office/drawing/2014/main" id="{FF5BB40A-8485-50CA-536D-040E0EBF7737}"/>
              </a:ext>
            </a:extLst>
          </p:cNvPr>
          <p:cNvGrpSpPr/>
          <p:nvPr/>
        </p:nvGrpSpPr>
        <p:grpSpPr>
          <a:xfrm>
            <a:off x="1512351" y="5693665"/>
            <a:ext cx="864365" cy="831433"/>
            <a:chOff x="1461132" y="3884669"/>
            <a:chExt cx="864365" cy="831433"/>
          </a:xfrm>
        </p:grpSpPr>
        <p:sp>
          <p:nvSpPr>
            <p:cNvPr id="8" name="Google Shape;506;p8">
              <a:extLst>
                <a:ext uri="{FF2B5EF4-FFF2-40B4-BE49-F238E27FC236}">
                  <a16:creationId xmlns:a16="http://schemas.microsoft.com/office/drawing/2014/main" id="{2FFCCFEA-D6E0-9845-BEAE-90908255D2BA}"/>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9" name="Google Shape;548;p12">
              <a:extLst>
                <a:ext uri="{FF2B5EF4-FFF2-40B4-BE49-F238E27FC236}">
                  <a16:creationId xmlns:a16="http://schemas.microsoft.com/office/drawing/2014/main" id="{3E8925FA-665E-BE31-E5D2-51D900063C8E}"/>
                </a:ext>
              </a:extLst>
            </p:cNvPr>
            <p:cNvPicPr preferRelativeResize="0"/>
            <p:nvPr/>
          </p:nvPicPr>
          <p:blipFill rotWithShape="1">
            <a:blip r:embed="rId3">
              <a:alphaModFix/>
            </a:blip>
            <a:srcRect/>
            <a:stretch/>
          </p:blipFill>
          <p:spPr>
            <a:xfrm>
              <a:off x="1580801" y="4021634"/>
              <a:ext cx="744696" cy="650350"/>
            </a:xfrm>
            <a:prstGeom prst="rect">
              <a:avLst/>
            </a:prstGeom>
            <a:noFill/>
            <a:ln>
              <a:noFill/>
            </a:ln>
          </p:spPr>
        </p:pic>
      </p:grpSp>
      <p:grpSp>
        <p:nvGrpSpPr>
          <p:cNvPr id="10" name="Group 9">
            <a:extLst>
              <a:ext uri="{FF2B5EF4-FFF2-40B4-BE49-F238E27FC236}">
                <a16:creationId xmlns:a16="http://schemas.microsoft.com/office/drawing/2014/main" id="{6BFE3169-C32F-ABCF-FBDB-C296AD708853}"/>
              </a:ext>
            </a:extLst>
          </p:cNvPr>
          <p:cNvGrpSpPr/>
          <p:nvPr/>
        </p:nvGrpSpPr>
        <p:grpSpPr>
          <a:xfrm>
            <a:off x="1512351" y="6599962"/>
            <a:ext cx="864365" cy="831433"/>
            <a:chOff x="1461132" y="3884669"/>
            <a:chExt cx="864365" cy="831433"/>
          </a:xfrm>
        </p:grpSpPr>
        <p:sp>
          <p:nvSpPr>
            <p:cNvPr id="11" name="Google Shape;506;p8">
              <a:extLst>
                <a:ext uri="{FF2B5EF4-FFF2-40B4-BE49-F238E27FC236}">
                  <a16:creationId xmlns:a16="http://schemas.microsoft.com/office/drawing/2014/main" id="{BD7D34BB-95B0-9ECF-5762-8F074D3E83D3}"/>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2" name="Google Shape;548;p12">
              <a:extLst>
                <a:ext uri="{FF2B5EF4-FFF2-40B4-BE49-F238E27FC236}">
                  <a16:creationId xmlns:a16="http://schemas.microsoft.com/office/drawing/2014/main" id="{591E8A27-8845-43F8-67BC-76DD0C1B07C2}"/>
                </a:ext>
              </a:extLst>
            </p:cNvPr>
            <p:cNvPicPr preferRelativeResize="0"/>
            <p:nvPr/>
          </p:nvPicPr>
          <p:blipFill rotWithShape="1">
            <a:blip r:embed="rId3">
              <a:alphaModFix/>
            </a:blip>
            <a:srcRect/>
            <a:stretch/>
          </p:blipFill>
          <p:spPr>
            <a:xfrm>
              <a:off x="1580801" y="4021634"/>
              <a:ext cx="744696" cy="650350"/>
            </a:xfrm>
            <a:prstGeom prst="rect">
              <a:avLst/>
            </a:prstGeom>
            <a:noFill/>
            <a:ln>
              <a:noFill/>
            </a:ln>
          </p:spPr>
        </p:pic>
      </p:grpSp>
      <p:grpSp>
        <p:nvGrpSpPr>
          <p:cNvPr id="13" name="Group 12">
            <a:extLst>
              <a:ext uri="{FF2B5EF4-FFF2-40B4-BE49-F238E27FC236}">
                <a16:creationId xmlns:a16="http://schemas.microsoft.com/office/drawing/2014/main" id="{A1F8A49C-94C0-74BE-D709-D2C1FB254F6F}"/>
              </a:ext>
            </a:extLst>
          </p:cNvPr>
          <p:cNvGrpSpPr/>
          <p:nvPr/>
        </p:nvGrpSpPr>
        <p:grpSpPr>
          <a:xfrm>
            <a:off x="1512351" y="7506259"/>
            <a:ext cx="864365" cy="831433"/>
            <a:chOff x="1461132" y="3884669"/>
            <a:chExt cx="864365" cy="831433"/>
          </a:xfrm>
        </p:grpSpPr>
        <p:sp>
          <p:nvSpPr>
            <p:cNvPr id="14" name="Google Shape;506;p8">
              <a:extLst>
                <a:ext uri="{FF2B5EF4-FFF2-40B4-BE49-F238E27FC236}">
                  <a16:creationId xmlns:a16="http://schemas.microsoft.com/office/drawing/2014/main" id="{53917C63-173A-DE1D-AFFB-317286541A04}"/>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5" name="Google Shape;548;p12">
              <a:extLst>
                <a:ext uri="{FF2B5EF4-FFF2-40B4-BE49-F238E27FC236}">
                  <a16:creationId xmlns:a16="http://schemas.microsoft.com/office/drawing/2014/main" id="{4928E1AC-FA10-D392-FF15-DB389F913785}"/>
                </a:ext>
              </a:extLst>
            </p:cNvPr>
            <p:cNvPicPr preferRelativeResize="0"/>
            <p:nvPr/>
          </p:nvPicPr>
          <p:blipFill rotWithShape="1">
            <a:blip r:embed="rId3">
              <a:alphaModFix/>
            </a:blip>
            <a:srcRect/>
            <a:stretch/>
          </p:blipFill>
          <p:spPr>
            <a:xfrm>
              <a:off x="1580801" y="4021634"/>
              <a:ext cx="744696" cy="650350"/>
            </a:xfrm>
            <a:prstGeom prst="rect">
              <a:avLst/>
            </a:prstGeom>
            <a:noFill/>
            <a:ln>
              <a:noFill/>
            </a:ln>
          </p:spPr>
        </p:pic>
      </p:grpSp>
      <p:grpSp>
        <p:nvGrpSpPr>
          <p:cNvPr id="16" name="Group 15">
            <a:extLst>
              <a:ext uri="{FF2B5EF4-FFF2-40B4-BE49-F238E27FC236}">
                <a16:creationId xmlns:a16="http://schemas.microsoft.com/office/drawing/2014/main" id="{B071B333-5BF1-8F5F-E567-5457DF0E46D7}"/>
              </a:ext>
            </a:extLst>
          </p:cNvPr>
          <p:cNvGrpSpPr/>
          <p:nvPr/>
        </p:nvGrpSpPr>
        <p:grpSpPr>
          <a:xfrm>
            <a:off x="1512351" y="4787368"/>
            <a:ext cx="864365" cy="831433"/>
            <a:chOff x="1461132" y="3884669"/>
            <a:chExt cx="864365" cy="831433"/>
          </a:xfrm>
        </p:grpSpPr>
        <p:sp>
          <p:nvSpPr>
            <p:cNvPr id="17" name="Google Shape;506;p8">
              <a:extLst>
                <a:ext uri="{FF2B5EF4-FFF2-40B4-BE49-F238E27FC236}">
                  <a16:creationId xmlns:a16="http://schemas.microsoft.com/office/drawing/2014/main" id="{34C65596-BE2B-3DB2-4472-8709F1D2A7D1}"/>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18" name="Google Shape;548;p12">
              <a:extLst>
                <a:ext uri="{FF2B5EF4-FFF2-40B4-BE49-F238E27FC236}">
                  <a16:creationId xmlns:a16="http://schemas.microsoft.com/office/drawing/2014/main" id="{99F675CB-52F8-0CBB-9CA9-F8350B51364A}"/>
                </a:ext>
              </a:extLst>
            </p:cNvPr>
            <p:cNvPicPr preferRelativeResize="0"/>
            <p:nvPr/>
          </p:nvPicPr>
          <p:blipFill rotWithShape="1">
            <a:blip r:embed="rId3">
              <a:alphaModFix/>
            </a:blip>
            <a:srcRect/>
            <a:stretch/>
          </p:blipFill>
          <p:spPr>
            <a:xfrm>
              <a:off x="1580801" y="4021634"/>
              <a:ext cx="744696" cy="650350"/>
            </a:xfrm>
            <a:prstGeom prst="rect">
              <a:avLst/>
            </a:prstGeom>
            <a:noFill/>
            <a:ln>
              <a:noFill/>
            </a:ln>
          </p:spPr>
        </p:pic>
      </p:gr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Shape 2061"/>
        <p:cNvGrpSpPr/>
        <p:nvPr/>
      </p:nvGrpSpPr>
      <p:grpSpPr>
        <a:xfrm>
          <a:off x="0" y="0"/>
          <a:ext cx="0" cy="0"/>
          <a:chOff x="0" y="0"/>
          <a:chExt cx="0" cy="0"/>
        </a:xfrm>
      </p:grpSpPr>
      <p:pic>
        <p:nvPicPr>
          <p:cNvPr id="2062" name="Google Shape;2062;p134"/>
          <p:cNvPicPr preferRelativeResize="0"/>
          <p:nvPr/>
        </p:nvPicPr>
        <p:blipFill rotWithShape="1">
          <a:blip r:embed="rId3">
            <a:alphaModFix/>
          </a:blip>
          <a:srcRect/>
          <a:stretch/>
        </p:blipFill>
        <p:spPr>
          <a:xfrm>
            <a:off x="13203756" y="3103552"/>
            <a:ext cx="5817669" cy="4492646"/>
          </a:xfrm>
          <a:prstGeom prst="rect">
            <a:avLst/>
          </a:prstGeom>
          <a:noFill/>
          <a:ln>
            <a:noFill/>
          </a:ln>
        </p:spPr>
      </p:pic>
      <p:sp>
        <p:nvSpPr>
          <p:cNvPr id="2063" name="Google Shape;2063;p134"/>
          <p:cNvSpPr txBox="1"/>
          <p:nvPr/>
        </p:nvSpPr>
        <p:spPr>
          <a:xfrm>
            <a:off x="848325" y="1282951"/>
            <a:ext cx="17875798" cy="126380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32375" rIns="0" bIns="0" anchor="t" anchorCtr="0">
            <a:spAutoFit/>
          </a:bodyPr>
          <a:lstStyle/>
          <a:p>
            <a:pPr marL="584835" marR="427990" lvl="0" indent="0" algn="l" rtl="0">
              <a:spcBef>
                <a:spcPts val="0"/>
              </a:spcBef>
              <a:spcAft>
                <a:spcPts val="0"/>
              </a:spcAft>
              <a:buNone/>
            </a:pPr>
            <a:r>
              <a:rPr lang="en-US" sz="4000" b="1" dirty="0">
                <a:solidFill>
                  <a:schemeClr val="lt1"/>
                </a:solidFill>
                <a:latin typeface="Garamond"/>
                <a:ea typeface="Garamond"/>
                <a:cs typeface="Garamond"/>
                <a:sym typeface="Garamond"/>
              </a:rPr>
              <a:t>Best Practices for Mitigating the impact of Data Breaches and  Ensuring Compliance</a:t>
            </a:r>
            <a:endParaRPr dirty="0"/>
          </a:p>
        </p:txBody>
      </p:sp>
      <p:sp>
        <p:nvSpPr>
          <p:cNvPr id="2064" name="Google Shape;2064;p134"/>
          <p:cNvSpPr txBox="1"/>
          <p:nvPr/>
        </p:nvSpPr>
        <p:spPr>
          <a:xfrm>
            <a:off x="1152317" y="4073314"/>
            <a:ext cx="12573000" cy="4035207"/>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2800">
                <a:solidFill>
                  <a:schemeClr val="dk1"/>
                </a:solidFill>
                <a:latin typeface="Garamond"/>
                <a:ea typeface="Garamond"/>
                <a:cs typeface="Garamond"/>
                <a:sym typeface="Garamond"/>
              </a:rPr>
              <a:t>Upon completion of Topic 2 “Managing Data Security Incident and  Breaches”, participants shall be equipped with the skills to:</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Enabling DPOs to respond effectively to incidents and breaches,  thereby safeguarding the organization's reputation.</a:t>
            </a:r>
            <a:endParaRPr/>
          </a:p>
          <a:p>
            <a:pPr marL="168910" marR="0" lvl="0" indent="0" algn="l" rtl="0">
              <a:lnSpc>
                <a:spcPct val="150000"/>
              </a:lnSpc>
              <a:spcBef>
                <a:spcPts val="795"/>
              </a:spcBef>
              <a:spcAft>
                <a:spcPts val="0"/>
              </a:spcAft>
              <a:buNone/>
            </a:pPr>
            <a:r>
              <a:rPr lang="en-US" sz="2800">
                <a:solidFill>
                  <a:schemeClr val="dk1"/>
                </a:solidFill>
                <a:latin typeface="Garamond"/>
                <a:ea typeface="Garamond"/>
                <a:cs typeface="Garamond"/>
                <a:sym typeface="Garamond"/>
              </a:rPr>
              <a:t>Enhancing the professional capabilities of DPOs, making them  valuable assets to their organizations</a:t>
            </a:r>
            <a:endParaRPr/>
          </a:p>
        </p:txBody>
      </p:sp>
      <p:sp>
        <p:nvSpPr>
          <p:cNvPr id="2065" name="Google Shape;2065;p13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141</a:t>
            </a:fld>
            <a:endParaRPr/>
          </a:p>
        </p:txBody>
      </p:sp>
      <p:grpSp>
        <p:nvGrpSpPr>
          <p:cNvPr id="2067" name="Google Shape;2067;p134"/>
          <p:cNvGrpSpPr/>
          <p:nvPr/>
        </p:nvGrpSpPr>
        <p:grpSpPr>
          <a:xfrm>
            <a:off x="848325" y="2797172"/>
            <a:ext cx="6376387" cy="1485903"/>
            <a:chOff x="848325" y="2530475"/>
            <a:chExt cx="6376387" cy="1485903"/>
          </a:xfrm>
        </p:grpSpPr>
        <p:pic>
          <p:nvPicPr>
            <p:cNvPr id="2068" name="Google Shape;2068;p134"/>
            <p:cNvPicPr preferRelativeResize="0"/>
            <p:nvPr/>
          </p:nvPicPr>
          <p:blipFill rotWithShape="1">
            <a:blip r:embed="rId4">
              <a:alphaModFix/>
            </a:blip>
            <a:srcRect/>
            <a:stretch/>
          </p:blipFill>
          <p:spPr>
            <a:xfrm>
              <a:off x="848325" y="2530475"/>
              <a:ext cx="6376387" cy="1485903"/>
            </a:xfrm>
            <a:prstGeom prst="rect">
              <a:avLst/>
            </a:prstGeom>
            <a:noFill/>
            <a:ln>
              <a:noFill/>
            </a:ln>
          </p:spPr>
        </p:pic>
        <p:sp>
          <p:nvSpPr>
            <p:cNvPr id="2069" name="Google Shape;2069;p134"/>
            <p:cNvSpPr txBox="1"/>
            <p:nvPr/>
          </p:nvSpPr>
          <p:spPr>
            <a:xfrm>
              <a:off x="1340118" y="2682875"/>
              <a:ext cx="4589194" cy="765659"/>
            </a:xfrm>
            <a:prstGeom prst="rect">
              <a:avLst/>
            </a:prstGeom>
            <a:noFill/>
            <a:ln>
              <a:noFill/>
            </a:ln>
          </p:spPr>
          <p:txBody>
            <a:bodyPr spcFirstLastPara="1" wrap="square" lIns="0" tIns="12700" rIns="0" bIns="0" anchor="t" anchorCtr="0">
              <a:spAutoFit/>
            </a:bodyPr>
            <a:lstStyle/>
            <a:p>
              <a:pPr marL="168910" marR="0" lvl="0" indent="0" algn="l" rtl="0">
                <a:lnSpc>
                  <a:spcPct val="150000"/>
                </a:lnSpc>
                <a:spcBef>
                  <a:spcPts val="0"/>
                </a:spcBef>
                <a:spcAft>
                  <a:spcPts val="0"/>
                </a:spcAft>
                <a:buNone/>
              </a:pPr>
              <a:r>
                <a:rPr lang="en-US" sz="3600" b="1">
                  <a:solidFill>
                    <a:srgbClr val="FFFFFF"/>
                  </a:solidFill>
                  <a:latin typeface="Garamond"/>
                  <a:ea typeface="Garamond"/>
                  <a:cs typeface="Garamond"/>
                  <a:sym typeface="Garamond"/>
                </a:rPr>
                <a:t>Learning Objectives</a:t>
              </a:r>
              <a:endParaRPr sz="3600">
                <a:solidFill>
                  <a:schemeClr val="dk1"/>
                </a:solidFill>
                <a:latin typeface="Garamond"/>
                <a:ea typeface="Garamond"/>
                <a:cs typeface="Garamond"/>
                <a:sym typeface="Garamond"/>
              </a:endParaRPr>
            </a:p>
          </p:txBody>
        </p:sp>
      </p:gr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Shape 2073"/>
        <p:cNvGrpSpPr/>
        <p:nvPr/>
      </p:nvGrpSpPr>
      <p:grpSpPr>
        <a:xfrm>
          <a:off x="0" y="0"/>
          <a:ext cx="0" cy="0"/>
          <a:chOff x="0" y="0"/>
          <a:chExt cx="0" cy="0"/>
        </a:xfrm>
      </p:grpSpPr>
      <p:grpSp>
        <p:nvGrpSpPr>
          <p:cNvPr id="2074" name="Google Shape;2074;p135"/>
          <p:cNvGrpSpPr/>
          <p:nvPr/>
        </p:nvGrpSpPr>
        <p:grpSpPr>
          <a:xfrm>
            <a:off x="11342157" y="3079897"/>
            <a:ext cx="6713633" cy="4916098"/>
            <a:chOff x="11339512" y="1893883"/>
            <a:chExt cx="6713633" cy="4916098"/>
          </a:xfrm>
        </p:grpSpPr>
        <p:sp>
          <p:nvSpPr>
            <p:cNvPr id="2075" name="Google Shape;2075;p135"/>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2076" name="Google Shape;2076;p135"/>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2077" name="Google Shape;2077;p135"/>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2078" name="Google Shape;2078;p135"/>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2079" name="Google Shape;2079;p135"/>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2080" name="Google Shape;2080;p135"/>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2081" name="Google Shape;2081;p135"/>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2082" name="Google Shape;2082;p135"/>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2083" name="Google Shape;2083;p135"/>
          <p:cNvSpPr txBox="1"/>
          <p:nvPr/>
        </p:nvSpPr>
        <p:spPr>
          <a:xfrm>
            <a:off x="1814512" y="1487421"/>
            <a:ext cx="17465190" cy="566822"/>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en-US" sz="3600" b="1" dirty="0">
                <a:solidFill>
                  <a:srgbClr val="054C2C"/>
                </a:solidFill>
                <a:latin typeface="Garamond"/>
                <a:ea typeface="Garamond"/>
                <a:cs typeface="Garamond"/>
                <a:sym typeface="Garamond"/>
              </a:rPr>
              <a:t>Strategies for Identifying and Responding to  Data Security Incidents</a:t>
            </a:r>
            <a:endParaRPr sz="3600" dirty="0">
              <a:solidFill>
                <a:srgbClr val="054C2C"/>
              </a:solidFill>
              <a:latin typeface="Garamond"/>
              <a:ea typeface="Garamond"/>
              <a:cs typeface="Garamond"/>
              <a:sym typeface="Garamond"/>
            </a:endParaRPr>
          </a:p>
        </p:txBody>
      </p:sp>
      <p:sp>
        <p:nvSpPr>
          <p:cNvPr id="2084" name="Google Shape;2084;p135"/>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91440" marR="0" lvl="0" indent="0" algn="l" rtl="0">
              <a:spcBef>
                <a:spcPts val="0"/>
              </a:spcBef>
              <a:spcAft>
                <a:spcPts val="0"/>
              </a:spcAft>
              <a:buNone/>
            </a:pPr>
            <a:r>
              <a:rPr lang="en-US" sz="3200" b="1">
                <a:solidFill>
                  <a:srgbClr val="FFFFFF"/>
                </a:solidFill>
                <a:latin typeface="Garamond"/>
                <a:ea typeface="Garamond"/>
                <a:cs typeface="Garamond"/>
                <a:sym typeface="Garamond"/>
              </a:rPr>
              <a:t>Introduction to Data Breach</a:t>
            </a:r>
            <a:endParaRPr sz="3200">
              <a:solidFill>
                <a:schemeClr val="dk1"/>
              </a:solidFill>
              <a:latin typeface="Garamond"/>
              <a:ea typeface="Garamond"/>
              <a:cs typeface="Garamond"/>
              <a:sym typeface="Garamond"/>
            </a:endParaRPr>
          </a:p>
        </p:txBody>
      </p:sp>
      <p:sp>
        <p:nvSpPr>
          <p:cNvPr id="2085" name="Google Shape;2085;p135"/>
          <p:cNvSpPr txBox="1"/>
          <p:nvPr/>
        </p:nvSpPr>
        <p:spPr>
          <a:xfrm>
            <a:off x="1196380" y="3444872"/>
            <a:ext cx="9164456" cy="3686522"/>
          </a:xfrm>
          <a:prstGeom prst="rect">
            <a:avLst/>
          </a:prstGeom>
          <a:noFill/>
          <a:ln>
            <a:noFill/>
          </a:ln>
        </p:spPr>
        <p:txBody>
          <a:bodyPr spcFirstLastPara="1" wrap="square" lIns="91425" tIns="45700" rIns="91425" bIns="45700" anchor="t" anchorCtr="0">
            <a:spAutoFit/>
          </a:bodyPr>
          <a:lstStyle/>
          <a:p>
            <a:pPr marL="217170" marR="418465" lvl="0" indent="0" algn="just" rtl="0">
              <a:lnSpc>
                <a:spcPct val="140600"/>
              </a:lnSpc>
              <a:spcBef>
                <a:spcPts val="0"/>
              </a:spcBef>
              <a:spcAft>
                <a:spcPts val="0"/>
              </a:spcAft>
              <a:buNone/>
            </a:pPr>
            <a:r>
              <a:rPr lang="en-US" sz="2800">
                <a:solidFill>
                  <a:schemeClr val="dk1"/>
                </a:solidFill>
                <a:latin typeface="Garamond"/>
                <a:ea typeface="Garamond"/>
                <a:cs typeface="Garamond"/>
                <a:sym typeface="Garamond"/>
              </a:rPr>
              <a:t>A data breach is a cybersecurity incident in which unauthorized individuals or entities gain access to sensitive, confidential, or protected data, and in some cases, compromise, steal, or misuse that information. Data breaches can occur in various forms and can have severe consequences for individuals, organizations, and even society as a whole.</a:t>
            </a:r>
            <a:endParaRPr/>
          </a:p>
        </p:txBody>
      </p:sp>
      <p:pic>
        <p:nvPicPr>
          <p:cNvPr id="2086" name="Google Shape;2086;p135"/>
          <p:cNvPicPr preferRelativeResize="0"/>
          <p:nvPr/>
        </p:nvPicPr>
        <p:blipFill rotWithShape="1">
          <a:blip r:embed="rId5">
            <a:alphaModFix/>
          </a:blip>
          <a:srcRect/>
          <a:stretch/>
        </p:blipFill>
        <p:spPr>
          <a:xfrm>
            <a:off x="11034712" y="3601754"/>
            <a:ext cx="5771760" cy="5201285"/>
          </a:xfrm>
          <a:prstGeom prst="rect">
            <a:avLst/>
          </a:prstGeom>
          <a:noFill/>
          <a:ln>
            <a:noFill/>
          </a:ln>
        </p:spPr>
      </p:pic>
      <p:sp>
        <p:nvSpPr>
          <p:cNvPr id="2" name="Slide Number Placeholder 1">
            <a:extLst>
              <a:ext uri="{FF2B5EF4-FFF2-40B4-BE49-F238E27FC236}">
                <a16:creationId xmlns:a16="http://schemas.microsoft.com/office/drawing/2014/main" id="{AD1860C4-2C7A-CEE2-571B-BA64DACF477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Shape 2090"/>
        <p:cNvGrpSpPr/>
        <p:nvPr/>
      </p:nvGrpSpPr>
      <p:grpSpPr>
        <a:xfrm>
          <a:off x="0" y="0"/>
          <a:ext cx="0" cy="0"/>
          <a:chOff x="0" y="0"/>
          <a:chExt cx="0" cy="0"/>
        </a:xfrm>
      </p:grpSpPr>
      <p:pic>
        <p:nvPicPr>
          <p:cNvPr id="2091" name="Google Shape;2091;p136"/>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092" name="Google Shape;2092;p13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143</a:t>
            </a:fld>
            <a:endParaRPr/>
          </a:p>
        </p:txBody>
      </p:sp>
      <p:sp>
        <p:nvSpPr>
          <p:cNvPr id="2094" name="Google Shape;2094;p136"/>
          <p:cNvSpPr txBox="1"/>
          <p:nvPr/>
        </p:nvSpPr>
        <p:spPr>
          <a:xfrm>
            <a:off x="2043111" y="1135307"/>
            <a:ext cx="16443232" cy="646331"/>
          </a:xfrm>
          <a:prstGeom prst="rect">
            <a:avLst/>
          </a:prstGeom>
          <a:solidFill>
            <a:srgbClr val="054C2C"/>
          </a:solidFill>
          <a:ln>
            <a:solidFill>
              <a:srgbClr val="054C2C"/>
            </a:solid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a:solidFill>
                  <a:schemeClr val="lt1"/>
                </a:solidFill>
                <a:latin typeface="Garamond"/>
                <a:ea typeface="Garamond"/>
                <a:cs typeface="Garamond"/>
                <a:sym typeface="Garamond"/>
              </a:rPr>
              <a:t>Common causes of data breaches </a:t>
            </a:r>
            <a:endParaRPr/>
          </a:p>
        </p:txBody>
      </p:sp>
      <p:sp>
        <p:nvSpPr>
          <p:cNvPr id="2095" name="Google Shape;2095;p136"/>
          <p:cNvSpPr txBox="1"/>
          <p:nvPr/>
        </p:nvSpPr>
        <p:spPr>
          <a:xfrm>
            <a:off x="1281111" y="2150336"/>
            <a:ext cx="17205231" cy="5279137"/>
          </a:xfrm>
          <a:prstGeom prst="rect">
            <a:avLst/>
          </a:prstGeom>
          <a:noFill/>
          <a:ln>
            <a:noFill/>
          </a:ln>
        </p:spPr>
        <p:txBody>
          <a:bodyPr spcFirstLastPara="1" wrap="square" lIns="91425" tIns="45700" rIns="91425" bIns="45700" anchor="t" anchorCtr="0">
            <a:spAutoFit/>
          </a:bodyPr>
          <a:lstStyle/>
          <a:p>
            <a:pPr marL="850264" marR="0" lvl="0" indent="-457199" algn="l" rtl="0">
              <a:lnSpc>
                <a:spcPct val="150000"/>
              </a:lnSpc>
              <a:spcBef>
                <a:spcPts val="0"/>
              </a:spcBef>
              <a:spcAft>
                <a:spcPts val="0"/>
              </a:spcAft>
              <a:buClr>
                <a:schemeClr val="dk1"/>
              </a:buClr>
              <a:buSzPts val="2800"/>
              <a:buFont typeface="Arial"/>
              <a:buChar char="•"/>
            </a:pPr>
            <a:r>
              <a:rPr lang="en-US" sz="2800">
                <a:solidFill>
                  <a:schemeClr val="dk1"/>
                </a:solidFill>
                <a:latin typeface="Garamond"/>
                <a:ea typeface="Garamond"/>
                <a:cs typeface="Garamond"/>
                <a:sym typeface="Garamond"/>
              </a:rPr>
              <a:t>Cyberattacks: Malicious actors use various techniques, such as hacking, phishing, malware,  and social engineering, to gain unauthorized access to computer systems and networks.</a:t>
            </a:r>
            <a:endParaRPr sz="2800">
              <a:solidFill>
                <a:schemeClr val="dk1"/>
              </a:solidFill>
              <a:latin typeface="Garamond"/>
              <a:ea typeface="Garamond"/>
              <a:cs typeface="Garamond"/>
              <a:sym typeface="Garamond"/>
            </a:endParaRPr>
          </a:p>
          <a:p>
            <a:pPr marL="697865" marR="8255" lvl="0" indent="-457200" algn="l" rtl="0">
              <a:lnSpc>
                <a:spcPct val="150000"/>
              </a:lnSpc>
              <a:spcBef>
                <a:spcPts val="170"/>
              </a:spcBef>
              <a:spcAft>
                <a:spcPts val="0"/>
              </a:spcAft>
              <a:buClr>
                <a:schemeClr val="dk1"/>
              </a:buClr>
              <a:buSzPts val="2800"/>
              <a:buFont typeface="Arial"/>
              <a:buChar char="•"/>
            </a:pPr>
            <a:r>
              <a:rPr lang="en-US" sz="2800">
                <a:solidFill>
                  <a:schemeClr val="dk1"/>
                </a:solidFill>
                <a:latin typeface="Garamond"/>
                <a:ea typeface="Garamond"/>
                <a:cs typeface="Garamond"/>
                <a:sym typeface="Garamond"/>
              </a:rPr>
              <a:t>Insider Threats: Employees, contractors, or other individuals with inside knowledge can intentionally or accidentally compromise data security.</a:t>
            </a:r>
            <a:endParaRPr sz="2800">
              <a:solidFill>
                <a:schemeClr val="dk1"/>
              </a:solidFill>
              <a:latin typeface="Garamond"/>
              <a:ea typeface="Garamond"/>
              <a:cs typeface="Garamond"/>
              <a:sym typeface="Garamond"/>
            </a:endParaRPr>
          </a:p>
          <a:p>
            <a:pPr marL="697865" marR="10795" lvl="0" indent="-457200" algn="l" rtl="0">
              <a:lnSpc>
                <a:spcPct val="150000"/>
              </a:lnSpc>
              <a:spcBef>
                <a:spcPts val="170"/>
              </a:spcBef>
              <a:spcAft>
                <a:spcPts val="0"/>
              </a:spcAft>
              <a:buClr>
                <a:schemeClr val="dk1"/>
              </a:buClr>
              <a:buSzPts val="2800"/>
              <a:buFont typeface="Arial"/>
              <a:buChar char="•"/>
            </a:pPr>
            <a:r>
              <a:rPr lang="en-US" sz="2800">
                <a:solidFill>
                  <a:schemeClr val="dk1"/>
                </a:solidFill>
                <a:latin typeface="Garamond"/>
                <a:ea typeface="Garamond"/>
                <a:cs typeface="Garamond"/>
                <a:sym typeface="Garamond"/>
              </a:rPr>
              <a:t>Lost or Stolen Devices: Laptops, smartphones, external hard drives, or other devices containing sensitive data can be lost or stolen, putting the information at risk.</a:t>
            </a:r>
            <a:endParaRPr sz="2800">
              <a:solidFill>
                <a:schemeClr val="dk1"/>
              </a:solidFill>
              <a:latin typeface="Garamond"/>
              <a:ea typeface="Garamond"/>
              <a:cs typeface="Garamond"/>
              <a:sym typeface="Garamond"/>
            </a:endParaRPr>
          </a:p>
          <a:p>
            <a:pPr marL="697865" marR="6350" lvl="0" indent="-457200" algn="l" rtl="0">
              <a:lnSpc>
                <a:spcPct val="150000"/>
              </a:lnSpc>
              <a:spcBef>
                <a:spcPts val="180"/>
              </a:spcBef>
              <a:spcAft>
                <a:spcPts val="0"/>
              </a:spcAft>
              <a:buClr>
                <a:schemeClr val="dk1"/>
              </a:buClr>
              <a:buSzPts val="2800"/>
              <a:buFont typeface="Arial"/>
              <a:buChar char="•"/>
            </a:pPr>
            <a:r>
              <a:rPr lang="en-US" sz="2800">
                <a:solidFill>
                  <a:schemeClr val="dk1"/>
                </a:solidFill>
                <a:latin typeface="Garamond"/>
                <a:ea typeface="Garamond"/>
                <a:cs typeface="Garamond"/>
                <a:sym typeface="Garamond"/>
              </a:rPr>
              <a:t>Weak Security Practices: Inadequate security measures, including weak passwords,  unpatched software, and insufficient encryption, can make systems vulnerable to breaches.</a:t>
            </a:r>
            <a:endParaRPr sz="2800">
              <a:solidFill>
                <a:schemeClr val="dk1"/>
              </a:solidFill>
              <a:latin typeface="Garamond"/>
              <a:ea typeface="Garamond"/>
              <a:cs typeface="Garamond"/>
              <a:sym typeface="Garamond"/>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Shape 2099"/>
        <p:cNvGrpSpPr/>
        <p:nvPr/>
      </p:nvGrpSpPr>
      <p:grpSpPr>
        <a:xfrm>
          <a:off x="0" y="0"/>
          <a:ext cx="0" cy="0"/>
          <a:chOff x="0" y="0"/>
          <a:chExt cx="0" cy="0"/>
        </a:xfrm>
      </p:grpSpPr>
      <p:pic>
        <p:nvPicPr>
          <p:cNvPr id="2100" name="Google Shape;2100;p137"/>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101" name="Google Shape;2101;p13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144</a:t>
            </a:fld>
            <a:endParaRPr/>
          </a:p>
        </p:txBody>
      </p:sp>
      <p:sp>
        <p:nvSpPr>
          <p:cNvPr id="2103" name="Google Shape;2103;p137"/>
          <p:cNvSpPr txBox="1"/>
          <p:nvPr/>
        </p:nvSpPr>
        <p:spPr>
          <a:xfrm>
            <a:off x="2043111" y="1135307"/>
            <a:ext cx="16443232" cy="1200329"/>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DIFFERENCE BETWEEN DATA SECURITY INCIDENT AND A DATA BREACH  DATA SECURITY INCIDENT:</a:t>
            </a:r>
            <a:endParaRPr dirty="0"/>
          </a:p>
        </p:txBody>
      </p:sp>
      <p:sp>
        <p:nvSpPr>
          <p:cNvPr id="2104" name="Google Shape;2104;p137"/>
          <p:cNvSpPr txBox="1"/>
          <p:nvPr/>
        </p:nvSpPr>
        <p:spPr>
          <a:xfrm>
            <a:off x="1585911" y="2530475"/>
            <a:ext cx="16900431" cy="5202193"/>
          </a:xfrm>
          <a:prstGeom prst="rect">
            <a:avLst/>
          </a:prstGeom>
          <a:noFill/>
          <a:ln>
            <a:noFill/>
          </a:ln>
        </p:spPr>
        <p:txBody>
          <a:bodyPr spcFirstLastPara="1" wrap="square" lIns="91425" tIns="45700" rIns="91425" bIns="45700" anchor="t" anchorCtr="0">
            <a:spAutoFit/>
          </a:bodyPr>
          <a:lstStyle/>
          <a:p>
            <a:pPr marL="12700" marR="1231900" lvl="0" indent="380365" algn="just" rtl="0">
              <a:lnSpc>
                <a:spcPct val="150000"/>
              </a:lnSpc>
              <a:spcBef>
                <a:spcPts val="0"/>
              </a:spcBef>
              <a:spcAft>
                <a:spcPts val="0"/>
              </a:spcAft>
              <a:buNone/>
            </a:pPr>
            <a:r>
              <a:rPr lang="en-US" sz="2800">
                <a:solidFill>
                  <a:schemeClr val="dk1"/>
                </a:solidFill>
                <a:latin typeface="Garamond"/>
                <a:ea typeface="Garamond"/>
                <a:cs typeface="Garamond"/>
                <a:sym typeface="Garamond"/>
              </a:rPr>
              <a:t>A data security incident is any event or occurrence that has the potential to jeopardize an organization's data or information systems' confidentiality, integrity, or availability. This encompasses a wide range of activities or circumstances that may or may not result in a data breach.</a:t>
            </a:r>
            <a:endParaRPr sz="2800">
              <a:solidFill>
                <a:schemeClr val="dk1"/>
              </a:solidFill>
              <a:latin typeface="Garamond"/>
              <a:ea typeface="Garamond"/>
              <a:cs typeface="Garamond"/>
              <a:sym typeface="Garamond"/>
            </a:endParaRPr>
          </a:p>
          <a:p>
            <a:pPr marL="12700" marR="5080" lvl="0" indent="0" algn="just" rtl="0">
              <a:lnSpc>
                <a:spcPct val="150000"/>
              </a:lnSpc>
              <a:spcBef>
                <a:spcPts val="5"/>
              </a:spcBef>
              <a:spcAft>
                <a:spcPts val="0"/>
              </a:spcAft>
              <a:buNone/>
            </a:pPr>
            <a:r>
              <a:rPr lang="en-US" sz="2800">
                <a:solidFill>
                  <a:schemeClr val="dk1"/>
                </a:solidFill>
                <a:latin typeface="Garamond"/>
                <a:ea typeface="Garamond"/>
                <a:cs typeface="Garamond"/>
                <a:sym typeface="Garamond"/>
              </a:rPr>
              <a:t>Intentional (e.g., cyberattacks) or unintentional (e.g., system failures, employee errors) data security incidents can occur.</a:t>
            </a:r>
            <a:endParaRPr sz="2800">
              <a:solidFill>
                <a:schemeClr val="dk1"/>
              </a:solidFill>
              <a:latin typeface="Garamond"/>
              <a:ea typeface="Garamond"/>
              <a:cs typeface="Garamond"/>
              <a:sym typeface="Garamond"/>
            </a:endParaRPr>
          </a:p>
          <a:p>
            <a:pPr marL="0" marR="0" lvl="0" indent="0" algn="l" rtl="0">
              <a:lnSpc>
                <a:spcPct val="150000"/>
              </a:lnSpc>
              <a:spcBef>
                <a:spcPts val="25"/>
              </a:spcBef>
              <a:spcAft>
                <a:spcPts val="0"/>
              </a:spcAft>
              <a:buNone/>
            </a:pPr>
            <a:endParaRPr sz="2800">
              <a:solidFill>
                <a:schemeClr val="dk1"/>
              </a:solidFill>
              <a:latin typeface="Garamond"/>
              <a:ea typeface="Garamond"/>
              <a:cs typeface="Garamond"/>
              <a:sym typeface="Garamond"/>
            </a:endParaRPr>
          </a:p>
          <a:p>
            <a:pPr marL="12700" marR="6350" lvl="0" indent="0" algn="just" rtl="0">
              <a:lnSpc>
                <a:spcPct val="150000"/>
              </a:lnSpc>
              <a:spcBef>
                <a:spcPts val="0"/>
              </a:spcBef>
              <a:spcAft>
                <a:spcPts val="0"/>
              </a:spcAft>
              <a:buNone/>
            </a:pPr>
            <a:r>
              <a:rPr lang="en-US" sz="2800" b="1">
                <a:solidFill>
                  <a:schemeClr val="dk1"/>
                </a:solidFill>
                <a:latin typeface="Garamond"/>
                <a:ea typeface="Garamond"/>
                <a:cs typeface="Garamond"/>
                <a:sym typeface="Garamond"/>
              </a:rPr>
              <a:t>Not every data security incident results in a data breach. For example, if a security system detects and prevents a cyberattack attempt before data is accessed or stolen, the incident is still classified as a security incident rather than a breach.</a:t>
            </a:r>
            <a:endParaRPr sz="2800">
              <a:solidFill>
                <a:schemeClr val="dk1"/>
              </a:solidFill>
              <a:latin typeface="Garamond"/>
              <a:ea typeface="Garamond"/>
              <a:cs typeface="Garamond"/>
              <a:sym typeface="Garamond"/>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Shape 2108"/>
        <p:cNvGrpSpPr/>
        <p:nvPr/>
      </p:nvGrpSpPr>
      <p:grpSpPr>
        <a:xfrm>
          <a:off x="0" y="0"/>
          <a:ext cx="0" cy="0"/>
          <a:chOff x="0" y="0"/>
          <a:chExt cx="0" cy="0"/>
        </a:xfrm>
      </p:grpSpPr>
      <p:pic>
        <p:nvPicPr>
          <p:cNvPr id="2109" name="Google Shape;2109;p138"/>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110" name="Google Shape;2110;p13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145</a:t>
            </a:fld>
            <a:endParaRPr/>
          </a:p>
        </p:txBody>
      </p:sp>
      <p:sp>
        <p:nvSpPr>
          <p:cNvPr id="2112" name="Google Shape;2112;p138"/>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Impacts of Data Breaches</a:t>
            </a:r>
            <a:endParaRPr dirty="0"/>
          </a:p>
        </p:txBody>
      </p:sp>
      <p:sp>
        <p:nvSpPr>
          <p:cNvPr id="2113" name="Google Shape;2113;p138"/>
          <p:cNvSpPr txBox="1"/>
          <p:nvPr/>
        </p:nvSpPr>
        <p:spPr>
          <a:xfrm>
            <a:off x="1052511" y="2284381"/>
            <a:ext cx="17433831" cy="6697218"/>
          </a:xfrm>
          <a:prstGeom prst="rect">
            <a:avLst/>
          </a:prstGeom>
          <a:noFill/>
          <a:ln>
            <a:noFill/>
          </a:ln>
        </p:spPr>
        <p:txBody>
          <a:bodyPr spcFirstLastPara="1" wrap="square" lIns="91425" tIns="45700" rIns="91425" bIns="45700" anchor="t" anchorCtr="0">
            <a:spAutoFit/>
          </a:bodyPr>
          <a:lstStyle/>
          <a:p>
            <a:pPr marL="393065" marR="0" lvl="0" indent="0" algn="l" rtl="0">
              <a:spcBef>
                <a:spcPts val="0"/>
              </a:spcBef>
              <a:spcAft>
                <a:spcPts val="0"/>
              </a:spcAft>
              <a:buNone/>
            </a:pPr>
            <a:r>
              <a:rPr lang="en-US" sz="2800" dirty="0">
                <a:solidFill>
                  <a:schemeClr val="dk1"/>
                </a:solidFill>
                <a:latin typeface="Garamond"/>
                <a:ea typeface="Garamond"/>
                <a:cs typeface="Garamond"/>
                <a:sym typeface="Garamond"/>
              </a:rPr>
              <a:t>Data breaches can have significant consequences, including:</a:t>
            </a:r>
            <a:endParaRPr sz="2800" dirty="0">
              <a:solidFill>
                <a:schemeClr val="dk1"/>
              </a:solidFill>
              <a:latin typeface="Garamond"/>
              <a:ea typeface="Garamond"/>
              <a:cs typeface="Garamond"/>
              <a:sym typeface="Garamond"/>
            </a:endParaRPr>
          </a:p>
          <a:p>
            <a:pPr marL="469265" marR="6350" lvl="0" indent="-228600" algn="l" rtl="0">
              <a:lnSpc>
                <a:spcPct val="140800"/>
              </a:lnSpc>
              <a:spcBef>
                <a:spcPts val="17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Financial Loss: </a:t>
            </a:r>
            <a:r>
              <a:rPr lang="en-US" sz="2800" dirty="0">
                <a:solidFill>
                  <a:schemeClr val="dk1"/>
                </a:solidFill>
                <a:latin typeface="Garamond"/>
                <a:ea typeface="Garamond"/>
                <a:cs typeface="Garamond"/>
                <a:sym typeface="Garamond"/>
              </a:rPr>
              <a:t>Organizations often face substantial financial losses due to data breach response costs, legal penalties, and reputational damage.</a:t>
            </a:r>
            <a:endParaRPr sz="2800" dirty="0">
              <a:solidFill>
                <a:schemeClr val="dk1"/>
              </a:solidFill>
              <a:latin typeface="Garamond"/>
              <a:ea typeface="Garamond"/>
              <a:cs typeface="Garamond"/>
              <a:sym typeface="Garamond"/>
            </a:endParaRPr>
          </a:p>
          <a:p>
            <a:pPr marL="469265" marR="7620" lvl="0" indent="-228600" algn="l" rtl="0">
              <a:lnSpc>
                <a:spcPct val="141700"/>
              </a:lnSpc>
              <a:spcBef>
                <a:spcPts val="14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Legal and Regulatory Consequences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Data breaches can result in legal actions and regulatory fines, especially if they involve violations of data protection laws.</a:t>
            </a:r>
            <a:endParaRPr sz="2800" dirty="0">
              <a:solidFill>
                <a:schemeClr val="dk1"/>
              </a:solidFill>
              <a:latin typeface="Garamond"/>
              <a:ea typeface="Garamond"/>
              <a:cs typeface="Garamond"/>
              <a:sym typeface="Garamond"/>
            </a:endParaRPr>
          </a:p>
          <a:p>
            <a:pPr marL="469265" marR="8255" lvl="0" indent="-228600" algn="l" rtl="0">
              <a:lnSpc>
                <a:spcPct val="140800"/>
              </a:lnSpc>
              <a:spcBef>
                <a:spcPts val="16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Reputational Damage: </a:t>
            </a:r>
            <a:r>
              <a:rPr lang="en-US" sz="2800" dirty="0">
                <a:solidFill>
                  <a:schemeClr val="dk1"/>
                </a:solidFill>
                <a:latin typeface="Garamond"/>
                <a:ea typeface="Garamond"/>
                <a:cs typeface="Garamond"/>
                <a:sym typeface="Garamond"/>
              </a:rPr>
              <a:t>A breach can erode trust and reputation with customers,  partners, and the public.</a:t>
            </a:r>
            <a:endParaRPr sz="2800" dirty="0">
              <a:solidFill>
                <a:schemeClr val="dk1"/>
              </a:solidFill>
              <a:latin typeface="Garamond"/>
              <a:ea typeface="Garamond"/>
              <a:cs typeface="Garamond"/>
              <a:sym typeface="Garamond"/>
            </a:endParaRPr>
          </a:p>
          <a:p>
            <a:pPr marL="469265" marR="7620" lvl="0" indent="-228600" algn="l" rtl="0">
              <a:lnSpc>
                <a:spcPct val="140800"/>
              </a:lnSpc>
              <a:spcBef>
                <a:spcPts val="165"/>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Identity Theft and Fraud: </a:t>
            </a:r>
            <a:r>
              <a:rPr lang="en-US" sz="2800" dirty="0">
                <a:solidFill>
                  <a:schemeClr val="dk1"/>
                </a:solidFill>
                <a:latin typeface="Garamond"/>
                <a:ea typeface="Garamond"/>
                <a:cs typeface="Garamond"/>
                <a:sym typeface="Garamond"/>
              </a:rPr>
              <a:t>Stolen personal information can lead to identity theft and financial fraud for individuals affected by the breach.</a:t>
            </a:r>
            <a:endParaRPr sz="2800" dirty="0">
              <a:solidFill>
                <a:schemeClr val="dk1"/>
              </a:solidFill>
              <a:latin typeface="Garamond"/>
              <a:ea typeface="Garamond"/>
              <a:cs typeface="Garamond"/>
              <a:sym typeface="Garamond"/>
            </a:endParaRPr>
          </a:p>
          <a:p>
            <a:pPr marL="469265" marR="8890" lvl="0" indent="-228600" algn="l" rtl="0">
              <a:lnSpc>
                <a:spcPct val="140800"/>
              </a:lnSpc>
              <a:spcBef>
                <a:spcPts val="17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Business Disruption</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Data breaches can disrupt normal business operations, causing downtime and loss of productivity.</a:t>
            </a:r>
            <a:endParaRPr sz="2800" dirty="0">
              <a:solidFill>
                <a:schemeClr val="dk1"/>
              </a:solidFill>
              <a:latin typeface="Garamond"/>
              <a:ea typeface="Garamond"/>
              <a:cs typeface="Garamond"/>
              <a:sym typeface="Garamond"/>
            </a:endParaRPr>
          </a:p>
          <a:p>
            <a:pPr marL="469265" marR="8890" lvl="0" indent="-228600" algn="l" rtl="0">
              <a:lnSpc>
                <a:spcPct val="140800"/>
              </a:lnSpc>
              <a:spcBef>
                <a:spcPts val="170"/>
              </a:spcBef>
              <a:spcAft>
                <a:spcPts val="0"/>
              </a:spcAft>
              <a:buClr>
                <a:srgbClr val="000000"/>
              </a:buClr>
              <a:buSzPts val="2800"/>
              <a:buFont typeface="Noto Sans Symbols"/>
              <a:buChar char="∙"/>
            </a:pPr>
            <a:r>
              <a:rPr lang="en-US" sz="2800" b="1" dirty="0">
                <a:solidFill>
                  <a:srgbClr val="054C2C"/>
                </a:solidFill>
                <a:latin typeface="Garamond"/>
                <a:ea typeface="Garamond"/>
                <a:cs typeface="Garamond"/>
                <a:sym typeface="Garamond"/>
              </a:rPr>
              <a:t>Data Privacy Violations</a:t>
            </a:r>
            <a:r>
              <a:rPr lang="en-US" sz="2800" dirty="0">
                <a:solidFill>
                  <a:srgbClr val="054C2C"/>
                </a:solidFill>
                <a:latin typeface="Garamond"/>
                <a:ea typeface="Garamond"/>
                <a:cs typeface="Garamond"/>
                <a:sym typeface="Garamond"/>
              </a:rPr>
              <a:t>: </a:t>
            </a:r>
            <a:r>
              <a:rPr lang="en-US" sz="2800" dirty="0">
                <a:solidFill>
                  <a:schemeClr val="dk1"/>
                </a:solidFill>
                <a:latin typeface="Garamond"/>
                <a:ea typeface="Garamond"/>
                <a:cs typeface="Garamond"/>
                <a:sym typeface="Garamond"/>
              </a:rPr>
              <a:t>Breaches may infringe upon individuals' rights to data privacy and trigger investigations and lawsuits.</a:t>
            </a:r>
            <a:endParaRPr sz="2800" dirty="0">
              <a:solidFill>
                <a:schemeClr val="dk1"/>
              </a:solidFill>
              <a:latin typeface="Garamond"/>
              <a:ea typeface="Garamond"/>
              <a:cs typeface="Garamond"/>
              <a:sym typeface="Garamond"/>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Shape 2117"/>
        <p:cNvGrpSpPr/>
        <p:nvPr/>
      </p:nvGrpSpPr>
      <p:grpSpPr>
        <a:xfrm>
          <a:off x="0" y="0"/>
          <a:ext cx="0" cy="0"/>
          <a:chOff x="0" y="0"/>
          <a:chExt cx="0" cy="0"/>
        </a:xfrm>
      </p:grpSpPr>
      <p:pic>
        <p:nvPicPr>
          <p:cNvPr id="2118" name="Google Shape;2118;p139"/>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119" name="Google Shape;2119;p13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146</a:t>
            </a:fld>
            <a:endParaRPr/>
          </a:p>
        </p:txBody>
      </p:sp>
      <p:sp>
        <p:nvSpPr>
          <p:cNvPr id="2121" name="Google Shape;2121;p139"/>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2023 Top World statistics on data breaches</a:t>
            </a:r>
            <a:endParaRPr dirty="0"/>
          </a:p>
        </p:txBody>
      </p:sp>
      <p:sp>
        <p:nvSpPr>
          <p:cNvPr id="2122" name="Google Shape;2122;p139"/>
          <p:cNvSpPr txBox="1"/>
          <p:nvPr/>
        </p:nvSpPr>
        <p:spPr>
          <a:xfrm>
            <a:off x="1585911" y="2150336"/>
            <a:ext cx="16900431" cy="4422493"/>
          </a:xfrm>
          <a:prstGeom prst="rect">
            <a:avLst/>
          </a:prstGeom>
          <a:noFill/>
          <a:ln>
            <a:noFill/>
          </a:ln>
        </p:spPr>
        <p:txBody>
          <a:bodyPr spcFirstLastPara="1" wrap="square" lIns="91425" tIns="45700" rIns="91425" bIns="45700" anchor="t" anchorCtr="0">
            <a:spAutoFit/>
          </a:bodyPr>
          <a:lstStyle/>
          <a:p>
            <a:pPr marL="240665" marR="0" lvl="0" indent="-228600" algn="l" rtl="0">
              <a:lnSpc>
                <a:spcPct val="150000"/>
              </a:lnSpc>
              <a:spcBef>
                <a:spcPts val="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Number of incidents in September 2023: 71</a:t>
            </a:r>
            <a:endParaRPr sz="2800">
              <a:solidFill>
                <a:schemeClr val="dk1"/>
              </a:solidFill>
              <a:latin typeface="Garamond"/>
              <a:ea typeface="Garamond"/>
              <a:cs typeface="Garamond"/>
              <a:sym typeface="Garamond"/>
            </a:endParaRPr>
          </a:p>
          <a:p>
            <a:pPr marL="240665" marR="0" lvl="0" indent="-228600" algn="l" rtl="0">
              <a:lnSpc>
                <a:spcPct val="150000"/>
              </a:lnSpc>
              <a:spcBef>
                <a:spcPts val="77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Number of breached records in September 2023: 3,808,687,191</a:t>
            </a:r>
            <a:endParaRPr sz="280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Number of incidents in 2023: 838</a:t>
            </a:r>
            <a:endParaRPr sz="280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Number of breached records in 2023: 4,500,775,104</a:t>
            </a:r>
            <a:endParaRPr sz="2800">
              <a:solidFill>
                <a:schemeClr val="dk1"/>
              </a:solidFill>
              <a:latin typeface="Garamond"/>
              <a:ea typeface="Garamond"/>
              <a:cs typeface="Garamond"/>
              <a:sym typeface="Garamond"/>
            </a:endParaRPr>
          </a:p>
          <a:p>
            <a:pPr marL="240665" marR="0" lvl="0" indent="-228600" algn="l" rtl="0">
              <a:lnSpc>
                <a:spcPct val="150000"/>
              </a:lnSpc>
              <a:spcBef>
                <a:spcPts val="760"/>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Biggest data breach of 2023 so far: DarkBeam (3.8 billion breached records)</a:t>
            </a:r>
            <a:endParaRPr sz="2800">
              <a:solidFill>
                <a:schemeClr val="dk1"/>
              </a:solidFill>
              <a:latin typeface="Garamond"/>
              <a:ea typeface="Garamond"/>
              <a:cs typeface="Garamond"/>
              <a:sym typeface="Garamond"/>
            </a:endParaRPr>
          </a:p>
          <a:p>
            <a:pPr marL="240665" marR="0" lvl="0" indent="-228600" algn="l" rtl="0">
              <a:lnSpc>
                <a:spcPct val="150000"/>
              </a:lnSpc>
              <a:spcBef>
                <a:spcPts val="755"/>
              </a:spcBef>
              <a:spcAft>
                <a:spcPts val="0"/>
              </a:spcAft>
              <a:buClr>
                <a:schemeClr val="dk1"/>
              </a:buClr>
              <a:buSzPts val="2800"/>
              <a:buFont typeface="Noto Sans Symbols"/>
              <a:buChar char="∙"/>
            </a:pPr>
            <a:r>
              <a:rPr lang="en-US" sz="2800">
                <a:solidFill>
                  <a:schemeClr val="dk1"/>
                </a:solidFill>
                <a:latin typeface="Garamond"/>
                <a:ea typeface="Garamond"/>
                <a:cs typeface="Garamond"/>
                <a:sym typeface="Garamond"/>
              </a:rPr>
              <a:t>Biggest data breach in the UK: Electoral Commission (40 million breached records</a:t>
            </a:r>
            <a:endParaRPr sz="2800">
              <a:solidFill>
                <a:schemeClr val="dk1"/>
              </a:solidFill>
              <a:latin typeface="Garamond"/>
              <a:ea typeface="Garamond"/>
              <a:cs typeface="Garamond"/>
              <a:sym typeface="Garamond"/>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Shape 2126"/>
        <p:cNvGrpSpPr/>
        <p:nvPr/>
      </p:nvGrpSpPr>
      <p:grpSpPr>
        <a:xfrm>
          <a:off x="0" y="0"/>
          <a:ext cx="0" cy="0"/>
          <a:chOff x="0" y="0"/>
          <a:chExt cx="0" cy="0"/>
        </a:xfrm>
      </p:grpSpPr>
      <p:pic>
        <p:nvPicPr>
          <p:cNvPr id="2127" name="Google Shape;2127;p140"/>
          <p:cNvPicPr preferRelativeResize="0"/>
          <p:nvPr/>
        </p:nvPicPr>
        <p:blipFill rotWithShape="1">
          <a:blip r:embed="rId3">
            <a:alphaModFix/>
          </a:blip>
          <a:srcRect/>
          <a:stretch/>
        </p:blipFill>
        <p:spPr>
          <a:xfrm>
            <a:off x="1204912" y="1014203"/>
            <a:ext cx="762000" cy="721269"/>
          </a:xfrm>
          <a:prstGeom prst="rect">
            <a:avLst/>
          </a:prstGeom>
          <a:noFill/>
          <a:ln>
            <a:noFill/>
          </a:ln>
        </p:spPr>
      </p:pic>
      <p:sp>
        <p:nvSpPr>
          <p:cNvPr id="2128" name="Google Shape;2128;p140"/>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147</a:t>
            </a:fld>
            <a:endParaRPr/>
          </a:p>
        </p:txBody>
      </p:sp>
      <p:sp>
        <p:nvSpPr>
          <p:cNvPr id="2130" name="Google Shape;2130;p140"/>
          <p:cNvSpPr txBox="1"/>
          <p:nvPr/>
        </p:nvSpPr>
        <p:spPr>
          <a:xfrm>
            <a:off x="2043111" y="1135307"/>
            <a:ext cx="16443232" cy="646331"/>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Significant Data Breaches And Cyberattacks That Occurred In 2023</a:t>
            </a:r>
            <a:endParaRPr dirty="0"/>
          </a:p>
        </p:txBody>
      </p:sp>
      <p:sp>
        <p:nvSpPr>
          <p:cNvPr id="2131" name="Google Shape;2131;p140"/>
          <p:cNvSpPr txBox="1"/>
          <p:nvPr/>
        </p:nvSpPr>
        <p:spPr>
          <a:xfrm>
            <a:off x="1185627" y="2225675"/>
            <a:ext cx="17300716" cy="7870319"/>
          </a:xfrm>
          <a:prstGeom prst="rect">
            <a:avLst/>
          </a:prstGeom>
          <a:noFill/>
          <a:ln>
            <a:noFill/>
          </a:ln>
        </p:spPr>
        <p:txBody>
          <a:bodyPr spcFirstLastPara="1" wrap="square" lIns="91425" tIns="45700" rIns="91425" bIns="45700" anchor="t" anchorCtr="0">
            <a:spAutoFit/>
          </a:bodyPr>
          <a:lstStyle/>
          <a:p>
            <a:pPr marL="240665" marR="0" lvl="0" indent="-228600" algn="just" rtl="0">
              <a:spcBef>
                <a:spcPts val="0"/>
              </a:spcBef>
              <a:spcAft>
                <a:spcPts val="0"/>
              </a:spcAft>
              <a:buClr>
                <a:srgbClr val="054C2C"/>
              </a:buClr>
              <a:buSzPts val="2600"/>
              <a:buFont typeface="Noto Sans Symbols"/>
              <a:buChar char="▪"/>
            </a:pPr>
            <a:r>
              <a:rPr lang="en-US" sz="2600" dirty="0" err="1">
                <a:solidFill>
                  <a:srgbClr val="054C2C"/>
                </a:solidFill>
                <a:latin typeface="Garamond"/>
                <a:ea typeface="Garamond"/>
                <a:cs typeface="Garamond"/>
                <a:sym typeface="Garamond"/>
              </a:rPr>
              <a:t>DarkBeam</a:t>
            </a:r>
            <a:r>
              <a:rPr lang="en-US" sz="2600" dirty="0">
                <a:solidFill>
                  <a:srgbClr val="054C2C"/>
                </a:solidFill>
                <a:latin typeface="Garamond"/>
                <a:ea typeface="Garamond"/>
                <a:cs typeface="Garamond"/>
                <a:sym typeface="Garamond"/>
              </a:rPr>
              <a:t> (September 2023):</a:t>
            </a:r>
            <a:endParaRPr sz="2600" dirty="0">
              <a:solidFill>
                <a:srgbClr val="054C2C"/>
              </a:solidFill>
              <a:latin typeface="Garamond"/>
              <a:ea typeface="Garamond"/>
              <a:cs typeface="Garamond"/>
              <a:sym typeface="Garamond"/>
            </a:endParaRPr>
          </a:p>
          <a:p>
            <a:pPr marL="240665" marR="6350" lvl="0" indent="0" algn="just" rtl="0">
              <a:lnSpc>
                <a:spcPct val="140700"/>
              </a:lnSpc>
              <a:spcBef>
                <a:spcPts val="5"/>
              </a:spcBef>
              <a:spcAft>
                <a:spcPts val="0"/>
              </a:spcAft>
              <a:buNone/>
            </a:pPr>
            <a:r>
              <a:rPr lang="en-US" sz="2600" dirty="0" err="1">
                <a:solidFill>
                  <a:schemeClr val="dk1"/>
                </a:solidFill>
                <a:latin typeface="Garamond"/>
                <a:ea typeface="Garamond"/>
                <a:cs typeface="Garamond"/>
                <a:sym typeface="Garamond"/>
              </a:rPr>
              <a:t>DarkBeam</a:t>
            </a:r>
            <a:r>
              <a:rPr lang="en-US" sz="2600" dirty="0">
                <a:solidFill>
                  <a:schemeClr val="dk1"/>
                </a:solidFill>
                <a:latin typeface="Garamond"/>
                <a:ea typeface="Garamond"/>
                <a:cs typeface="Garamond"/>
                <a:sym typeface="Garamond"/>
              </a:rPr>
              <a:t>, a company specializing in digital risk protection, inadvertently made 3.8 billion records accessible to the public as a result of a misconfigured Elasticsearch and Kibana interface.  Although a majority of the compromised data originated from past security breaches, the vast amount of information possessed by </a:t>
            </a:r>
            <a:r>
              <a:rPr lang="en-US" sz="2600" dirty="0" err="1">
                <a:solidFill>
                  <a:schemeClr val="dk1"/>
                </a:solidFill>
                <a:latin typeface="Garamond"/>
                <a:ea typeface="Garamond"/>
                <a:cs typeface="Garamond"/>
                <a:sym typeface="Garamond"/>
              </a:rPr>
              <a:t>DarkBeam</a:t>
            </a:r>
            <a:r>
              <a:rPr lang="en-US" sz="2600" dirty="0">
                <a:solidFill>
                  <a:schemeClr val="dk1"/>
                </a:solidFill>
                <a:latin typeface="Garamond"/>
                <a:ea typeface="Garamond"/>
                <a:cs typeface="Garamond"/>
                <a:sym typeface="Garamond"/>
              </a:rPr>
              <a:t> presented a significant risk for conducting phishing campaigns.</a:t>
            </a:r>
            <a:endParaRPr sz="26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2600" dirty="0">
              <a:solidFill>
                <a:schemeClr val="dk1"/>
              </a:solidFill>
              <a:latin typeface="Garamond"/>
              <a:ea typeface="Garamond"/>
              <a:cs typeface="Garamond"/>
              <a:sym typeface="Garamond"/>
            </a:endParaRPr>
          </a:p>
          <a:p>
            <a:pPr marL="0" marR="0" lvl="0" indent="0" algn="l" rtl="0">
              <a:spcBef>
                <a:spcPts val="15"/>
              </a:spcBef>
              <a:spcAft>
                <a:spcPts val="0"/>
              </a:spcAft>
              <a:buNone/>
            </a:pPr>
            <a:endParaRPr sz="2600" dirty="0">
              <a:solidFill>
                <a:schemeClr val="dk1"/>
              </a:solidFill>
              <a:latin typeface="Garamond"/>
              <a:ea typeface="Garamond"/>
              <a:cs typeface="Garamond"/>
              <a:sym typeface="Garamond"/>
            </a:endParaRPr>
          </a:p>
          <a:p>
            <a:pPr marL="240665" marR="0" lvl="0" indent="-228600" algn="just" rtl="0">
              <a:spcBef>
                <a:spcPts val="0"/>
              </a:spcBef>
              <a:spcAft>
                <a:spcPts val="0"/>
              </a:spcAft>
              <a:buClr>
                <a:srgbClr val="054C2C"/>
              </a:buClr>
              <a:buSzPts val="2600"/>
              <a:buFont typeface="Noto Sans Symbols"/>
              <a:buChar char="▪"/>
            </a:pPr>
            <a:r>
              <a:rPr lang="en-US" sz="2600" b="1" dirty="0">
                <a:solidFill>
                  <a:srgbClr val="054C2C"/>
                </a:solidFill>
                <a:latin typeface="Garamond"/>
                <a:ea typeface="Garamond"/>
                <a:cs typeface="Garamond"/>
                <a:sym typeface="Garamond"/>
              </a:rPr>
              <a:t>Report from the UK Electoral Commission (August 2023):</a:t>
            </a:r>
            <a:endParaRPr sz="2600" dirty="0">
              <a:solidFill>
                <a:srgbClr val="054C2C"/>
              </a:solidFill>
              <a:latin typeface="Garamond"/>
              <a:ea typeface="Garamond"/>
              <a:cs typeface="Garamond"/>
              <a:sym typeface="Garamond"/>
            </a:endParaRPr>
          </a:p>
          <a:p>
            <a:pPr marL="240665" marR="5080" lvl="0" indent="0" algn="just" rtl="0">
              <a:lnSpc>
                <a:spcPct val="140600"/>
              </a:lnSpc>
              <a:spcBef>
                <a:spcPts val="5"/>
              </a:spcBef>
              <a:spcAft>
                <a:spcPts val="0"/>
              </a:spcAft>
              <a:buNone/>
            </a:pPr>
            <a:r>
              <a:rPr lang="en-US" sz="2600" dirty="0">
                <a:solidFill>
                  <a:schemeClr val="dk1"/>
                </a:solidFill>
                <a:latin typeface="Garamond"/>
                <a:ea typeface="Garamond"/>
                <a:cs typeface="Garamond"/>
                <a:sym typeface="Garamond"/>
              </a:rPr>
              <a:t>The UK Electoral Commission experienced a sophisticated cyber attack, during which malicious actors successfully breached the UK's electoral registers, impacting approximately 40 million individuals. The assailants obtained unauthorized access to the personal information of voters,  including their names, addresses, and voting records.</a:t>
            </a:r>
            <a:endParaRPr sz="2600" dirty="0">
              <a:solidFill>
                <a:schemeClr val="dk1"/>
              </a:solidFill>
              <a:latin typeface="Garamond"/>
              <a:ea typeface="Garamond"/>
              <a:cs typeface="Garamond"/>
              <a:sym typeface="Garamond"/>
            </a:endParaRPr>
          </a:p>
          <a:p>
            <a:pPr marL="0" marR="0" lvl="0" indent="0" algn="l" rtl="0">
              <a:lnSpc>
                <a:spcPct val="100000"/>
              </a:lnSpc>
              <a:spcBef>
                <a:spcPts val="0"/>
              </a:spcBef>
              <a:spcAft>
                <a:spcPts val="0"/>
              </a:spcAft>
              <a:buNone/>
            </a:pPr>
            <a:endParaRPr sz="2600" dirty="0">
              <a:solidFill>
                <a:schemeClr val="dk1"/>
              </a:solidFill>
              <a:latin typeface="Garamond"/>
              <a:ea typeface="Garamond"/>
              <a:cs typeface="Garamond"/>
              <a:sym typeface="Garamond"/>
            </a:endParaRPr>
          </a:p>
          <a:p>
            <a:pPr marL="0" marR="0" lvl="0" indent="0" algn="l" rtl="0">
              <a:spcBef>
                <a:spcPts val="5"/>
              </a:spcBef>
              <a:spcAft>
                <a:spcPts val="0"/>
              </a:spcAft>
              <a:buNone/>
            </a:pPr>
            <a:endParaRPr sz="2600" dirty="0">
              <a:solidFill>
                <a:schemeClr val="dk1"/>
              </a:solidFill>
              <a:latin typeface="Garamond"/>
              <a:ea typeface="Garamond"/>
              <a:cs typeface="Garamond"/>
              <a:sym typeface="Garamond"/>
            </a:endParaRPr>
          </a:p>
          <a:p>
            <a:pPr marL="240665" marR="0" lvl="0" indent="-228600" algn="l" rtl="0">
              <a:spcBef>
                <a:spcPts val="0"/>
              </a:spcBef>
              <a:spcAft>
                <a:spcPts val="0"/>
              </a:spcAft>
              <a:buClr>
                <a:srgbClr val="054C2C"/>
              </a:buClr>
              <a:buSzPts val="2600"/>
              <a:buFont typeface="Noto Sans Symbols"/>
              <a:buChar char="▪"/>
            </a:pPr>
            <a:r>
              <a:rPr lang="en-US" sz="2600" b="1" dirty="0">
                <a:solidFill>
                  <a:srgbClr val="054C2C"/>
                </a:solidFill>
                <a:latin typeface="Garamond"/>
                <a:ea typeface="Garamond"/>
                <a:cs typeface="Garamond"/>
                <a:sym typeface="Garamond"/>
              </a:rPr>
              <a:t>Indonesian Immigration Directorate General (July 2023):</a:t>
            </a:r>
            <a:endParaRPr sz="2600" dirty="0">
              <a:solidFill>
                <a:srgbClr val="054C2C"/>
              </a:solidFill>
              <a:latin typeface="Garamond"/>
              <a:ea typeface="Garamond"/>
              <a:cs typeface="Garamond"/>
              <a:sym typeface="Garamond"/>
            </a:endParaRPr>
          </a:p>
          <a:p>
            <a:pPr marL="240665" marR="0" lvl="0" indent="0" algn="l" rtl="0">
              <a:spcBef>
                <a:spcPts val="540"/>
              </a:spcBef>
              <a:spcAft>
                <a:spcPts val="0"/>
              </a:spcAft>
              <a:buNone/>
            </a:pPr>
            <a:r>
              <a:rPr lang="en-US" sz="2600" dirty="0">
                <a:solidFill>
                  <a:schemeClr val="dk1"/>
                </a:solidFill>
                <a:latin typeface="Garamond"/>
                <a:ea typeface="Garamond"/>
                <a:cs typeface="Garamond"/>
                <a:sym typeface="Garamond"/>
              </a:rPr>
              <a:t>An </a:t>
            </a:r>
            <a:r>
              <a:rPr lang="en-US" sz="2600" dirty="0" err="1">
                <a:solidFill>
                  <a:schemeClr val="dk1"/>
                </a:solidFill>
                <a:latin typeface="Garamond"/>
                <a:ea typeface="Garamond"/>
                <a:cs typeface="Garamond"/>
                <a:sym typeface="Garamond"/>
              </a:rPr>
              <a:t>unauthorised</a:t>
            </a:r>
            <a:r>
              <a:rPr lang="en-US" sz="2600" dirty="0">
                <a:solidFill>
                  <a:schemeClr val="dk1"/>
                </a:solidFill>
                <a:latin typeface="Garamond"/>
                <a:ea typeface="Garamond"/>
                <a:cs typeface="Garamond"/>
                <a:sym typeface="Garamond"/>
              </a:rPr>
              <a:t> individual successfully infiltrated the Indonesian Immigration Directorate</a:t>
            </a:r>
            <a:endParaRPr sz="2600" dirty="0">
              <a:solidFill>
                <a:schemeClr val="dk1"/>
              </a:solidFill>
              <a:latin typeface="Garamond"/>
              <a:ea typeface="Garamond"/>
              <a:cs typeface="Garamond"/>
              <a:sym typeface="Garamond"/>
            </a:endParaRPr>
          </a:p>
          <a:p>
            <a:pPr marL="240665" marR="5715" lvl="0" indent="0" algn="l" rtl="0">
              <a:lnSpc>
                <a:spcPct val="140900"/>
              </a:lnSpc>
              <a:spcBef>
                <a:spcPts val="5"/>
              </a:spcBef>
              <a:spcAft>
                <a:spcPts val="0"/>
              </a:spcAft>
              <a:buNone/>
            </a:pPr>
            <a:r>
              <a:rPr lang="en-US" sz="2600" dirty="0">
                <a:solidFill>
                  <a:schemeClr val="dk1"/>
                </a:solidFill>
                <a:latin typeface="Garamond"/>
                <a:ea typeface="Garamond"/>
                <a:cs typeface="Garamond"/>
                <a:sym typeface="Garamond"/>
              </a:rPr>
              <a:t>General's system, resulting in the disclosure of passport information belonging to over 34 million  Indonesian citizens.</a:t>
            </a:r>
            <a:endParaRPr sz="2600" dirty="0">
              <a:solidFill>
                <a:schemeClr val="dk1"/>
              </a:solidFill>
              <a:latin typeface="Garamond"/>
              <a:ea typeface="Garamond"/>
              <a:cs typeface="Garamond"/>
              <a:sym typeface="Garamond"/>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Shape 2135"/>
        <p:cNvGrpSpPr/>
        <p:nvPr/>
      </p:nvGrpSpPr>
      <p:grpSpPr>
        <a:xfrm>
          <a:off x="0" y="0"/>
          <a:ext cx="0" cy="0"/>
          <a:chOff x="0" y="0"/>
          <a:chExt cx="0" cy="0"/>
        </a:xfrm>
      </p:grpSpPr>
      <p:grpSp>
        <p:nvGrpSpPr>
          <p:cNvPr id="2136" name="Google Shape;2136;p141"/>
          <p:cNvGrpSpPr/>
          <p:nvPr/>
        </p:nvGrpSpPr>
        <p:grpSpPr>
          <a:xfrm>
            <a:off x="11342157" y="3079897"/>
            <a:ext cx="6713633" cy="4916098"/>
            <a:chOff x="11339512" y="1893883"/>
            <a:chExt cx="6713633" cy="4916098"/>
          </a:xfrm>
        </p:grpSpPr>
        <p:sp>
          <p:nvSpPr>
            <p:cNvPr id="2137" name="Google Shape;2137;p141"/>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2138" name="Google Shape;2138;p141"/>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2139" name="Google Shape;2139;p141"/>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2140" name="Google Shape;2140;p141"/>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2141" name="Google Shape;2141;p141"/>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2142" name="Google Shape;2142;p141"/>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2143" name="Google Shape;2143;p141"/>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pic>
        <p:nvPicPr>
          <p:cNvPr id="2144" name="Google Shape;2144;p141"/>
          <p:cNvPicPr preferRelativeResize="0"/>
          <p:nvPr/>
        </p:nvPicPr>
        <p:blipFill rotWithShape="1">
          <a:blip r:embed="rId4">
            <a:alphaModFix/>
          </a:blip>
          <a:srcRect/>
          <a:stretch/>
        </p:blipFill>
        <p:spPr>
          <a:xfrm>
            <a:off x="925646" y="2639684"/>
            <a:ext cx="10261466" cy="805188"/>
          </a:xfrm>
          <a:prstGeom prst="rect">
            <a:avLst/>
          </a:prstGeom>
          <a:noFill/>
          <a:ln>
            <a:noFill/>
          </a:ln>
        </p:spPr>
      </p:pic>
      <p:sp>
        <p:nvSpPr>
          <p:cNvPr id="2145" name="Google Shape;2145;p141"/>
          <p:cNvSpPr txBox="1"/>
          <p:nvPr/>
        </p:nvSpPr>
        <p:spPr>
          <a:xfrm>
            <a:off x="1173683" y="1280566"/>
            <a:ext cx="17847742" cy="566822"/>
          </a:xfrm>
          <a:prstGeom prst="rect">
            <a:avLst/>
          </a:prstGeom>
          <a:noFill/>
          <a:ln>
            <a:noFill/>
          </a:ln>
        </p:spPr>
        <p:txBody>
          <a:bodyPr spcFirstLastPara="1" wrap="square" lIns="0" tIns="12700" rIns="0" bIns="0" anchor="t" anchorCtr="0">
            <a:spAutoFit/>
          </a:bodyPr>
          <a:lstStyle/>
          <a:p>
            <a:pPr marL="760095" marR="299085" lvl="0" indent="0" algn="l" rtl="0">
              <a:spcBef>
                <a:spcPts val="0"/>
              </a:spcBef>
              <a:spcAft>
                <a:spcPts val="0"/>
              </a:spcAft>
              <a:buNone/>
            </a:pPr>
            <a:r>
              <a:rPr lang="en-US" sz="3600" b="1" dirty="0">
                <a:solidFill>
                  <a:srgbClr val="054C2C"/>
                </a:solidFill>
                <a:latin typeface="Garamond"/>
                <a:ea typeface="Garamond"/>
                <a:cs typeface="Garamond"/>
                <a:sym typeface="Garamond"/>
              </a:rPr>
              <a:t>Best Practices for Mitigating the impact of Data Breaches  and Ensuring Compliance</a:t>
            </a:r>
            <a:endParaRPr sz="3600" dirty="0">
              <a:solidFill>
                <a:srgbClr val="054C2C"/>
              </a:solidFill>
              <a:latin typeface="Garamond"/>
              <a:ea typeface="Garamond"/>
              <a:cs typeface="Garamond"/>
              <a:sym typeface="Garamond"/>
            </a:endParaRPr>
          </a:p>
        </p:txBody>
      </p:sp>
      <p:sp>
        <p:nvSpPr>
          <p:cNvPr id="2146" name="Google Shape;2146;p141"/>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91440" marR="0" lvl="0" indent="0" algn="l" rtl="0">
              <a:spcBef>
                <a:spcPts val="0"/>
              </a:spcBef>
              <a:spcAft>
                <a:spcPts val="0"/>
              </a:spcAft>
              <a:buNone/>
            </a:pPr>
            <a:r>
              <a:rPr lang="en-US" sz="3200" b="1">
                <a:solidFill>
                  <a:srgbClr val="FFFFFF"/>
                </a:solidFill>
                <a:latin typeface="Garamond"/>
                <a:ea typeface="Garamond"/>
                <a:cs typeface="Garamond"/>
                <a:sym typeface="Garamond"/>
              </a:rPr>
              <a:t>Introduction to Data Breach</a:t>
            </a:r>
            <a:endParaRPr sz="3200">
              <a:solidFill>
                <a:schemeClr val="dk1"/>
              </a:solidFill>
              <a:latin typeface="Garamond"/>
              <a:ea typeface="Garamond"/>
              <a:cs typeface="Garamond"/>
              <a:sym typeface="Garamond"/>
            </a:endParaRPr>
          </a:p>
        </p:txBody>
      </p:sp>
      <p:sp>
        <p:nvSpPr>
          <p:cNvPr id="2147" name="Google Shape;2147;p141"/>
          <p:cNvSpPr txBox="1"/>
          <p:nvPr/>
        </p:nvSpPr>
        <p:spPr>
          <a:xfrm>
            <a:off x="1045822" y="3306056"/>
            <a:ext cx="15551489" cy="6879063"/>
          </a:xfrm>
          <a:prstGeom prst="rect">
            <a:avLst/>
          </a:prstGeom>
          <a:noFill/>
          <a:ln>
            <a:noFill/>
          </a:ln>
        </p:spPr>
        <p:txBody>
          <a:bodyPr spcFirstLastPara="1" wrap="square" lIns="91425" tIns="45700" rIns="91425" bIns="45700" anchor="t" anchorCtr="0">
            <a:spAutoFit/>
          </a:bodyPr>
          <a:lstStyle/>
          <a:p>
            <a:pPr marL="12700" marR="787400" lvl="0" indent="1270" algn="l" rtl="0">
              <a:lnSpc>
                <a:spcPct val="140100"/>
              </a:lnSpc>
              <a:spcBef>
                <a:spcPts val="0"/>
              </a:spcBef>
              <a:spcAft>
                <a:spcPts val="0"/>
              </a:spcAft>
              <a:buNone/>
            </a:pPr>
            <a:r>
              <a:rPr lang="en-US" sz="2800" b="1" dirty="0">
                <a:solidFill>
                  <a:srgbClr val="054C2C"/>
                </a:solidFill>
                <a:latin typeface="Garamond"/>
                <a:ea typeface="Garamond"/>
                <a:cs typeface="Garamond"/>
                <a:sym typeface="Garamond"/>
              </a:rPr>
              <a:t>Some best practices to help mitigate the impact of a data breach in an  organization are listed below.</a:t>
            </a:r>
            <a:endParaRPr sz="2800" dirty="0">
              <a:solidFill>
                <a:srgbClr val="054C2C"/>
              </a:solidFill>
              <a:latin typeface="Garamond"/>
              <a:ea typeface="Garamond"/>
              <a:cs typeface="Garamond"/>
              <a:sym typeface="Garamond"/>
            </a:endParaRPr>
          </a:p>
          <a:p>
            <a:pPr marL="241300" marR="0" lvl="0" indent="-228600" algn="l" rtl="0">
              <a:spcBef>
                <a:spcPts val="625"/>
              </a:spcBef>
              <a:spcAft>
                <a:spcPts val="0"/>
              </a:spcAft>
              <a:buClr>
                <a:srgbClr val="054C2C"/>
              </a:buClr>
              <a:buSzPts val="2800"/>
              <a:buFont typeface="Noto Sans Symbols"/>
              <a:buChar char="▪"/>
            </a:pPr>
            <a:r>
              <a:rPr lang="en-US" sz="2800" b="1" dirty="0">
                <a:solidFill>
                  <a:srgbClr val="054C2C"/>
                </a:solidFill>
                <a:latin typeface="Garamond"/>
                <a:ea typeface="Garamond"/>
                <a:cs typeface="Garamond"/>
                <a:sym typeface="Garamond"/>
              </a:rPr>
              <a:t>Data Classification:</a:t>
            </a:r>
            <a:endParaRPr sz="2800" dirty="0">
              <a:solidFill>
                <a:srgbClr val="054C2C"/>
              </a:solidFill>
              <a:latin typeface="Garamond"/>
              <a:ea typeface="Garamond"/>
              <a:cs typeface="Garamond"/>
              <a:sym typeface="Garamond"/>
            </a:endParaRPr>
          </a:p>
          <a:p>
            <a:pPr marL="469900" marR="0" lvl="1" indent="-228600" algn="l" rtl="0">
              <a:spcBef>
                <a:spcPts val="60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Classify data based on its sensitivity, ensuring that critical data is more protected.</a:t>
            </a:r>
            <a:endParaRPr sz="2800" b="0" i="0" u="none" strike="noStrike" cap="none" dirty="0">
              <a:solidFill>
                <a:schemeClr val="dk1"/>
              </a:solidFill>
              <a:latin typeface="Garamond"/>
              <a:ea typeface="Garamond"/>
              <a:cs typeface="Garamond"/>
              <a:sym typeface="Garamond"/>
            </a:endParaRPr>
          </a:p>
          <a:p>
            <a:pPr marL="469900" marR="0" lvl="1" indent="-228600" algn="l" rtl="0">
              <a:spcBef>
                <a:spcPts val="575"/>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Apply access controls and encryption to data based on its classification.</a:t>
            </a:r>
            <a:endParaRPr sz="2800" b="0" i="0" u="none" strike="noStrike" cap="none" dirty="0">
              <a:solidFill>
                <a:schemeClr val="dk1"/>
              </a:solidFill>
              <a:latin typeface="Garamond"/>
              <a:ea typeface="Garamond"/>
              <a:cs typeface="Garamond"/>
              <a:sym typeface="Garamond"/>
            </a:endParaRPr>
          </a:p>
          <a:p>
            <a:pPr marL="457200" marR="0" lvl="1" indent="0" algn="l" rtl="0">
              <a:lnSpc>
                <a:spcPct val="100000"/>
              </a:lnSpc>
              <a:spcBef>
                <a:spcPts val="0"/>
              </a:spcBef>
              <a:spcAft>
                <a:spcPts val="0"/>
              </a:spcAft>
              <a:buClr>
                <a:schemeClr val="dk1"/>
              </a:buClr>
              <a:buSzPts val="2800"/>
              <a:buFont typeface="Courier New"/>
              <a:buNone/>
            </a:pPr>
            <a:endParaRPr sz="2800" b="0" i="0" u="none" strike="noStrike" cap="none" dirty="0">
              <a:solidFill>
                <a:schemeClr val="dk1"/>
              </a:solidFill>
              <a:latin typeface="Garamond"/>
              <a:ea typeface="Garamond"/>
              <a:cs typeface="Garamond"/>
              <a:sym typeface="Garamond"/>
            </a:endParaRPr>
          </a:p>
          <a:p>
            <a:pPr marL="241300" marR="0" lvl="0" indent="-228600" algn="l" rtl="0">
              <a:spcBef>
                <a:spcPts val="1040"/>
              </a:spcBef>
              <a:spcAft>
                <a:spcPts val="0"/>
              </a:spcAft>
              <a:buClr>
                <a:srgbClr val="054C2C"/>
              </a:buClr>
              <a:buSzPts val="2800"/>
              <a:buFont typeface="Noto Sans Symbols"/>
              <a:buChar char="▪"/>
            </a:pPr>
            <a:r>
              <a:rPr lang="en-US" sz="2800" b="1" dirty="0">
                <a:solidFill>
                  <a:srgbClr val="054C2C"/>
                </a:solidFill>
                <a:latin typeface="Garamond"/>
                <a:ea typeface="Garamond"/>
                <a:cs typeface="Garamond"/>
                <a:sym typeface="Garamond"/>
              </a:rPr>
              <a:t>Regular Risk Assessments:</a:t>
            </a:r>
            <a:endParaRPr sz="2800" dirty="0">
              <a:solidFill>
                <a:srgbClr val="054C2C"/>
              </a:solidFill>
              <a:latin typeface="Garamond"/>
              <a:ea typeface="Garamond"/>
              <a:cs typeface="Garamond"/>
              <a:sym typeface="Garamond"/>
            </a:endParaRPr>
          </a:p>
          <a:p>
            <a:pPr marL="469900" marR="0" lvl="1" indent="-228600" algn="l" rtl="0">
              <a:spcBef>
                <a:spcPts val="59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Conduct ongoing risk assessments to identify potential vulnerabilities and threats.</a:t>
            </a:r>
            <a:endParaRPr sz="2800" b="0" i="0" u="none" strike="noStrike" cap="none" dirty="0">
              <a:solidFill>
                <a:schemeClr val="dk1"/>
              </a:solidFill>
              <a:latin typeface="Garamond"/>
              <a:ea typeface="Garamond"/>
              <a:cs typeface="Garamond"/>
              <a:sym typeface="Garamond"/>
            </a:endParaRPr>
          </a:p>
          <a:p>
            <a:pPr marL="469900" marR="0" lvl="1" indent="-228600" algn="l" rtl="0">
              <a:spcBef>
                <a:spcPts val="585"/>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Use risk assessment results to prioritize security investments and measures.</a:t>
            </a:r>
            <a:endParaRPr sz="2800" b="0" i="0" u="none" strike="noStrike" cap="none" dirty="0">
              <a:solidFill>
                <a:schemeClr val="dk1"/>
              </a:solidFill>
              <a:latin typeface="Garamond"/>
              <a:ea typeface="Garamond"/>
              <a:cs typeface="Garamond"/>
              <a:sym typeface="Garamond"/>
            </a:endParaRPr>
          </a:p>
          <a:p>
            <a:pPr marL="457200" marR="0" lvl="1" indent="0" algn="l" rtl="0">
              <a:lnSpc>
                <a:spcPct val="100000"/>
              </a:lnSpc>
              <a:spcBef>
                <a:spcPts val="0"/>
              </a:spcBef>
              <a:spcAft>
                <a:spcPts val="0"/>
              </a:spcAft>
              <a:buClr>
                <a:schemeClr val="dk1"/>
              </a:buClr>
              <a:buSzPts val="2800"/>
              <a:buFont typeface="Courier New"/>
              <a:buNone/>
            </a:pPr>
            <a:endParaRPr sz="2800" b="0" i="0" u="none" strike="noStrike" cap="none" dirty="0">
              <a:solidFill>
                <a:schemeClr val="dk1"/>
              </a:solidFill>
              <a:latin typeface="Garamond"/>
              <a:ea typeface="Garamond"/>
              <a:cs typeface="Garamond"/>
              <a:sym typeface="Garamond"/>
            </a:endParaRPr>
          </a:p>
          <a:p>
            <a:pPr marL="241300" marR="0" lvl="0" indent="-228600" algn="l" rtl="0">
              <a:spcBef>
                <a:spcPts val="1045"/>
              </a:spcBef>
              <a:spcAft>
                <a:spcPts val="0"/>
              </a:spcAft>
              <a:buClr>
                <a:srgbClr val="C00000"/>
              </a:buClr>
              <a:buSzPts val="2800"/>
              <a:buFont typeface="Noto Sans Symbols"/>
              <a:buChar char="▪"/>
            </a:pPr>
            <a:r>
              <a:rPr lang="en-US" sz="2800" b="1" dirty="0">
                <a:solidFill>
                  <a:srgbClr val="054C2C"/>
                </a:solidFill>
                <a:latin typeface="Garamond"/>
                <a:ea typeface="Garamond"/>
                <a:cs typeface="Garamond"/>
                <a:sym typeface="Garamond"/>
              </a:rPr>
              <a:t>Access Control:</a:t>
            </a:r>
            <a:endParaRPr sz="2800" dirty="0">
              <a:solidFill>
                <a:srgbClr val="054C2C"/>
              </a:solidFill>
              <a:latin typeface="Garamond"/>
              <a:ea typeface="Garamond"/>
              <a:cs typeface="Garamond"/>
              <a:sym typeface="Garamond"/>
            </a:endParaRPr>
          </a:p>
          <a:p>
            <a:pPr marL="469900" marR="0" lvl="1" indent="-228600" algn="l" rtl="0">
              <a:spcBef>
                <a:spcPts val="59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Implement the principle of least privilege to limit access to data.</a:t>
            </a:r>
            <a:endParaRPr sz="2800" b="0" i="0" u="none" strike="noStrike" cap="none" dirty="0">
              <a:solidFill>
                <a:schemeClr val="dk1"/>
              </a:solidFill>
              <a:latin typeface="Garamond"/>
              <a:ea typeface="Garamond"/>
              <a:cs typeface="Garamond"/>
              <a:sym typeface="Garamond"/>
            </a:endParaRPr>
          </a:p>
          <a:p>
            <a:pPr marL="469900" marR="5080" lvl="1" indent="-228600" algn="l" rtl="0">
              <a:lnSpc>
                <a:spcPct val="140000"/>
              </a:lnSpc>
              <a:spcBef>
                <a:spcPts val="1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Use strong authentication methods, such as multi-factor authentication (MFA), to  enhance access security.</a:t>
            </a:r>
            <a:endParaRPr sz="2800" b="0" i="0" u="none" strike="noStrike" cap="none" dirty="0">
              <a:solidFill>
                <a:schemeClr val="dk1"/>
              </a:solidFill>
              <a:latin typeface="Garamond"/>
              <a:ea typeface="Garamond"/>
              <a:cs typeface="Garamond"/>
              <a:sym typeface="Garamond"/>
            </a:endParaRPr>
          </a:p>
        </p:txBody>
      </p:sp>
      <p:pic>
        <p:nvPicPr>
          <p:cNvPr id="2148" name="Google Shape;2148;p141"/>
          <p:cNvPicPr preferRelativeResize="0"/>
          <p:nvPr/>
        </p:nvPicPr>
        <p:blipFill rotWithShape="1">
          <a:blip r:embed="rId5">
            <a:alphaModFix/>
          </a:blip>
          <a:srcRect/>
          <a:stretch/>
        </p:blipFill>
        <p:spPr>
          <a:xfrm>
            <a:off x="13945151" y="4730321"/>
            <a:ext cx="5076274" cy="4342929"/>
          </a:xfrm>
          <a:prstGeom prst="rect">
            <a:avLst/>
          </a:prstGeom>
          <a:noFill/>
          <a:ln>
            <a:noFill/>
          </a:ln>
        </p:spPr>
      </p:pic>
      <p:sp>
        <p:nvSpPr>
          <p:cNvPr id="2" name="Slide Number Placeholder 1">
            <a:extLst>
              <a:ext uri="{FF2B5EF4-FFF2-40B4-BE49-F238E27FC236}">
                <a16:creationId xmlns:a16="http://schemas.microsoft.com/office/drawing/2014/main" id="{F7EB3E01-01DF-B64E-79FB-F06D1C06F501}"/>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148</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Shape 2152"/>
        <p:cNvGrpSpPr/>
        <p:nvPr/>
      </p:nvGrpSpPr>
      <p:grpSpPr>
        <a:xfrm>
          <a:off x="0" y="0"/>
          <a:ext cx="0" cy="0"/>
          <a:chOff x="0" y="0"/>
          <a:chExt cx="0" cy="0"/>
        </a:xfrm>
      </p:grpSpPr>
      <p:grpSp>
        <p:nvGrpSpPr>
          <p:cNvPr id="2153" name="Google Shape;2153;p142"/>
          <p:cNvGrpSpPr/>
          <p:nvPr/>
        </p:nvGrpSpPr>
        <p:grpSpPr>
          <a:xfrm>
            <a:off x="11342157" y="3079897"/>
            <a:ext cx="6713633" cy="4916098"/>
            <a:chOff x="11339512" y="1893883"/>
            <a:chExt cx="6713633" cy="4916098"/>
          </a:xfrm>
        </p:grpSpPr>
        <p:sp>
          <p:nvSpPr>
            <p:cNvPr id="2154" name="Google Shape;2154;p142"/>
            <p:cNvSpPr txBox="1"/>
            <p:nvPr/>
          </p:nvSpPr>
          <p:spPr>
            <a:xfrm>
              <a:off x="13777912" y="1893883"/>
              <a:ext cx="1440422" cy="628378"/>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Protection</a:t>
              </a:r>
              <a:endParaRPr sz="2000">
                <a:solidFill>
                  <a:schemeClr val="dk1"/>
                </a:solidFill>
                <a:latin typeface="Garamond"/>
                <a:ea typeface="Garamond"/>
                <a:cs typeface="Garamond"/>
                <a:sym typeface="Garamond"/>
              </a:endParaRPr>
            </a:p>
          </p:txBody>
        </p:sp>
        <p:sp>
          <p:nvSpPr>
            <p:cNvPr id="2155" name="Google Shape;2155;p142"/>
            <p:cNvSpPr txBox="1"/>
            <p:nvPr/>
          </p:nvSpPr>
          <p:spPr>
            <a:xfrm>
              <a:off x="16100348" y="3902075"/>
              <a:ext cx="1952797"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a:solidFill>
                    <a:srgbClr val="FFFFFF"/>
                  </a:solidFill>
                  <a:latin typeface="Garamond"/>
                  <a:ea typeface="Garamond"/>
                  <a:cs typeface="Garamond"/>
                  <a:sym typeface="Garamond"/>
                </a:rPr>
                <a:t>Data Privacy</a:t>
              </a:r>
              <a:endParaRPr sz="2000">
                <a:solidFill>
                  <a:schemeClr val="dk1"/>
                </a:solidFill>
                <a:latin typeface="Garamond"/>
                <a:ea typeface="Garamond"/>
                <a:cs typeface="Garamond"/>
                <a:sym typeface="Garamond"/>
              </a:endParaRPr>
            </a:p>
          </p:txBody>
        </p:sp>
        <p:sp>
          <p:nvSpPr>
            <p:cNvPr id="2156" name="Google Shape;2156;p142"/>
            <p:cNvSpPr txBox="1"/>
            <p:nvPr/>
          </p:nvSpPr>
          <p:spPr>
            <a:xfrm>
              <a:off x="15656833" y="5557715"/>
              <a:ext cx="1987286" cy="1252266"/>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Relationship between  Data Privacy and ata  Protection</a:t>
              </a:r>
              <a:endParaRPr sz="2000">
                <a:solidFill>
                  <a:schemeClr val="dk1"/>
                </a:solidFill>
                <a:latin typeface="Garamond"/>
                <a:ea typeface="Garamond"/>
                <a:cs typeface="Garamond"/>
                <a:sym typeface="Garamond"/>
              </a:endParaRPr>
            </a:p>
          </p:txBody>
        </p:sp>
        <p:sp>
          <p:nvSpPr>
            <p:cNvPr id="2157" name="Google Shape;2157;p142"/>
            <p:cNvSpPr txBox="1"/>
            <p:nvPr/>
          </p:nvSpPr>
          <p:spPr>
            <a:xfrm>
              <a:off x="11342274" y="5715772"/>
              <a:ext cx="1787127" cy="936153"/>
            </a:xfrm>
            <a:prstGeom prst="rect">
              <a:avLst/>
            </a:prstGeom>
            <a:noFill/>
            <a:ln>
              <a:noFill/>
            </a:ln>
          </p:spPr>
          <p:txBody>
            <a:bodyPr spcFirstLastPara="1" wrap="square" lIns="0" tIns="12700" rIns="0" bIns="0" anchor="t" anchorCtr="0">
              <a:spAutoFit/>
            </a:bodyPr>
            <a:lstStyle/>
            <a:p>
              <a:pPr marL="0" marR="0" lvl="0" indent="0" algn="ctr" rtl="0">
                <a:spcBef>
                  <a:spcPts val="0"/>
                </a:spcBef>
                <a:spcAft>
                  <a:spcPts val="0"/>
                </a:spcAft>
                <a:buNone/>
              </a:pPr>
              <a:r>
                <a:rPr lang="en-US" sz="2000">
                  <a:solidFill>
                    <a:srgbClr val="FFFFFF"/>
                  </a:solidFill>
                  <a:latin typeface="Garamond"/>
                  <a:ea typeface="Garamond"/>
                  <a:cs typeface="Garamond"/>
                  <a:sym typeface="Garamond"/>
                </a:rPr>
                <a:t>Significance of Data</a:t>
              </a:r>
              <a:endParaRPr sz="2000">
                <a:solidFill>
                  <a:schemeClr val="dk1"/>
                </a:solidFill>
                <a:latin typeface="Garamond"/>
                <a:ea typeface="Garamond"/>
                <a:cs typeface="Garamond"/>
                <a:sym typeface="Garamond"/>
              </a:endParaRPr>
            </a:p>
            <a:p>
              <a:pPr marL="635" marR="0" lvl="0" indent="0" algn="ctr" rtl="0">
                <a:spcBef>
                  <a:spcPts val="0"/>
                </a:spcBef>
                <a:spcAft>
                  <a:spcPts val="0"/>
                </a:spcAft>
                <a:buNone/>
              </a:pPr>
              <a:r>
                <a:rPr lang="en-US" sz="2000">
                  <a:solidFill>
                    <a:srgbClr val="FFFFFF"/>
                  </a:solidFill>
                  <a:latin typeface="Garamond"/>
                  <a:ea typeface="Garamond"/>
                  <a:cs typeface="Garamond"/>
                  <a:sym typeface="Garamond"/>
                </a:rPr>
                <a:t>Protection</a:t>
              </a:r>
              <a:endParaRPr sz="2000">
                <a:solidFill>
                  <a:schemeClr val="dk1"/>
                </a:solidFill>
                <a:latin typeface="Garamond"/>
                <a:ea typeface="Garamond"/>
                <a:cs typeface="Garamond"/>
                <a:sym typeface="Garamond"/>
              </a:endParaRPr>
            </a:p>
          </p:txBody>
        </p:sp>
        <p:sp>
          <p:nvSpPr>
            <p:cNvPr id="2158" name="Google Shape;2158;p142"/>
            <p:cNvSpPr txBox="1"/>
            <p:nvPr/>
          </p:nvSpPr>
          <p:spPr>
            <a:xfrm>
              <a:off x="11339512" y="3695576"/>
              <a:ext cx="1821084" cy="944489"/>
            </a:xfrm>
            <a:prstGeom prst="rect">
              <a:avLst/>
            </a:prstGeom>
            <a:noFill/>
            <a:ln>
              <a:noFill/>
            </a:ln>
          </p:spPr>
          <p:txBody>
            <a:bodyPr spcFirstLastPara="1" wrap="square" lIns="0" tIns="20950" rIns="0" bIns="0" anchor="t" anchorCtr="0">
              <a:spAutoFit/>
            </a:bodyPr>
            <a:lstStyle/>
            <a:p>
              <a:pPr marL="12700" marR="5080" lvl="0" indent="0" algn="ctr" rtl="0">
                <a:spcBef>
                  <a:spcPts val="0"/>
                </a:spcBef>
                <a:spcAft>
                  <a:spcPts val="0"/>
                </a:spcAft>
                <a:buNone/>
              </a:pPr>
              <a:r>
                <a:rPr lang="en-US" sz="2000">
                  <a:solidFill>
                    <a:srgbClr val="FFFFFF"/>
                  </a:solidFill>
                  <a:latin typeface="Garamond"/>
                  <a:ea typeface="Garamond"/>
                  <a:cs typeface="Garamond"/>
                  <a:sym typeface="Garamond"/>
                </a:rPr>
                <a:t>Importance of Data  Protection and Data  Privacy</a:t>
              </a:r>
              <a:endParaRPr sz="2000">
                <a:solidFill>
                  <a:schemeClr val="dk1"/>
                </a:solidFill>
                <a:latin typeface="Garamond"/>
                <a:ea typeface="Garamond"/>
                <a:cs typeface="Garamond"/>
                <a:sym typeface="Garamond"/>
              </a:endParaRPr>
            </a:p>
          </p:txBody>
        </p:sp>
      </p:grpSp>
      <p:pic>
        <p:nvPicPr>
          <p:cNvPr id="2159" name="Google Shape;2159;p142"/>
          <p:cNvPicPr preferRelativeResize="0"/>
          <p:nvPr/>
        </p:nvPicPr>
        <p:blipFill rotWithShape="1">
          <a:blip r:embed="rId3">
            <a:alphaModFix/>
          </a:blip>
          <a:srcRect/>
          <a:stretch/>
        </p:blipFill>
        <p:spPr>
          <a:xfrm>
            <a:off x="823912" y="1482367"/>
            <a:ext cx="699543" cy="671047"/>
          </a:xfrm>
          <a:prstGeom prst="rect">
            <a:avLst/>
          </a:prstGeom>
          <a:noFill/>
          <a:ln>
            <a:noFill/>
          </a:ln>
        </p:spPr>
      </p:pic>
      <p:sp>
        <p:nvSpPr>
          <p:cNvPr id="2160" name="Google Shape;2160;p142"/>
          <p:cNvSpPr/>
          <p:nvPr/>
        </p:nvSpPr>
        <p:spPr>
          <a:xfrm>
            <a:off x="823912" y="2421045"/>
            <a:ext cx="16822852" cy="61757"/>
          </a:xfrm>
          <a:custGeom>
            <a:avLst/>
            <a:gdLst/>
            <a:ahLst/>
            <a:cxnLst/>
            <a:rect l="l" t="t" r="r" b="b"/>
            <a:pathLst>
              <a:path w="5850255" h="120000" extrusionOk="0">
                <a:moveTo>
                  <a:pt x="0" y="0"/>
                </a:moveTo>
                <a:lnTo>
                  <a:pt x="5850255" y="0"/>
                </a:lnTo>
              </a:path>
            </a:pathLst>
          </a:custGeom>
          <a:noFill/>
          <a:ln w="38100" cap="flat" cmpd="sng">
            <a:solidFill>
              <a:srgbClr val="054C2C"/>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3200">
              <a:solidFill>
                <a:schemeClr val="dk1"/>
              </a:solidFill>
              <a:latin typeface="Garamond"/>
              <a:ea typeface="Garamond"/>
              <a:cs typeface="Garamond"/>
              <a:sym typeface="Garamond"/>
            </a:endParaRPr>
          </a:p>
        </p:txBody>
      </p:sp>
      <p:sp>
        <p:nvSpPr>
          <p:cNvPr id="2161" name="Google Shape;2161;p142"/>
          <p:cNvSpPr txBox="1"/>
          <p:nvPr/>
        </p:nvSpPr>
        <p:spPr>
          <a:xfrm>
            <a:off x="1173683" y="1280566"/>
            <a:ext cx="17847742" cy="566822"/>
          </a:xfrm>
          <a:prstGeom prst="rect">
            <a:avLst/>
          </a:prstGeom>
          <a:noFill/>
          <a:ln>
            <a:noFill/>
          </a:ln>
        </p:spPr>
        <p:txBody>
          <a:bodyPr spcFirstLastPara="1" wrap="square" lIns="0" tIns="12700" rIns="0" bIns="0" anchor="t" anchorCtr="0">
            <a:spAutoFit/>
          </a:bodyPr>
          <a:lstStyle/>
          <a:p>
            <a:pPr marL="760095" marR="299085" lvl="0" indent="0" algn="l" rtl="0">
              <a:spcBef>
                <a:spcPts val="0"/>
              </a:spcBef>
              <a:spcAft>
                <a:spcPts val="0"/>
              </a:spcAft>
              <a:buNone/>
            </a:pPr>
            <a:r>
              <a:rPr lang="en-US" sz="3600" b="1" dirty="0">
                <a:solidFill>
                  <a:srgbClr val="054C2C"/>
                </a:solidFill>
                <a:latin typeface="Garamond"/>
                <a:ea typeface="Garamond"/>
                <a:cs typeface="Garamond"/>
                <a:sym typeface="Garamond"/>
              </a:rPr>
              <a:t>Best Practices for Mitigating the impact of Data Breaches  and Ensuring Compliance</a:t>
            </a:r>
            <a:endParaRPr sz="3600" dirty="0">
              <a:solidFill>
                <a:srgbClr val="054C2C"/>
              </a:solidFill>
              <a:latin typeface="Garamond"/>
              <a:ea typeface="Garamond"/>
              <a:cs typeface="Garamond"/>
              <a:sym typeface="Garamond"/>
            </a:endParaRPr>
          </a:p>
        </p:txBody>
      </p:sp>
      <p:sp>
        <p:nvSpPr>
          <p:cNvPr id="2162" name="Google Shape;2162;p142"/>
          <p:cNvSpPr txBox="1"/>
          <p:nvPr/>
        </p:nvSpPr>
        <p:spPr>
          <a:xfrm>
            <a:off x="1196380" y="2711204"/>
            <a:ext cx="9526946" cy="505267"/>
          </a:xfrm>
          <a:prstGeom prst="rect">
            <a:avLst/>
          </a:prstGeom>
          <a:noFill/>
          <a:ln>
            <a:noFill/>
          </a:ln>
        </p:spPr>
        <p:txBody>
          <a:bodyPr spcFirstLastPara="1" wrap="square" lIns="0" tIns="12700" rIns="0" bIns="0" anchor="t" anchorCtr="0">
            <a:spAutoFit/>
          </a:bodyPr>
          <a:lstStyle/>
          <a:p>
            <a:pPr marL="91440" marR="0" lvl="0" indent="0" algn="l" rtl="0">
              <a:spcBef>
                <a:spcPts val="0"/>
              </a:spcBef>
              <a:spcAft>
                <a:spcPts val="0"/>
              </a:spcAft>
              <a:buNone/>
            </a:pPr>
            <a:r>
              <a:rPr lang="en-US" sz="3200" b="1">
                <a:solidFill>
                  <a:srgbClr val="FFFFFF"/>
                </a:solidFill>
                <a:latin typeface="Garamond"/>
                <a:ea typeface="Garamond"/>
                <a:cs typeface="Garamond"/>
                <a:sym typeface="Garamond"/>
              </a:rPr>
              <a:t>Introduction to Data Breach</a:t>
            </a:r>
            <a:endParaRPr sz="3200">
              <a:solidFill>
                <a:schemeClr val="dk1"/>
              </a:solidFill>
              <a:latin typeface="Garamond"/>
              <a:ea typeface="Garamond"/>
              <a:cs typeface="Garamond"/>
              <a:sym typeface="Garamond"/>
            </a:endParaRPr>
          </a:p>
        </p:txBody>
      </p:sp>
      <p:sp>
        <p:nvSpPr>
          <p:cNvPr id="2163" name="Google Shape;2163;p142"/>
          <p:cNvSpPr txBox="1"/>
          <p:nvPr/>
        </p:nvSpPr>
        <p:spPr>
          <a:xfrm>
            <a:off x="1002563" y="2750433"/>
            <a:ext cx="15551489" cy="6323013"/>
          </a:xfrm>
          <a:prstGeom prst="rect">
            <a:avLst/>
          </a:prstGeom>
          <a:noFill/>
          <a:ln>
            <a:noFill/>
          </a:ln>
        </p:spPr>
        <p:txBody>
          <a:bodyPr spcFirstLastPara="1" wrap="square" lIns="91425" tIns="45700" rIns="91425" bIns="45700" anchor="t" anchorCtr="0">
            <a:spAutoFit/>
          </a:bodyPr>
          <a:lstStyle/>
          <a:p>
            <a:pPr marL="241300" marR="0" lvl="0" indent="-228600" algn="l" rtl="0">
              <a:lnSpc>
                <a:spcPct val="150000"/>
              </a:lnSpc>
              <a:spcBef>
                <a:spcPts val="0"/>
              </a:spcBef>
              <a:spcAft>
                <a:spcPts val="0"/>
              </a:spcAft>
              <a:buClr>
                <a:srgbClr val="054C2C"/>
              </a:buClr>
              <a:buSzPts val="2800"/>
              <a:buFont typeface="Noto Sans Symbols"/>
              <a:buChar char="▪"/>
            </a:pPr>
            <a:r>
              <a:rPr lang="en-US" sz="2800" b="1" dirty="0">
                <a:solidFill>
                  <a:srgbClr val="054C2C"/>
                </a:solidFill>
                <a:latin typeface="Garamond"/>
                <a:ea typeface="Garamond"/>
                <a:cs typeface="Garamond"/>
                <a:sym typeface="Garamond"/>
              </a:rPr>
              <a:t>Encryption:</a:t>
            </a:r>
            <a:endParaRPr sz="2800" dirty="0">
              <a:solidFill>
                <a:srgbClr val="054C2C"/>
              </a:solidFill>
              <a:latin typeface="Garamond"/>
              <a:ea typeface="Garamond"/>
              <a:cs typeface="Garamond"/>
              <a:sym typeface="Garamond"/>
            </a:endParaRPr>
          </a:p>
          <a:p>
            <a:pPr marL="469900" marR="0" lvl="1" indent="-228600" algn="l" rtl="0">
              <a:lnSpc>
                <a:spcPct val="150000"/>
              </a:lnSpc>
              <a:spcBef>
                <a:spcPts val="585"/>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Encrypt data at rest and in transit, using industry-standard encryption algorithms.</a:t>
            </a:r>
            <a:endParaRPr sz="2800" b="0" i="0" u="none" strike="noStrike" cap="none" dirty="0">
              <a:solidFill>
                <a:schemeClr val="dk1"/>
              </a:solidFill>
              <a:latin typeface="Garamond"/>
              <a:ea typeface="Garamond"/>
              <a:cs typeface="Garamond"/>
              <a:sym typeface="Garamond"/>
            </a:endParaRPr>
          </a:p>
          <a:p>
            <a:pPr marL="469900" marR="8255" lvl="1" indent="-228600" algn="l" rtl="0">
              <a:lnSpc>
                <a:spcPct val="150000"/>
              </a:lnSpc>
              <a:spcBef>
                <a:spcPts val="10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Ensure that encryption keys are securely managed and stored separately from the  data</a:t>
            </a:r>
            <a:endParaRPr dirty="0"/>
          </a:p>
          <a:p>
            <a:pPr marL="241300" marR="0" lvl="0" indent="-228600" algn="l" rtl="0">
              <a:lnSpc>
                <a:spcPct val="150000"/>
              </a:lnSpc>
              <a:spcBef>
                <a:spcPts val="685"/>
              </a:spcBef>
              <a:spcAft>
                <a:spcPts val="0"/>
              </a:spcAft>
              <a:buClr>
                <a:srgbClr val="054C2C"/>
              </a:buClr>
              <a:buSzPts val="2800"/>
              <a:buFont typeface="Noto Sans Symbols"/>
              <a:buChar char="▪"/>
            </a:pPr>
            <a:r>
              <a:rPr lang="en-US" sz="2800" b="1" dirty="0">
                <a:solidFill>
                  <a:srgbClr val="054C2C"/>
                </a:solidFill>
                <a:latin typeface="Garamond"/>
                <a:ea typeface="Garamond"/>
                <a:cs typeface="Garamond"/>
                <a:sym typeface="Garamond"/>
              </a:rPr>
              <a:t>Employee Training and Awareness:</a:t>
            </a:r>
            <a:endParaRPr sz="2800" dirty="0">
              <a:solidFill>
                <a:srgbClr val="054C2C"/>
              </a:solidFill>
              <a:latin typeface="Garamond"/>
              <a:ea typeface="Garamond"/>
              <a:cs typeface="Garamond"/>
              <a:sym typeface="Garamond"/>
            </a:endParaRPr>
          </a:p>
          <a:p>
            <a:pPr marL="469900" marR="0" lvl="1" indent="-228600" algn="l" rtl="0">
              <a:lnSpc>
                <a:spcPct val="150000"/>
              </a:lnSpc>
              <a:spcBef>
                <a:spcPts val="59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Train employees on security best practices and the risks of data breaches.</a:t>
            </a:r>
            <a:endParaRPr sz="2800" b="0" i="0" u="none" strike="noStrike" cap="none" dirty="0">
              <a:solidFill>
                <a:schemeClr val="dk1"/>
              </a:solidFill>
              <a:latin typeface="Garamond"/>
              <a:ea typeface="Garamond"/>
              <a:cs typeface="Garamond"/>
              <a:sym typeface="Garamond"/>
            </a:endParaRPr>
          </a:p>
          <a:p>
            <a:pPr marL="469900" marR="8890" lvl="1" indent="-228600" algn="l" rtl="0">
              <a:lnSpc>
                <a:spcPct val="150000"/>
              </a:lnSpc>
              <a:spcBef>
                <a:spcPts val="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Promote a culture of security awareness, encouraging employees to report suspicious activities.</a:t>
            </a:r>
            <a:endParaRPr sz="2800" b="0" i="0" u="none" strike="noStrike" cap="none" dirty="0">
              <a:solidFill>
                <a:schemeClr val="dk1"/>
              </a:solidFill>
              <a:latin typeface="Garamond"/>
              <a:ea typeface="Garamond"/>
              <a:cs typeface="Garamond"/>
              <a:sym typeface="Garamond"/>
            </a:endParaRPr>
          </a:p>
          <a:p>
            <a:pPr marL="241300" marR="0" lvl="0" indent="-228600" algn="l" rtl="0">
              <a:lnSpc>
                <a:spcPct val="150000"/>
              </a:lnSpc>
              <a:spcBef>
                <a:spcPts val="1145"/>
              </a:spcBef>
              <a:spcAft>
                <a:spcPts val="0"/>
              </a:spcAft>
              <a:buClr>
                <a:srgbClr val="054C2C"/>
              </a:buClr>
              <a:buSzPts val="2800"/>
              <a:buFont typeface="Noto Sans Symbols"/>
              <a:buChar char="▪"/>
            </a:pPr>
            <a:r>
              <a:rPr lang="en-US" sz="2800" b="1" dirty="0">
                <a:solidFill>
                  <a:srgbClr val="054C2C"/>
                </a:solidFill>
                <a:latin typeface="Garamond"/>
                <a:ea typeface="Garamond"/>
                <a:cs typeface="Garamond"/>
                <a:sym typeface="Garamond"/>
              </a:rPr>
              <a:t>Incident Response Plan:</a:t>
            </a:r>
            <a:endParaRPr sz="2800" dirty="0">
              <a:solidFill>
                <a:srgbClr val="054C2C"/>
              </a:solidFill>
              <a:latin typeface="Garamond"/>
              <a:ea typeface="Garamond"/>
              <a:cs typeface="Garamond"/>
              <a:sym typeface="Garamond"/>
            </a:endParaRPr>
          </a:p>
          <a:p>
            <a:pPr marL="469900" marR="6350" lvl="1" indent="-228600" algn="l" rtl="0">
              <a:lnSpc>
                <a:spcPct val="150000"/>
              </a:lnSpc>
              <a:spcBef>
                <a:spcPts val="25"/>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Develop a well-defined incident response plan that outlines steps to take in the event of a breach.</a:t>
            </a:r>
            <a:endParaRPr sz="2800" b="0" i="0" u="none" strike="noStrike" cap="none" dirty="0">
              <a:solidFill>
                <a:schemeClr val="dk1"/>
              </a:solidFill>
              <a:latin typeface="Garamond"/>
              <a:ea typeface="Garamond"/>
              <a:cs typeface="Garamond"/>
              <a:sym typeface="Garamond"/>
            </a:endParaRPr>
          </a:p>
          <a:p>
            <a:pPr marL="469900" marR="0" lvl="1" indent="-228600" algn="l" rtl="0">
              <a:lnSpc>
                <a:spcPct val="150000"/>
              </a:lnSpc>
              <a:spcBef>
                <a:spcPts val="590"/>
              </a:spcBef>
              <a:spcAft>
                <a:spcPts val="0"/>
              </a:spcAft>
              <a:buClr>
                <a:schemeClr val="dk1"/>
              </a:buClr>
              <a:buSzPts val="2800"/>
              <a:buFont typeface="Courier New"/>
              <a:buChar char="o"/>
            </a:pPr>
            <a:r>
              <a:rPr lang="en-US" sz="2800" b="0" i="0" u="none" strike="noStrike" cap="none" dirty="0">
                <a:solidFill>
                  <a:schemeClr val="dk1"/>
                </a:solidFill>
                <a:latin typeface="Garamond"/>
                <a:ea typeface="Garamond"/>
                <a:cs typeface="Garamond"/>
                <a:sym typeface="Garamond"/>
              </a:rPr>
              <a:t>Regularly test and update the plan, involving key stakeholders.</a:t>
            </a:r>
            <a:endParaRPr sz="2800" b="0" i="0" u="none" strike="noStrike" cap="none" dirty="0">
              <a:solidFill>
                <a:schemeClr val="dk1"/>
              </a:solidFill>
              <a:latin typeface="Garamond"/>
              <a:ea typeface="Garamond"/>
              <a:cs typeface="Garamond"/>
              <a:sym typeface="Garamond"/>
            </a:endParaRPr>
          </a:p>
        </p:txBody>
      </p:sp>
      <p:pic>
        <p:nvPicPr>
          <p:cNvPr id="2164" name="Google Shape;2164;p142"/>
          <p:cNvPicPr preferRelativeResize="0"/>
          <p:nvPr/>
        </p:nvPicPr>
        <p:blipFill rotWithShape="1">
          <a:blip r:embed="rId4">
            <a:alphaModFix/>
          </a:blip>
          <a:srcRect/>
          <a:stretch/>
        </p:blipFill>
        <p:spPr>
          <a:xfrm>
            <a:off x="13945151" y="4730321"/>
            <a:ext cx="5076274" cy="4342929"/>
          </a:xfrm>
          <a:prstGeom prst="rect">
            <a:avLst/>
          </a:prstGeom>
          <a:noFill/>
          <a:ln>
            <a:noFill/>
          </a:ln>
        </p:spPr>
      </p:pic>
      <p:sp>
        <p:nvSpPr>
          <p:cNvPr id="2" name="Slide Number Placeholder 1">
            <a:extLst>
              <a:ext uri="{FF2B5EF4-FFF2-40B4-BE49-F238E27FC236}">
                <a16:creationId xmlns:a16="http://schemas.microsoft.com/office/drawing/2014/main" id="{2D6F5E55-ECA9-E8C5-8D77-3969D7D74B4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149</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Shape 2168"/>
        <p:cNvGrpSpPr/>
        <p:nvPr/>
      </p:nvGrpSpPr>
      <p:grpSpPr>
        <a:xfrm>
          <a:off x="0" y="0"/>
          <a:ext cx="0" cy="0"/>
          <a:chOff x="0" y="0"/>
          <a:chExt cx="0" cy="0"/>
        </a:xfrm>
      </p:grpSpPr>
      <p:sp>
        <p:nvSpPr>
          <p:cNvPr id="2171" name="Google Shape;2171;p143"/>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2169" name="Google Shape;2169;p14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150</a:t>
            </a:fld>
            <a:endParaRPr/>
          </a:p>
        </p:txBody>
      </p:sp>
      <p:pic>
        <p:nvPicPr>
          <p:cNvPr id="2172" name="Google Shape;2172;p143"/>
          <p:cNvPicPr preferRelativeResize="0"/>
          <p:nvPr/>
        </p:nvPicPr>
        <p:blipFill rotWithShape="1">
          <a:blip r:embed="rId3">
            <a:alphaModFix/>
          </a:blip>
          <a:srcRect/>
          <a:stretch/>
        </p:blipFill>
        <p:spPr>
          <a:xfrm>
            <a:off x="2617590" y="1919387"/>
            <a:ext cx="12490846" cy="8006952"/>
          </a:xfrm>
          <a:prstGeom prst="rect">
            <a:avLst/>
          </a:prstGeom>
          <a:noFill/>
          <a:ln>
            <a:noFill/>
          </a:ln>
        </p:spPr>
      </p:pic>
      <p:sp>
        <p:nvSpPr>
          <p:cNvPr id="2173" name="Google Shape;2173;p143"/>
          <p:cNvSpPr txBox="1"/>
          <p:nvPr/>
        </p:nvSpPr>
        <p:spPr>
          <a:xfrm>
            <a:off x="2424112" y="1070017"/>
            <a:ext cx="13265786" cy="1028487"/>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12700" rIns="0" bIns="0" anchor="t" anchorCtr="0">
            <a:spAutoFit/>
          </a:bodyPr>
          <a:lstStyle/>
          <a:p>
            <a:pPr marL="12700" marR="0" lvl="0" indent="0" algn="ctr" rtl="0">
              <a:spcBef>
                <a:spcPts val="0"/>
              </a:spcBef>
              <a:spcAft>
                <a:spcPts val="0"/>
              </a:spcAft>
              <a:buNone/>
            </a:pPr>
            <a:r>
              <a:rPr lang="en-US" sz="6600" b="1" i="0" dirty="0">
                <a:solidFill>
                  <a:schemeClr val="lt1"/>
                </a:solidFill>
                <a:latin typeface="Garamond"/>
                <a:ea typeface="Garamond"/>
                <a:cs typeface="Garamond"/>
                <a:sym typeface="Garamond"/>
              </a:rPr>
              <a:t>Interactions and Discussions 1</a:t>
            </a:r>
            <a:endParaRPr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Shape 2177"/>
        <p:cNvGrpSpPr/>
        <p:nvPr/>
      </p:nvGrpSpPr>
      <p:grpSpPr>
        <a:xfrm>
          <a:off x="0" y="0"/>
          <a:ext cx="0" cy="0"/>
          <a:chOff x="0" y="0"/>
          <a:chExt cx="0" cy="0"/>
        </a:xfrm>
      </p:grpSpPr>
      <p:sp>
        <p:nvSpPr>
          <p:cNvPr id="2178" name="Google Shape;2178;p144"/>
          <p:cNvSpPr txBox="1"/>
          <p:nvPr/>
        </p:nvSpPr>
        <p:spPr>
          <a:xfrm>
            <a:off x="1357312" y="1801409"/>
            <a:ext cx="16535399" cy="6919458"/>
          </a:xfrm>
          <a:prstGeom prst="rect">
            <a:avLst/>
          </a:prstGeom>
          <a:noFill/>
          <a:ln>
            <a:noFill/>
          </a:ln>
        </p:spPr>
        <p:txBody>
          <a:bodyPr spcFirstLastPara="1" wrap="square" lIns="0" tIns="12050" rIns="0" bIns="0" anchor="t" anchorCtr="0">
            <a:spAutoFit/>
          </a:bodyPr>
          <a:lstStyle/>
          <a:p>
            <a:pPr marL="12700" marR="0" lvl="0" indent="0" algn="l" rtl="0">
              <a:spcBef>
                <a:spcPts val="0"/>
              </a:spcBef>
              <a:spcAft>
                <a:spcPts val="0"/>
              </a:spcAft>
              <a:buNone/>
            </a:pPr>
            <a:r>
              <a:rPr lang="en-US" sz="2800" b="1" dirty="0">
                <a:solidFill>
                  <a:srgbClr val="054C2C"/>
                </a:solidFill>
                <a:latin typeface="Garamond"/>
                <a:ea typeface="Garamond"/>
                <a:cs typeface="Garamond"/>
                <a:sym typeface="Garamond"/>
              </a:rPr>
              <a:t>Time Allocated: 15 mins</a:t>
            </a:r>
            <a:endParaRPr sz="2800" dirty="0">
              <a:solidFill>
                <a:srgbClr val="054C2C"/>
              </a:solidFill>
              <a:latin typeface="Garamond"/>
              <a:ea typeface="Garamond"/>
              <a:cs typeface="Garamond"/>
              <a:sym typeface="Garamond"/>
            </a:endParaRPr>
          </a:p>
          <a:p>
            <a:pPr marL="0" marR="0" lvl="0" indent="0" algn="l" rtl="0">
              <a:spcBef>
                <a:spcPts val="15"/>
              </a:spcBef>
              <a:spcAft>
                <a:spcPts val="0"/>
              </a:spcAft>
              <a:buNone/>
            </a:pPr>
            <a:endParaRPr sz="3200" dirty="0">
              <a:solidFill>
                <a:schemeClr val="dk1"/>
              </a:solidFill>
              <a:latin typeface="Garamond"/>
              <a:ea typeface="Garamond"/>
              <a:cs typeface="Garamond"/>
              <a:sym typeface="Garamond"/>
            </a:endParaRPr>
          </a:p>
          <a:p>
            <a:pPr marL="12700" marR="5080" lvl="0" indent="0" algn="l" rtl="0">
              <a:lnSpc>
                <a:spcPct val="140800"/>
              </a:lnSpc>
              <a:spcBef>
                <a:spcPts val="0"/>
              </a:spcBef>
              <a:spcAft>
                <a:spcPts val="0"/>
              </a:spcAft>
              <a:buNone/>
            </a:pPr>
            <a:r>
              <a:rPr lang="en-US" sz="2800" dirty="0">
                <a:solidFill>
                  <a:schemeClr val="dk1"/>
                </a:solidFill>
                <a:latin typeface="Garamond"/>
                <a:ea typeface="Garamond"/>
                <a:cs typeface="Garamond"/>
                <a:sym typeface="Garamond"/>
              </a:rPr>
              <a:t>In understanding the challenges of dealing with data breaches and the importance of being well-prepared to respond effectively. Let's look at this scenario</a:t>
            </a:r>
            <a:endParaRPr sz="2800" dirty="0">
              <a:solidFill>
                <a:schemeClr val="dk1"/>
              </a:solidFill>
              <a:latin typeface="Garamond"/>
              <a:ea typeface="Garamond"/>
              <a:cs typeface="Garamond"/>
              <a:sym typeface="Garamond"/>
            </a:endParaRPr>
          </a:p>
          <a:p>
            <a:pPr marL="0" marR="0" lvl="0" indent="0" algn="l" rtl="0">
              <a:spcBef>
                <a:spcPts val="35"/>
              </a:spcBef>
              <a:spcAft>
                <a:spcPts val="0"/>
              </a:spcAft>
              <a:buNone/>
            </a:pPr>
            <a:endParaRPr sz="4000" dirty="0">
              <a:solidFill>
                <a:schemeClr val="dk1"/>
              </a:solidFill>
              <a:latin typeface="Garamond"/>
              <a:ea typeface="Garamond"/>
              <a:cs typeface="Garamond"/>
              <a:sym typeface="Garamond"/>
            </a:endParaRPr>
          </a:p>
          <a:p>
            <a:pPr marL="12700" marR="0" lvl="0" indent="0" algn="l" rtl="0">
              <a:spcBef>
                <a:spcPts val="0"/>
              </a:spcBef>
              <a:spcAft>
                <a:spcPts val="0"/>
              </a:spcAft>
              <a:buNone/>
            </a:pPr>
            <a:r>
              <a:rPr lang="en-US" sz="2800" b="1" dirty="0">
                <a:solidFill>
                  <a:srgbClr val="054C2C"/>
                </a:solidFill>
                <a:latin typeface="Garamond"/>
                <a:ea typeface="Garamond"/>
                <a:cs typeface="Garamond"/>
                <a:sym typeface="Garamond"/>
              </a:rPr>
              <a:t>Background:</a:t>
            </a:r>
            <a:endParaRPr sz="2800" dirty="0">
              <a:solidFill>
                <a:srgbClr val="054C2C"/>
              </a:solidFill>
              <a:latin typeface="Garamond"/>
              <a:ea typeface="Garamond"/>
              <a:cs typeface="Garamond"/>
              <a:sym typeface="Garamond"/>
            </a:endParaRPr>
          </a:p>
          <a:p>
            <a:pPr marL="12700" marR="76200" lvl="0" indent="0" algn="l" rtl="0">
              <a:lnSpc>
                <a:spcPct val="140900"/>
              </a:lnSpc>
              <a:spcBef>
                <a:spcPts val="0"/>
              </a:spcBef>
              <a:spcAft>
                <a:spcPts val="0"/>
              </a:spcAft>
              <a:buNone/>
            </a:pPr>
            <a:r>
              <a:rPr lang="en-US" sz="2800" dirty="0">
                <a:solidFill>
                  <a:schemeClr val="dk1"/>
                </a:solidFill>
                <a:latin typeface="Garamond"/>
                <a:ea typeface="Garamond"/>
                <a:cs typeface="Garamond"/>
                <a:sym typeface="Garamond"/>
              </a:rPr>
              <a:t>AMI Healthcare is a large hospital network that handles sensitive patient data. The organization is committed to maintaining the privacy and security of patient information. However, despite their best efforts, they experienced a significant data breach.</a:t>
            </a:r>
            <a:endParaRPr sz="2800" dirty="0">
              <a:solidFill>
                <a:schemeClr val="dk1"/>
              </a:solidFill>
              <a:latin typeface="Garamond"/>
              <a:ea typeface="Garamond"/>
              <a:cs typeface="Garamond"/>
              <a:sym typeface="Garamond"/>
            </a:endParaRPr>
          </a:p>
          <a:p>
            <a:pPr marL="12700" marR="62230" lvl="0" indent="0" algn="just" rtl="0">
              <a:lnSpc>
                <a:spcPct val="140600"/>
              </a:lnSpc>
              <a:spcBef>
                <a:spcPts val="1010"/>
              </a:spcBef>
              <a:spcAft>
                <a:spcPts val="0"/>
              </a:spcAft>
              <a:buNone/>
            </a:pPr>
            <a:r>
              <a:rPr lang="en-US" sz="2800" b="1" dirty="0">
                <a:solidFill>
                  <a:srgbClr val="054C2C"/>
                </a:solidFill>
                <a:latin typeface="Garamond"/>
                <a:ea typeface="Garamond"/>
                <a:cs typeface="Garamond"/>
                <a:sym typeface="Garamond"/>
              </a:rPr>
              <a:t>Scenario: </a:t>
            </a:r>
            <a:r>
              <a:rPr lang="en-US" sz="2800" dirty="0">
                <a:solidFill>
                  <a:schemeClr val="dk1"/>
                </a:solidFill>
                <a:latin typeface="Garamond"/>
                <a:ea typeface="Garamond"/>
                <a:cs typeface="Garamond"/>
                <a:sym typeface="Garamond"/>
              </a:rPr>
              <a:t>In late 2022, AMI Healthcare discovered that a data breach had occurred within its system. The breach was first detected when the IT department noticed unusual network activity and unauthorized access to patient records. The breach impacted both electronic health records  (EHR) and personal patient information.</a:t>
            </a:r>
            <a:endParaRPr sz="2800" dirty="0">
              <a:solidFill>
                <a:schemeClr val="dk1"/>
              </a:solidFill>
              <a:latin typeface="Garamond"/>
              <a:ea typeface="Garamond"/>
              <a:cs typeface="Garamond"/>
              <a:sym typeface="Garamond"/>
            </a:endParaRPr>
          </a:p>
        </p:txBody>
      </p:sp>
      <p:sp>
        <p:nvSpPr>
          <p:cNvPr id="2181" name="Google Shape;2181;p144"/>
          <p:cNvSpPr txBox="1">
            <a:spLocks noGrp="1"/>
          </p:cNvSpPr>
          <p:nvPr>
            <p:ph type="title"/>
          </p:nvPr>
        </p:nvSpPr>
        <p:spPr>
          <a:xfrm>
            <a:off x="6996112" y="777875"/>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Case Study</a:t>
            </a:r>
            <a:endParaRPr sz="3600">
              <a:solidFill>
                <a:schemeClr val="lt1"/>
              </a:solidFill>
              <a:latin typeface="Garamond"/>
              <a:ea typeface="Garamond"/>
              <a:cs typeface="Garamond"/>
              <a:sym typeface="Garamond"/>
            </a:endParaRPr>
          </a:p>
        </p:txBody>
      </p:sp>
      <p:sp>
        <p:nvSpPr>
          <p:cNvPr id="2179" name="Google Shape;2179;p144"/>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151</a:t>
            </a:fld>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Shape 2185"/>
        <p:cNvGrpSpPr/>
        <p:nvPr/>
      </p:nvGrpSpPr>
      <p:grpSpPr>
        <a:xfrm>
          <a:off x="0" y="0"/>
          <a:ext cx="0" cy="0"/>
          <a:chOff x="0" y="0"/>
          <a:chExt cx="0" cy="0"/>
        </a:xfrm>
      </p:grpSpPr>
      <p:sp>
        <p:nvSpPr>
          <p:cNvPr id="2186" name="Google Shape;2186;p145"/>
          <p:cNvSpPr txBox="1"/>
          <p:nvPr/>
        </p:nvSpPr>
        <p:spPr>
          <a:xfrm>
            <a:off x="1357312" y="1801409"/>
            <a:ext cx="16916399" cy="9043630"/>
          </a:xfrm>
          <a:prstGeom prst="rect">
            <a:avLst/>
          </a:prstGeom>
          <a:noFill/>
          <a:ln>
            <a:noFill/>
          </a:ln>
        </p:spPr>
        <p:txBody>
          <a:bodyPr spcFirstLastPara="1" wrap="square" lIns="0" tIns="12050" rIns="0" bIns="0" anchor="t" anchorCtr="0">
            <a:spAutoFit/>
          </a:bodyPr>
          <a:lstStyle/>
          <a:p>
            <a:pPr marL="12700" marR="0" lvl="0" indent="0" algn="just" rtl="0">
              <a:spcBef>
                <a:spcPts val="0"/>
              </a:spcBef>
              <a:spcAft>
                <a:spcPts val="0"/>
              </a:spcAft>
              <a:buNone/>
            </a:pPr>
            <a:r>
              <a:rPr lang="en-US" sz="2800" b="1" dirty="0">
                <a:solidFill>
                  <a:srgbClr val="054C2C"/>
                </a:solidFill>
                <a:latin typeface="Garamond"/>
                <a:ea typeface="Garamond"/>
                <a:cs typeface="Garamond"/>
                <a:sym typeface="Garamond"/>
              </a:rPr>
              <a:t>Key Details:</a:t>
            </a:r>
            <a:endParaRPr sz="2800" dirty="0">
              <a:solidFill>
                <a:srgbClr val="054C2C"/>
              </a:solidFill>
              <a:latin typeface="Garamond"/>
              <a:ea typeface="Garamond"/>
              <a:cs typeface="Garamond"/>
              <a:sym typeface="Garamond"/>
            </a:endParaRPr>
          </a:p>
          <a:p>
            <a:pPr marL="697865" marR="0" lvl="0" indent="-229234" algn="just" rtl="0">
              <a:spcBef>
                <a:spcPts val="625"/>
              </a:spcBef>
              <a:spcAft>
                <a:spcPts val="0"/>
              </a:spcAft>
              <a:buClr>
                <a:srgbClr val="054C2C"/>
              </a:buClr>
              <a:buSzPts val="2800"/>
              <a:buFont typeface="Noto Sans Symbols"/>
              <a:buChar char="▪"/>
            </a:pPr>
            <a:r>
              <a:rPr lang="en-US" sz="2800" dirty="0">
                <a:solidFill>
                  <a:schemeClr val="dk1"/>
                </a:solidFill>
                <a:latin typeface="Garamond"/>
                <a:ea typeface="Garamond"/>
                <a:cs typeface="Garamond"/>
                <a:sym typeface="Garamond"/>
              </a:rPr>
              <a:t>The breach affected 100,000 patient records.</a:t>
            </a:r>
            <a:endParaRPr sz="2800" dirty="0">
              <a:solidFill>
                <a:schemeClr val="dk1"/>
              </a:solidFill>
              <a:latin typeface="Garamond"/>
              <a:ea typeface="Garamond"/>
              <a:cs typeface="Garamond"/>
              <a:sym typeface="Garamond"/>
            </a:endParaRPr>
          </a:p>
          <a:p>
            <a:pPr marL="697865" marR="10795" lvl="0" indent="-228600" algn="l" rtl="0">
              <a:lnSpc>
                <a:spcPct val="150000"/>
              </a:lnSpc>
              <a:spcBef>
                <a:spcPts val="100"/>
              </a:spcBef>
              <a:spcAft>
                <a:spcPts val="0"/>
              </a:spcAft>
              <a:buClr>
                <a:srgbClr val="054C2C"/>
              </a:buClr>
              <a:buSzPts val="2800"/>
              <a:buFont typeface="Noto Sans Symbols"/>
              <a:buChar char="▪"/>
            </a:pPr>
            <a:r>
              <a:rPr lang="en-US" sz="2800" dirty="0">
                <a:solidFill>
                  <a:schemeClr val="dk1"/>
                </a:solidFill>
                <a:latin typeface="Garamond"/>
                <a:ea typeface="Garamond"/>
                <a:cs typeface="Garamond"/>
                <a:sym typeface="Garamond"/>
              </a:rPr>
              <a:t>Data exposed included names, addresses, social security numbers, medical diagnoses,  and treatment histories.</a:t>
            </a:r>
            <a:endParaRPr sz="2800" dirty="0">
              <a:solidFill>
                <a:schemeClr val="dk1"/>
              </a:solidFill>
              <a:latin typeface="Garamond"/>
              <a:ea typeface="Garamond"/>
              <a:cs typeface="Garamond"/>
              <a:sym typeface="Garamond"/>
            </a:endParaRPr>
          </a:p>
          <a:p>
            <a:pPr marL="697865" marR="74295" lvl="0" indent="-228600" algn="l" rtl="0">
              <a:lnSpc>
                <a:spcPct val="150000"/>
              </a:lnSpc>
              <a:spcBef>
                <a:spcPts val="35"/>
              </a:spcBef>
              <a:spcAft>
                <a:spcPts val="0"/>
              </a:spcAft>
              <a:buClr>
                <a:srgbClr val="054C2C"/>
              </a:buClr>
              <a:buSzPts val="2800"/>
              <a:buFont typeface="Noto Sans Symbols"/>
              <a:buChar char="▪"/>
            </a:pPr>
            <a:r>
              <a:rPr lang="en-US" sz="2800" dirty="0">
                <a:solidFill>
                  <a:schemeClr val="dk1"/>
                </a:solidFill>
                <a:latin typeface="Garamond"/>
                <a:ea typeface="Garamond"/>
                <a:cs typeface="Garamond"/>
                <a:sym typeface="Garamond"/>
              </a:rPr>
              <a:t>It was later revealed that the breach resulted from a phishing attack on an employee that led to unauthorized access.</a:t>
            </a:r>
            <a:endParaRPr sz="2800" dirty="0">
              <a:solidFill>
                <a:schemeClr val="dk1"/>
              </a:solidFill>
              <a:latin typeface="Garamond"/>
              <a:ea typeface="Garamond"/>
              <a:cs typeface="Garamond"/>
              <a:sym typeface="Garamond"/>
            </a:endParaRPr>
          </a:p>
          <a:p>
            <a:pPr marL="0" marR="0" lvl="0" indent="0" algn="l" rtl="0">
              <a:lnSpc>
                <a:spcPct val="150000"/>
              </a:lnSpc>
              <a:spcBef>
                <a:spcPts val="10"/>
              </a:spcBef>
              <a:spcAft>
                <a:spcPts val="0"/>
              </a:spcAft>
              <a:buNone/>
            </a:pPr>
            <a:endParaRPr sz="2800" dirty="0">
              <a:solidFill>
                <a:schemeClr val="dk1"/>
              </a:solidFill>
              <a:latin typeface="Garamond"/>
              <a:ea typeface="Garamond"/>
              <a:cs typeface="Garamond"/>
              <a:sym typeface="Garamond"/>
            </a:endParaRPr>
          </a:p>
          <a:p>
            <a:pPr marL="12700" marR="0" lvl="0" indent="0" algn="l" rtl="0">
              <a:lnSpc>
                <a:spcPct val="150000"/>
              </a:lnSpc>
              <a:spcBef>
                <a:spcPts val="5"/>
              </a:spcBef>
              <a:spcAft>
                <a:spcPts val="0"/>
              </a:spcAft>
              <a:buNone/>
            </a:pPr>
            <a:r>
              <a:rPr lang="en-US" sz="2800" b="1" dirty="0">
                <a:solidFill>
                  <a:srgbClr val="054C2C"/>
                </a:solidFill>
                <a:latin typeface="Garamond"/>
                <a:ea typeface="Garamond"/>
                <a:cs typeface="Garamond"/>
                <a:sym typeface="Garamond"/>
              </a:rPr>
              <a:t>Discussion Points:</a:t>
            </a:r>
            <a:endParaRPr sz="2800" dirty="0">
              <a:solidFill>
                <a:srgbClr val="054C2C"/>
              </a:solidFill>
              <a:latin typeface="Garamond"/>
              <a:ea typeface="Garamond"/>
              <a:cs typeface="Garamond"/>
              <a:sym typeface="Garamond"/>
            </a:endParaRPr>
          </a:p>
          <a:p>
            <a:pPr marL="151130" marR="0" lvl="0" indent="-177800" algn="l" rtl="0">
              <a:lnSpc>
                <a:spcPct val="150000"/>
              </a:lnSpc>
              <a:spcBef>
                <a:spcPts val="585"/>
              </a:spcBef>
              <a:spcAft>
                <a:spcPts val="0"/>
              </a:spcAft>
              <a:buClr>
                <a:srgbClr val="054C2C"/>
              </a:buClr>
              <a:buSzPts val="2800"/>
              <a:buFont typeface="Garamond"/>
              <a:buAutoNum type="arabicPeriod"/>
            </a:pPr>
            <a:r>
              <a:rPr lang="en-US" sz="2800" b="1" dirty="0">
                <a:solidFill>
                  <a:srgbClr val="054C2C"/>
                </a:solidFill>
                <a:latin typeface="Garamond"/>
                <a:ea typeface="Garamond"/>
                <a:cs typeface="Garamond"/>
                <a:sym typeface="Garamond"/>
              </a:rPr>
              <a:t> Incident Discovery:</a:t>
            </a:r>
            <a:endParaRPr sz="2800" dirty="0">
              <a:solidFill>
                <a:srgbClr val="054C2C"/>
              </a:solidFill>
              <a:latin typeface="Garamond"/>
              <a:ea typeface="Garamond"/>
              <a:cs typeface="Garamond"/>
              <a:sym typeface="Garamond"/>
            </a:endParaRPr>
          </a:p>
          <a:p>
            <a:pPr marL="12700" marR="0" lvl="0" indent="0" algn="l" rtl="0">
              <a:lnSpc>
                <a:spcPct val="150000"/>
              </a:lnSpc>
              <a:spcBef>
                <a:spcPts val="590"/>
              </a:spcBef>
              <a:spcAft>
                <a:spcPts val="0"/>
              </a:spcAft>
              <a:buNone/>
            </a:pPr>
            <a:r>
              <a:rPr lang="en-US" sz="2800" dirty="0">
                <a:solidFill>
                  <a:schemeClr val="dk1"/>
                </a:solidFill>
                <a:latin typeface="Garamond"/>
                <a:ea typeface="Garamond"/>
                <a:cs typeface="Garamond"/>
                <a:sym typeface="Garamond"/>
              </a:rPr>
              <a:t>When and how was the breach discovered?</a:t>
            </a:r>
            <a:endParaRPr sz="2800" dirty="0">
              <a:solidFill>
                <a:schemeClr val="dk1"/>
              </a:solidFill>
              <a:latin typeface="Garamond"/>
              <a:ea typeface="Garamond"/>
              <a:cs typeface="Garamond"/>
              <a:sym typeface="Garamond"/>
            </a:endParaRPr>
          </a:p>
          <a:p>
            <a:pPr marL="12700" marR="0" lvl="0" indent="0" algn="l" rtl="0">
              <a:lnSpc>
                <a:spcPct val="150000"/>
              </a:lnSpc>
              <a:spcBef>
                <a:spcPts val="575"/>
              </a:spcBef>
              <a:spcAft>
                <a:spcPts val="0"/>
              </a:spcAft>
              <a:buNone/>
            </a:pPr>
            <a:r>
              <a:rPr lang="en-US" sz="2800" dirty="0">
                <a:solidFill>
                  <a:schemeClr val="dk1"/>
                </a:solidFill>
                <a:latin typeface="Garamond"/>
                <a:ea typeface="Garamond"/>
                <a:cs typeface="Garamond"/>
                <a:sym typeface="Garamond"/>
              </a:rPr>
              <a:t>What were the initial signs or red flags that indicated a breach?</a:t>
            </a:r>
            <a:endParaRPr dirty="0"/>
          </a:p>
          <a:p>
            <a:pPr marL="161925" marR="0" lvl="0" indent="-177800" algn="l" rtl="0">
              <a:lnSpc>
                <a:spcPct val="150000"/>
              </a:lnSpc>
              <a:spcBef>
                <a:spcPts val="0"/>
              </a:spcBef>
              <a:spcAft>
                <a:spcPts val="0"/>
              </a:spcAft>
              <a:buClr>
                <a:srgbClr val="054C2C"/>
              </a:buClr>
              <a:buSzPts val="2800"/>
              <a:buFont typeface="Garamond"/>
              <a:buAutoNum type="arabicPeriod" startAt="2"/>
            </a:pPr>
            <a:r>
              <a:rPr lang="en-US" sz="2800" b="1" dirty="0">
                <a:solidFill>
                  <a:srgbClr val="054C2C"/>
                </a:solidFill>
                <a:latin typeface="Garamond"/>
                <a:ea typeface="Garamond"/>
                <a:cs typeface="Garamond"/>
                <a:sym typeface="Garamond"/>
              </a:rPr>
              <a:t> Immediate Response</a:t>
            </a:r>
            <a:endParaRPr sz="2800" dirty="0">
              <a:solidFill>
                <a:srgbClr val="054C2C"/>
              </a:solidFill>
              <a:latin typeface="Garamond"/>
              <a:ea typeface="Garamond"/>
              <a:cs typeface="Garamond"/>
              <a:sym typeface="Garamond"/>
            </a:endParaRPr>
          </a:p>
          <a:p>
            <a:pPr marL="12700" marR="835025" lvl="0" indent="0" algn="l" rtl="0">
              <a:lnSpc>
                <a:spcPct val="150000"/>
              </a:lnSpc>
              <a:spcBef>
                <a:spcPts val="150"/>
              </a:spcBef>
              <a:spcAft>
                <a:spcPts val="0"/>
              </a:spcAft>
              <a:buNone/>
            </a:pPr>
            <a:r>
              <a:rPr lang="en-US" sz="2800" dirty="0">
                <a:solidFill>
                  <a:schemeClr val="dk1"/>
                </a:solidFill>
                <a:latin typeface="Garamond"/>
                <a:ea typeface="Garamond"/>
                <a:cs typeface="Garamond"/>
                <a:sym typeface="Garamond"/>
              </a:rPr>
              <a:t>What steps should AMI Healthcare take immediately after discovering the breach?  Who should be involved in the initial response?</a:t>
            </a:r>
            <a:endParaRPr sz="2800" dirty="0">
              <a:solidFill>
                <a:schemeClr val="dk1"/>
              </a:solidFill>
              <a:latin typeface="Garamond"/>
              <a:ea typeface="Garamond"/>
              <a:cs typeface="Garamond"/>
              <a:sym typeface="Garamond"/>
            </a:endParaRPr>
          </a:p>
          <a:p>
            <a:pPr marL="12700" marR="0" lvl="0" indent="0" algn="l" rtl="0">
              <a:lnSpc>
                <a:spcPct val="150000"/>
              </a:lnSpc>
              <a:spcBef>
                <a:spcPts val="420"/>
              </a:spcBef>
              <a:spcAft>
                <a:spcPts val="0"/>
              </a:spcAft>
              <a:buNone/>
            </a:pPr>
            <a:r>
              <a:rPr lang="en-US" sz="2800" dirty="0">
                <a:solidFill>
                  <a:schemeClr val="dk1"/>
                </a:solidFill>
                <a:latin typeface="Garamond"/>
                <a:ea typeface="Garamond"/>
                <a:cs typeface="Garamond"/>
                <a:sym typeface="Garamond"/>
              </a:rPr>
              <a:t>What are the legal and regulatory obligations in this situation?</a:t>
            </a:r>
            <a:endParaRPr sz="2800" dirty="0">
              <a:solidFill>
                <a:schemeClr val="dk1"/>
              </a:solidFill>
              <a:latin typeface="Garamond"/>
              <a:ea typeface="Garamond"/>
              <a:cs typeface="Garamond"/>
              <a:sym typeface="Garamond"/>
            </a:endParaRPr>
          </a:p>
          <a:p>
            <a:pPr marL="12700" marR="0" lvl="0" indent="0" algn="l" rtl="0">
              <a:lnSpc>
                <a:spcPct val="150000"/>
              </a:lnSpc>
              <a:spcBef>
                <a:spcPts val="575"/>
              </a:spcBef>
              <a:spcAft>
                <a:spcPts val="0"/>
              </a:spcAft>
              <a:buNone/>
            </a:pPr>
            <a:endParaRPr sz="2800" dirty="0">
              <a:solidFill>
                <a:schemeClr val="dk1"/>
              </a:solidFill>
              <a:latin typeface="Garamond"/>
              <a:ea typeface="Garamond"/>
              <a:cs typeface="Garamond"/>
              <a:sym typeface="Garamond"/>
            </a:endParaRPr>
          </a:p>
        </p:txBody>
      </p:sp>
      <p:sp>
        <p:nvSpPr>
          <p:cNvPr id="2189" name="Google Shape;2189;p145"/>
          <p:cNvSpPr txBox="1">
            <a:spLocks noGrp="1"/>
          </p:cNvSpPr>
          <p:nvPr>
            <p:ph type="title"/>
          </p:nvPr>
        </p:nvSpPr>
        <p:spPr>
          <a:xfrm>
            <a:off x="6996112" y="777875"/>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dirty="0">
                <a:solidFill>
                  <a:schemeClr val="lt1"/>
                </a:solidFill>
                <a:latin typeface="Garamond"/>
                <a:ea typeface="Garamond"/>
                <a:cs typeface="Garamond"/>
                <a:sym typeface="Garamond"/>
              </a:rPr>
              <a:t>Case Study</a:t>
            </a:r>
            <a:endParaRPr sz="3600" dirty="0">
              <a:solidFill>
                <a:schemeClr val="lt1"/>
              </a:solidFill>
              <a:latin typeface="Garamond"/>
              <a:ea typeface="Garamond"/>
              <a:cs typeface="Garamond"/>
              <a:sym typeface="Garamond"/>
            </a:endParaRPr>
          </a:p>
        </p:txBody>
      </p:sp>
      <p:sp>
        <p:nvSpPr>
          <p:cNvPr id="2187" name="Google Shape;2187;p145"/>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152</a:t>
            </a:fld>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Shape 2193"/>
        <p:cNvGrpSpPr/>
        <p:nvPr/>
      </p:nvGrpSpPr>
      <p:grpSpPr>
        <a:xfrm>
          <a:off x="0" y="0"/>
          <a:ext cx="0" cy="0"/>
          <a:chOff x="0" y="0"/>
          <a:chExt cx="0" cy="0"/>
        </a:xfrm>
      </p:grpSpPr>
      <p:sp>
        <p:nvSpPr>
          <p:cNvPr id="2194" name="Google Shape;2194;p146"/>
          <p:cNvSpPr txBox="1"/>
          <p:nvPr/>
        </p:nvSpPr>
        <p:spPr>
          <a:xfrm>
            <a:off x="1357312" y="1801409"/>
            <a:ext cx="16916399" cy="7809959"/>
          </a:xfrm>
          <a:prstGeom prst="rect">
            <a:avLst/>
          </a:prstGeom>
          <a:noFill/>
          <a:ln>
            <a:noFill/>
          </a:ln>
        </p:spPr>
        <p:txBody>
          <a:bodyPr spcFirstLastPara="1" wrap="square" lIns="0" tIns="12050" rIns="0" bIns="0" anchor="t" anchorCtr="0">
            <a:spAutoFit/>
          </a:bodyPr>
          <a:lstStyle/>
          <a:p>
            <a:pPr marL="0" marR="0" lvl="0" indent="0" algn="l" rtl="0">
              <a:lnSpc>
                <a:spcPct val="150000"/>
              </a:lnSpc>
              <a:spcBef>
                <a:spcPts val="0"/>
              </a:spcBef>
              <a:spcAft>
                <a:spcPts val="0"/>
              </a:spcAft>
              <a:buNone/>
            </a:pPr>
            <a:endParaRPr sz="2800" dirty="0">
              <a:solidFill>
                <a:schemeClr val="dk1"/>
              </a:solidFill>
              <a:latin typeface="Garamond"/>
              <a:ea typeface="Garamond"/>
              <a:cs typeface="Garamond"/>
              <a:sym typeface="Garamond"/>
            </a:endParaRPr>
          </a:p>
          <a:p>
            <a:pPr marL="161925" marR="0" lvl="0" indent="-177800" algn="l" rtl="0">
              <a:lnSpc>
                <a:spcPct val="150000"/>
              </a:lnSpc>
              <a:spcBef>
                <a:spcPts val="0"/>
              </a:spcBef>
              <a:spcAft>
                <a:spcPts val="0"/>
              </a:spcAft>
              <a:buClr>
                <a:srgbClr val="054C2C"/>
              </a:buClr>
              <a:buSzPts val="2800"/>
              <a:buFont typeface="Garamond"/>
              <a:buAutoNum type="arabicPeriod" startAt="3"/>
            </a:pPr>
            <a:r>
              <a:rPr lang="en-US" sz="2800" b="1" dirty="0">
                <a:solidFill>
                  <a:srgbClr val="054C2C"/>
                </a:solidFill>
                <a:latin typeface="Garamond"/>
                <a:ea typeface="Garamond"/>
                <a:cs typeface="Garamond"/>
                <a:sym typeface="Garamond"/>
              </a:rPr>
              <a:t>Investigating the Breach:</a:t>
            </a:r>
            <a:endParaRPr sz="2800" dirty="0">
              <a:solidFill>
                <a:srgbClr val="054C2C"/>
              </a:solidFill>
              <a:latin typeface="Garamond"/>
              <a:ea typeface="Garamond"/>
              <a:cs typeface="Garamond"/>
              <a:sym typeface="Garamond"/>
            </a:endParaRPr>
          </a:p>
          <a:p>
            <a:pPr marL="12700" marR="5080" lvl="0" indent="0" algn="l" rtl="0">
              <a:lnSpc>
                <a:spcPct val="150000"/>
              </a:lnSpc>
              <a:spcBef>
                <a:spcPts val="0"/>
              </a:spcBef>
              <a:spcAft>
                <a:spcPts val="0"/>
              </a:spcAft>
              <a:buNone/>
            </a:pPr>
            <a:r>
              <a:rPr lang="en-US" sz="2800" dirty="0">
                <a:solidFill>
                  <a:schemeClr val="dk1"/>
                </a:solidFill>
                <a:latin typeface="Garamond"/>
                <a:ea typeface="Garamond"/>
                <a:cs typeface="Garamond"/>
                <a:sym typeface="Garamond"/>
              </a:rPr>
              <a:t>How should the organization investigate the breach to determine its scope and the extent of the data exposed?</a:t>
            </a:r>
            <a:endParaRPr sz="2800" dirty="0">
              <a:solidFill>
                <a:schemeClr val="dk1"/>
              </a:solidFill>
              <a:latin typeface="Garamond"/>
              <a:ea typeface="Garamond"/>
              <a:cs typeface="Garamond"/>
              <a:sym typeface="Garamond"/>
            </a:endParaRPr>
          </a:p>
          <a:p>
            <a:pPr marL="0" marR="0" lvl="0" indent="0" algn="l" rtl="0">
              <a:lnSpc>
                <a:spcPct val="150000"/>
              </a:lnSpc>
              <a:spcBef>
                <a:spcPts val="35"/>
              </a:spcBef>
              <a:spcAft>
                <a:spcPts val="0"/>
              </a:spcAft>
              <a:buNone/>
            </a:pPr>
            <a:endParaRPr sz="2800" dirty="0">
              <a:solidFill>
                <a:schemeClr val="dk1"/>
              </a:solidFill>
              <a:latin typeface="Garamond"/>
              <a:ea typeface="Garamond"/>
              <a:cs typeface="Garamond"/>
              <a:sym typeface="Garamond"/>
            </a:endParaRPr>
          </a:p>
          <a:p>
            <a:pPr marL="161925" marR="0" lvl="0" indent="-177800" algn="l" rtl="0">
              <a:lnSpc>
                <a:spcPct val="150000"/>
              </a:lnSpc>
              <a:spcBef>
                <a:spcPts val="0"/>
              </a:spcBef>
              <a:spcAft>
                <a:spcPts val="0"/>
              </a:spcAft>
              <a:buClr>
                <a:srgbClr val="054C2C"/>
              </a:buClr>
              <a:buSzPts val="2800"/>
              <a:buFont typeface="Garamond"/>
              <a:buAutoNum type="arabicPeriod" startAt="4"/>
            </a:pPr>
            <a:r>
              <a:rPr lang="en-US" sz="2800" b="1" dirty="0">
                <a:solidFill>
                  <a:srgbClr val="054C2C"/>
                </a:solidFill>
                <a:latin typeface="Garamond"/>
                <a:ea typeface="Garamond"/>
                <a:cs typeface="Garamond"/>
                <a:sym typeface="Garamond"/>
              </a:rPr>
              <a:t>Data Protection Measures</a:t>
            </a:r>
            <a:endParaRPr sz="2800" dirty="0">
              <a:solidFill>
                <a:srgbClr val="054C2C"/>
              </a:solidFill>
              <a:latin typeface="Garamond"/>
              <a:ea typeface="Garamond"/>
              <a:cs typeface="Garamond"/>
              <a:sym typeface="Garamond"/>
            </a:endParaRPr>
          </a:p>
          <a:p>
            <a:pPr marL="12700" marR="0" lvl="0" indent="0" algn="l" rtl="0">
              <a:lnSpc>
                <a:spcPct val="150000"/>
              </a:lnSpc>
              <a:spcBef>
                <a:spcPts val="590"/>
              </a:spcBef>
              <a:spcAft>
                <a:spcPts val="0"/>
              </a:spcAft>
              <a:buNone/>
            </a:pPr>
            <a:r>
              <a:rPr lang="en-US" sz="2800" dirty="0">
                <a:solidFill>
                  <a:schemeClr val="dk1"/>
                </a:solidFill>
                <a:latin typeface="Garamond"/>
                <a:ea typeface="Garamond"/>
                <a:cs typeface="Garamond"/>
                <a:sym typeface="Garamond"/>
              </a:rPr>
              <a:t>What data protection measures should have been in place to prevent this breach?</a:t>
            </a:r>
            <a:endParaRPr sz="2800" dirty="0">
              <a:solidFill>
                <a:schemeClr val="dk1"/>
              </a:solidFill>
              <a:latin typeface="Garamond"/>
              <a:ea typeface="Garamond"/>
              <a:cs typeface="Garamond"/>
              <a:sym typeface="Garamond"/>
            </a:endParaRPr>
          </a:p>
          <a:p>
            <a:pPr marL="12700" marR="384175" lvl="0" indent="0" algn="l" rtl="0">
              <a:lnSpc>
                <a:spcPct val="150000"/>
              </a:lnSpc>
              <a:spcBef>
                <a:spcPts val="10"/>
              </a:spcBef>
              <a:spcAft>
                <a:spcPts val="0"/>
              </a:spcAft>
              <a:buNone/>
            </a:pPr>
            <a:r>
              <a:rPr lang="en-US" sz="2800" dirty="0">
                <a:solidFill>
                  <a:schemeClr val="dk1"/>
                </a:solidFill>
                <a:latin typeface="Garamond"/>
                <a:ea typeface="Garamond"/>
                <a:cs typeface="Garamond"/>
                <a:sym typeface="Garamond"/>
              </a:rPr>
              <a:t>How could employee awareness and training have played a role in preventing the phishing attack?</a:t>
            </a:r>
            <a:endParaRPr dirty="0"/>
          </a:p>
          <a:p>
            <a:pPr marL="12700" marR="384175" lvl="0" indent="0" algn="l" rtl="0">
              <a:lnSpc>
                <a:spcPct val="150000"/>
              </a:lnSpc>
              <a:spcBef>
                <a:spcPts val="10"/>
              </a:spcBef>
              <a:spcAft>
                <a:spcPts val="0"/>
              </a:spcAft>
              <a:buNone/>
            </a:pPr>
            <a:endParaRPr sz="2800" dirty="0">
              <a:solidFill>
                <a:schemeClr val="dk1"/>
              </a:solidFill>
              <a:latin typeface="Garamond"/>
              <a:ea typeface="Garamond"/>
              <a:cs typeface="Garamond"/>
              <a:sym typeface="Garamond"/>
            </a:endParaRPr>
          </a:p>
          <a:p>
            <a:pPr marL="161925" marR="0" lvl="0" indent="-177800" algn="l" rtl="0">
              <a:lnSpc>
                <a:spcPct val="150000"/>
              </a:lnSpc>
              <a:spcBef>
                <a:spcPts val="0"/>
              </a:spcBef>
              <a:spcAft>
                <a:spcPts val="0"/>
              </a:spcAft>
              <a:buClr>
                <a:srgbClr val="054C2C"/>
              </a:buClr>
              <a:buSzPts val="2800"/>
              <a:buFont typeface="Garamond"/>
              <a:buAutoNum type="arabicPeriod" startAt="5"/>
            </a:pPr>
            <a:r>
              <a:rPr lang="en-US" sz="2800" b="1" dirty="0">
                <a:solidFill>
                  <a:srgbClr val="054C2C"/>
                </a:solidFill>
                <a:latin typeface="Garamond"/>
                <a:ea typeface="Garamond"/>
                <a:cs typeface="Garamond"/>
                <a:sym typeface="Garamond"/>
              </a:rPr>
              <a:t>Legal and Regulatory Compliance</a:t>
            </a:r>
            <a:endParaRPr sz="2800" dirty="0">
              <a:solidFill>
                <a:srgbClr val="054C2C"/>
              </a:solidFill>
              <a:latin typeface="Garamond"/>
              <a:ea typeface="Garamond"/>
              <a:cs typeface="Garamond"/>
              <a:sym typeface="Garamond"/>
            </a:endParaRPr>
          </a:p>
          <a:p>
            <a:pPr marL="12700" marR="386715" lvl="0" indent="0" algn="l" rtl="0">
              <a:lnSpc>
                <a:spcPct val="150000"/>
              </a:lnSpc>
              <a:spcBef>
                <a:spcPts val="155"/>
              </a:spcBef>
              <a:spcAft>
                <a:spcPts val="0"/>
              </a:spcAft>
              <a:buNone/>
            </a:pPr>
            <a:r>
              <a:rPr lang="en-US" sz="2800" dirty="0">
                <a:solidFill>
                  <a:schemeClr val="dk1"/>
                </a:solidFill>
                <a:latin typeface="Garamond"/>
                <a:ea typeface="Garamond"/>
                <a:cs typeface="Garamond"/>
                <a:sym typeface="Garamond"/>
              </a:rPr>
              <a:t>What are the legal and regulatory requirements for reporting the breach to authorities and affected patients and what potential fines or penalties could AMI Healthcare face?</a:t>
            </a:r>
            <a:endParaRPr sz="2800" dirty="0">
              <a:solidFill>
                <a:schemeClr val="dk1"/>
              </a:solidFill>
              <a:latin typeface="Garamond"/>
              <a:ea typeface="Garamond"/>
              <a:cs typeface="Garamond"/>
              <a:sym typeface="Garamond"/>
            </a:endParaRPr>
          </a:p>
          <a:p>
            <a:pPr marL="12700" marR="384175" lvl="0" indent="0" algn="l" rtl="0">
              <a:lnSpc>
                <a:spcPct val="150000"/>
              </a:lnSpc>
              <a:spcBef>
                <a:spcPts val="10"/>
              </a:spcBef>
              <a:spcAft>
                <a:spcPts val="0"/>
              </a:spcAft>
              <a:buNone/>
            </a:pPr>
            <a:endParaRPr sz="2800" dirty="0">
              <a:solidFill>
                <a:schemeClr val="dk1"/>
              </a:solidFill>
              <a:latin typeface="Garamond"/>
              <a:ea typeface="Garamond"/>
              <a:cs typeface="Garamond"/>
              <a:sym typeface="Garamond"/>
            </a:endParaRPr>
          </a:p>
        </p:txBody>
      </p:sp>
      <p:sp>
        <p:nvSpPr>
          <p:cNvPr id="2197" name="Google Shape;2197;p146"/>
          <p:cNvSpPr txBox="1">
            <a:spLocks noGrp="1"/>
          </p:cNvSpPr>
          <p:nvPr>
            <p:ph type="title"/>
          </p:nvPr>
        </p:nvSpPr>
        <p:spPr>
          <a:xfrm>
            <a:off x="6996112" y="777875"/>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Case Study</a:t>
            </a:r>
            <a:endParaRPr sz="3600">
              <a:solidFill>
                <a:schemeClr val="lt1"/>
              </a:solidFill>
              <a:latin typeface="Garamond"/>
              <a:ea typeface="Garamond"/>
              <a:cs typeface="Garamond"/>
              <a:sym typeface="Garamond"/>
            </a:endParaRPr>
          </a:p>
        </p:txBody>
      </p:sp>
      <p:sp>
        <p:nvSpPr>
          <p:cNvPr id="2195" name="Google Shape;2195;p146"/>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153</a:t>
            </a:fld>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Shape 2201"/>
        <p:cNvGrpSpPr/>
        <p:nvPr/>
      </p:nvGrpSpPr>
      <p:grpSpPr>
        <a:xfrm>
          <a:off x="0" y="0"/>
          <a:ext cx="0" cy="0"/>
          <a:chOff x="0" y="0"/>
          <a:chExt cx="0" cy="0"/>
        </a:xfrm>
      </p:grpSpPr>
      <p:sp>
        <p:nvSpPr>
          <p:cNvPr id="2202" name="Google Shape;2202;p147"/>
          <p:cNvSpPr txBox="1"/>
          <p:nvPr/>
        </p:nvSpPr>
        <p:spPr>
          <a:xfrm>
            <a:off x="1357312" y="1616075"/>
            <a:ext cx="16916399" cy="6660926"/>
          </a:xfrm>
          <a:prstGeom prst="rect">
            <a:avLst/>
          </a:prstGeom>
          <a:noFill/>
          <a:ln>
            <a:noFill/>
          </a:ln>
        </p:spPr>
        <p:txBody>
          <a:bodyPr spcFirstLastPara="1" wrap="square" lIns="0" tIns="12050" rIns="0" bIns="0" anchor="t" anchorCtr="0">
            <a:spAutoFit/>
          </a:bodyPr>
          <a:lstStyle/>
          <a:p>
            <a:pPr marL="0" marR="0" lvl="0" indent="0" algn="l" rtl="0">
              <a:lnSpc>
                <a:spcPct val="150000"/>
              </a:lnSpc>
              <a:spcBef>
                <a:spcPts val="0"/>
              </a:spcBef>
              <a:spcAft>
                <a:spcPts val="0"/>
              </a:spcAft>
              <a:buNone/>
            </a:pPr>
            <a:endParaRPr sz="3200" dirty="0">
              <a:solidFill>
                <a:schemeClr val="dk1"/>
              </a:solidFill>
              <a:latin typeface="Garamond"/>
              <a:ea typeface="Garamond"/>
              <a:cs typeface="Garamond"/>
              <a:sym typeface="Garamond"/>
            </a:endParaRPr>
          </a:p>
          <a:p>
            <a:pPr marL="161925" marR="0" lvl="0" indent="-177800" algn="l" rtl="0">
              <a:lnSpc>
                <a:spcPct val="150000"/>
              </a:lnSpc>
              <a:spcBef>
                <a:spcPts val="0"/>
              </a:spcBef>
              <a:spcAft>
                <a:spcPts val="0"/>
              </a:spcAft>
              <a:buClr>
                <a:srgbClr val="054C2C"/>
              </a:buClr>
              <a:buSzPts val="2800"/>
              <a:buFont typeface="Garamond"/>
              <a:buAutoNum type="arabicPeriod" startAt="6"/>
            </a:pPr>
            <a:r>
              <a:rPr lang="en-US" sz="2800" b="1" dirty="0">
                <a:solidFill>
                  <a:srgbClr val="054C2C"/>
                </a:solidFill>
                <a:latin typeface="Garamond"/>
                <a:ea typeface="Garamond"/>
                <a:cs typeface="Garamond"/>
                <a:sym typeface="Garamond"/>
              </a:rPr>
              <a:t>Communication and PR</a:t>
            </a:r>
            <a:endParaRPr sz="2800" dirty="0">
              <a:solidFill>
                <a:srgbClr val="054C2C"/>
              </a:solidFill>
              <a:latin typeface="Garamond"/>
              <a:ea typeface="Garamond"/>
              <a:cs typeface="Garamond"/>
              <a:sym typeface="Garamond"/>
            </a:endParaRPr>
          </a:p>
          <a:p>
            <a:pPr marL="12700" marR="0" lvl="0" indent="0" algn="l" rtl="0">
              <a:lnSpc>
                <a:spcPct val="150000"/>
              </a:lnSpc>
              <a:spcBef>
                <a:spcPts val="590"/>
              </a:spcBef>
              <a:spcAft>
                <a:spcPts val="0"/>
              </a:spcAft>
              <a:buNone/>
            </a:pPr>
            <a:r>
              <a:rPr lang="en-US" sz="2800" dirty="0">
                <a:solidFill>
                  <a:schemeClr val="dk1"/>
                </a:solidFill>
                <a:latin typeface="Garamond"/>
                <a:ea typeface="Garamond"/>
                <a:cs typeface="Garamond"/>
                <a:sym typeface="Garamond"/>
              </a:rPr>
              <a:t>How should AMI Healthcare communicate the breach to affected patients?</a:t>
            </a:r>
            <a:endParaRPr sz="2800" dirty="0">
              <a:solidFill>
                <a:schemeClr val="dk1"/>
              </a:solidFill>
              <a:latin typeface="Garamond"/>
              <a:ea typeface="Garamond"/>
              <a:cs typeface="Garamond"/>
              <a:sym typeface="Garamond"/>
            </a:endParaRPr>
          </a:p>
          <a:p>
            <a:pPr marL="12700" marR="0" lvl="0" indent="0" algn="l" rtl="0">
              <a:lnSpc>
                <a:spcPct val="150000"/>
              </a:lnSpc>
              <a:spcBef>
                <a:spcPts val="585"/>
              </a:spcBef>
              <a:spcAft>
                <a:spcPts val="0"/>
              </a:spcAft>
              <a:buNone/>
            </a:pPr>
            <a:r>
              <a:rPr lang="en-US" sz="2800" dirty="0">
                <a:solidFill>
                  <a:schemeClr val="dk1"/>
                </a:solidFill>
                <a:latin typeface="Garamond"/>
                <a:ea typeface="Garamond"/>
                <a:cs typeface="Garamond"/>
                <a:sym typeface="Garamond"/>
              </a:rPr>
              <a:t>What strategies can the organization use to manage its public relations and reputation?</a:t>
            </a:r>
            <a:endParaRPr sz="2800" dirty="0">
              <a:solidFill>
                <a:schemeClr val="dk1"/>
              </a:solidFill>
              <a:latin typeface="Garamond"/>
              <a:ea typeface="Garamond"/>
              <a:cs typeface="Garamond"/>
              <a:sym typeface="Garamond"/>
            </a:endParaRPr>
          </a:p>
          <a:p>
            <a:pPr marL="0" marR="0" lvl="0" indent="0" algn="l" rtl="0">
              <a:lnSpc>
                <a:spcPct val="150000"/>
              </a:lnSpc>
              <a:spcBef>
                <a:spcPts val="30"/>
              </a:spcBef>
              <a:spcAft>
                <a:spcPts val="0"/>
              </a:spcAft>
              <a:buNone/>
            </a:pPr>
            <a:endParaRPr sz="2800" dirty="0">
              <a:solidFill>
                <a:schemeClr val="dk1"/>
              </a:solidFill>
              <a:latin typeface="Garamond"/>
              <a:ea typeface="Garamond"/>
              <a:cs typeface="Garamond"/>
              <a:sym typeface="Garamond"/>
            </a:endParaRPr>
          </a:p>
          <a:p>
            <a:pPr marL="161925" marR="0" lvl="0" indent="-177800" algn="l" rtl="0">
              <a:lnSpc>
                <a:spcPct val="150000"/>
              </a:lnSpc>
              <a:spcBef>
                <a:spcPts val="5"/>
              </a:spcBef>
              <a:spcAft>
                <a:spcPts val="0"/>
              </a:spcAft>
              <a:buClr>
                <a:srgbClr val="054C2C"/>
              </a:buClr>
              <a:buSzPts val="2800"/>
              <a:buFont typeface="Garamond"/>
              <a:buAutoNum type="arabicPeriod" startAt="7"/>
            </a:pPr>
            <a:r>
              <a:rPr lang="en-US" sz="2800" b="1" dirty="0">
                <a:solidFill>
                  <a:srgbClr val="054C2C"/>
                </a:solidFill>
                <a:latin typeface="Garamond"/>
                <a:ea typeface="Garamond"/>
                <a:cs typeface="Garamond"/>
                <a:sym typeface="Garamond"/>
              </a:rPr>
              <a:t>Preventing Future Breaches</a:t>
            </a:r>
            <a:endParaRPr sz="2800" dirty="0">
              <a:solidFill>
                <a:srgbClr val="054C2C"/>
              </a:solidFill>
              <a:latin typeface="Garamond"/>
              <a:ea typeface="Garamond"/>
              <a:cs typeface="Garamond"/>
              <a:sym typeface="Garamond"/>
            </a:endParaRPr>
          </a:p>
          <a:p>
            <a:pPr marL="12700" marR="208915" lvl="0" indent="0" algn="l" rtl="0">
              <a:lnSpc>
                <a:spcPct val="150000"/>
              </a:lnSpc>
              <a:spcBef>
                <a:spcPts val="10"/>
              </a:spcBef>
              <a:spcAft>
                <a:spcPts val="0"/>
              </a:spcAft>
              <a:buNone/>
            </a:pPr>
            <a:r>
              <a:rPr lang="en-US" sz="2800" dirty="0">
                <a:solidFill>
                  <a:schemeClr val="dk1"/>
                </a:solidFill>
                <a:latin typeface="Garamond"/>
                <a:ea typeface="Garamond"/>
                <a:cs typeface="Garamond"/>
                <a:sym typeface="Garamond"/>
              </a:rPr>
              <a:t>What measures should AMI Healthcare implement to prevent similar incidents in the future?  How can employee training and awareness be improved?</a:t>
            </a:r>
            <a:endParaRPr sz="2800" dirty="0">
              <a:solidFill>
                <a:schemeClr val="dk1"/>
              </a:solidFill>
              <a:latin typeface="Garamond"/>
              <a:ea typeface="Garamond"/>
              <a:cs typeface="Garamond"/>
              <a:sym typeface="Garamond"/>
            </a:endParaRPr>
          </a:p>
          <a:p>
            <a:pPr marL="0" marR="0" lvl="0" indent="0" algn="l" rtl="0">
              <a:lnSpc>
                <a:spcPct val="150000"/>
              </a:lnSpc>
              <a:spcBef>
                <a:spcPts val="45"/>
              </a:spcBef>
              <a:spcAft>
                <a:spcPts val="0"/>
              </a:spcAft>
              <a:buNone/>
            </a:pPr>
            <a:endParaRPr sz="2800" dirty="0">
              <a:solidFill>
                <a:schemeClr val="dk1"/>
              </a:solidFill>
              <a:latin typeface="Garamond"/>
              <a:ea typeface="Garamond"/>
              <a:cs typeface="Garamond"/>
              <a:sym typeface="Garamond"/>
            </a:endParaRPr>
          </a:p>
          <a:p>
            <a:pPr marL="161925" marR="0" lvl="0" indent="-177800" algn="l" rtl="0">
              <a:lnSpc>
                <a:spcPct val="150000"/>
              </a:lnSpc>
              <a:spcBef>
                <a:spcPts val="0"/>
              </a:spcBef>
              <a:spcAft>
                <a:spcPts val="0"/>
              </a:spcAft>
              <a:buClr>
                <a:srgbClr val="054C2C"/>
              </a:buClr>
              <a:buSzPts val="2800"/>
              <a:buFont typeface="Garamond"/>
              <a:buAutoNum type="arabicPeriod" startAt="8"/>
            </a:pPr>
            <a:r>
              <a:rPr lang="en-US" sz="2800" b="1" dirty="0">
                <a:solidFill>
                  <a:srgbClr val="054C2C"/>
                </a:solidFill>
                <a:latin typeface="Garamond"/>
                <a:ea typeface="Garamond"/>
                <a:cs typeface="Garamond"/>
                <a:sym typeface="Garamond"/>
              </a:rPr>
              <a:t>Lessons Learned</a:t>
            </a:r>
            <a:endParaRPr sz="2800" dirty="0">
              <a:solidFill>
                <a:srgbClr val="054C2C"/>
              </a:solidFill>
              <a:latin typeface="Garamond"/>
              <a:ea typeface="Garamond"/>
              <a:cs typeface="Garamond"/>
              <a:sym typeface="Garamond"/>
            </a:endParaRPr>
          </a:p>
        </p:txBody>
      </p:sp>
      <p:sp>
        <p:nvSpPr>
          <p:cNvPr id="2205" name="Google Shape;2205;p147"/>
          <p:cNvSpPr txBox="1">
            <a:spLocks noGrp="1"/>
          </p:cNvSpPr>
          <p:nvPr>
            <p:ph type="title"/>
          </p:nvPr>
        </p:nvSpPr>
        <p:spPr>
          <a:xfrm>
            <a:off x="6996112" y="777875"/>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Case Study</a:t>
            </a:r>
            <a:endParaRPr sz="3600">
              <a:solidFill>
                <a:schemeClr val="lt1"/>
              </a:solidFill>
              <a:latin typeface="Garamond"/>
              <a:ea typeface="Garamond"/>
              <a:cs typeface="Garamond"/>
              <a:sym typeface="Garamond"/>
            </a:endParaRPr>
          </a:p>
        </p:txBody>
      </p:sp>
      <p:sp>
        <p:nvSpPr>
          <p:cNvPr id="2203" name="Google Shape;2203;p147"/>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154</a:t>
            </a:fld>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Shape 2209"/>
        <p:cNvGrpSpPr/>
        <p:nvPr/>
      </p:nvGrpSpPr>
      <p:grpSpPr>
        <a:xfrm>
          <a:off x="0" y="0"/>
          <a:ext cx="0" cy="0"/>
          <a:chOff x="0" y="0"/>
          <a:chExt cx="0" cy="0"/>
        </a:xfrm>
      </p:grpSpPr>
      <p:sp>
        <p:nvSpPr>
          <p:cNvPr id="2210" name="Google Shape;2210;p148"/>
          <p:cNvSpPr txBox="1"/>
          <p:nvPr/>
        </p:nvSpPr>
        <p:spPr>
          <a:xfrm>
            <a:off x="8520112" y="3368675"/>
            <a:ext cx="7106696" cy="658498"/>
          </a:xfrm>
          <a:prstGeom prst="rect">
            <a:avLst/>
          </a:prstGeom>
          <a:noFill/>
          <a:ln w="9525" cap="flat" cmpd="sng">
            <a:solidFill>
              <a:srgbClr val="054C2C"/>
            </a:solidFill>
            <a:prstDash val="solid"/>
            <a:round/>
            <a:headEnd type="none" w="sm" len="sm"/>
            <a:tailEnd type="none" w="sm" len="sm"/>
          </a:ln>
          <a:effectLst>
            <a:outerShdw blurRad="44450" dist="27940" dir="5400000" algn="ctr">
              <a:srgbClr val="000000">
                <a:alpha val="31764"/>
              </a:srgbClr>
            </a:outerShdw>
          </a:effectLst>
        </p:spPr>
        <p:txBody>
          <a:bodyPr spcFirstLastPara="1" wrap="square" lIns="0" tIns="12050" rIns="0" bIns="0" anchor="t" anchorCtr="0">
            <a:spAutoFit/>
          </a:bodyPr>
          <a:lstStyle/>
          <a:p>
            <a:pPr marL="12065" marR="0" lvl="0" indent="0" algn="ctr" rtl="0">
              <a:lnSpc>
                <a:spcPct val="150000"/>
              </a:lnSpc>
              <a:spcBef>
                <a:spcPts val="0"/>
              </a:spcBef>
              <a:spcAft>
                <a:spcPts val="0"/>
              </a:spcAft>
              <a:buNone/>
            </a:pPr>
            <a:r>
              <a:rPr lang="en-US" sz="2800" u="sng" dirty="0">
                <a:solidFill>
                  <a:srgbClr val="054C2C"/>
                </a:solidFill>
                <a:latin typeface="Garamond"/>
                <a:ea typeface="Garamond"/>
                <a:cs typeface="Garamond"/>
                <a:sym typeface="Garamond"/>
                <a:hlinkClick r:id="rId3">
                  <a:extLst>
                    <a:ext uri="{A12FA001-AC4F-418D-AE19-62706E023703}">
                      <ahyp:hlinkClr xmlns:ahyp="http://schemas.microsoft.com/office/drawing/2018/hyperlinkcolor" val="tx"/>
                    </a:ext>
                  </a:extLst>
                </a:hlinkClick>
              </a:rPr>
              <a:t>Click to play</a:t>
            </a:r>
            <a:endParaRPr sz="2800" dirty="0">
              <a:solidFill>
                <a:srgbClr val="054C2C"/>
              </a:solidFill>
              <a:latin typeface="Garamond"/>
              <a:ea typeface="Garamond"/>
              <a:cs typeface="Garamond"/>
              <a:sym typeface="Garamond"/>
            </a:endParaRPr>
          </a:p>
        </p:txBody>
      </p:sp>
      <p:sp>
        <p:nvSpPr>
          <p:cNvPr id="2213" name="Google Shape;2213;p148"/>
          <p:cNvSpPr txBox="1">
            <a:spLocks noGrp="1"/>
          </p:cNvSpPr>
          <p:nvPr>
            <p:ph type="title"/>
          </p:nvPr>
        </p:nvSpPr>
        <p:spPr>
          <a:xfrm>
            <a:off x="6996112" y="777875"/>
            <a:ext cx="4419600" cy="752835"/>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118745" lvl="0" indent="0" algn="ctr" rtl="0">
              <a:lnSpc>
                <a:spcPct val="150000"/>
              </a:lnSpc>
              <a:spcBef>
                <a:spcPts val="0"/>
              </a:spcBef>
              <a:spcAft>
                <a:spcPts val="0"/>
              </a:spcAft>
              <a:buNone/>
            </a:pPr>
            <a:r>
              <a:rPr lang="en-US" sz="3600" b="1">
                <a:solidFill>
                  <a:schemeClr val="lt1"/>
                </a:solidFill>
                <a:latin typeface="Garamond"/>
                <a:ea typeface="Garamond"/>
                <a:cs typeface="Garamond"/>
                <a:sym typeface="Garamond"/>
              </a:rPr>
              <a:t>Video</a:t>
            </a:r>
            <a:endParaRPr sz="3600">
              <a:solidFill>
                <a:schemeClr val="lt1"/>
              </a:solidFill>
              <a:latin typeface="Garamond"/>
              <a:ea typeface="Garamond"/>
              <a:cs typeface="Garamond"/>
              <a:sym typeface="Garamond"/>
            </a:endParaRPr>
          </a:p>
        </p:txBody>
      </p:sp>
      <p:sp>
        <p:nvSpPr>
          <p:cNvPr id="2211" name="Google Shape;2211;p148"/>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155</a:t>
            </a:fld>
            <a:endParaRPr/>
          </a:p>
        </p:txBody>
      </p:sp>
      <p:pic>
        <p:nvPicPr>
          <p:cNvPr id="2214" name="Google Shape;2214;p148"/>
          <p:cNvPicPr preferRelativeResize="0"/>
          <p:nvPr/>
        </p:nvPicPr>
        <p:blipFill rotWithShape="1">
          <a:blip r:embed="rId4">
            <a:alphaModFix/>
          </a:blip>
          <a:srcRect l="16815" r="18568"/>
          <a:stretch/>
        </p:blipFill>
        <p:spPr>
          <a:xfrm>
            <a:off x="747712" y="2127352"/>
            <a:ext cx="7392352" cy="6445045"/>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Shape 2218"/>
        <p:cNvGrpSpPr/>
        <p:nvPr/>
      </p:nvGrpSpPr>
      <p:grpSpPr>
        <a:xfrm>
          <a:off x="0" y="0"/>
          <a:ext cx="0" cy="0"/>
          <a:chOff x="0" y="0"/>
          <a:chExt cx="0" cy="0"/>
        </a:xfrm>
      </p:grpSpPr>
      <p:pic>
        <p:nvPicPr>
          <p:cNvPr id="2219" name="Google Shape;2219;p149"/>
          <p:cNvPicPr preferRelativeResize="0"/>
          <p:nvPr/>
        </p:nvPicPr>
        <p:blipFill rotWithShape="1">
          <a:blip r:embed="rId3">
            <a:alphaModFix/>
          </a:blip>
          <a:srcRect/>
          <a:stretch/>
        </p:blipFill>
        <p:spPr>
          <a:xfrm>
            <a:off x="3495991" y="226651"/>
            <a:ext cx="11574782" cy="9638878"/>
          </a:xfrm>
          <a:prstGeom prst="rect">
            <a:avLst/>
          </a:prstGeom>
          <a:noFill/>
          <a:ln>
            <a:noFill/>
          </a:ln>
        </p:spPr>
      </p:pic>
      <p:sp>
        <p:nvSpPr>
          <p:cNvPr id="2220" name="Google Shape;2220;p149"/>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156</a:t>
            </a:fld>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157</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35472"/>
            <a:ext cx="15468600" cy="835344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articulate the learning outcomes at the beginning, providing participants with a roadmap for what they will gain from the session.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a clear definition of data security incidents, ensuring participants understand the broad spectrum of incidents that may occur.</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common security incidents to familiarize participants with various scenarios, fostering a comprehensive understanding.</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Elaborate on effective strategies for identifying and responding to data security incidents, emphasizing the importance of a proactive approach.</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communicate the learning expectations for the section on data breaches, preparing participants for the in-depth exploration of this critical topic.</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insights into the causes and impact of data breaches, ensuring participants grasp the severity and implications of such incidents.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best practices for mitigating the impact of data breaches and ensuring compliance, focusing on proactive measures and response strategies.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Integrate case study illustrations to demonstrate real-world scenarios, allowing participants to apply theoretical knowledge to practical situations.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articulate the distinction between data security incidents and data breaches, ensuring participants understand the nuances between these terms.</a:t>
            </a:r>
          </a:p>
        </p:txBody>
      </p:sp>
    </p:spTree>
    <p:extLst>
      <p:ext uri="{BB962C8B-B14F-4D97-AF65-F5344CB8AC3E}">
        <p14:creationId xmlns:p14="http://schemas.microsoft.com/office/powerpoint/2010/main" val="19106720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158</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35472"/>
            <a:ext cx="15468600" cy="5756576"/>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significant data breaches and cyberattacks that occurred in 2023, offering insights into real-world examples to enhance understanding.</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the role of compliance in mitigating data breaches, highlighting the intersection of legal requirements and security practices.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Foster an interactive environment for discussions, encouraging participants to share experiences and insights related to managing data security incidents.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Integrate best practices into the discussion, emphasizing the importance of adopting a proactive and preventive approach to data security.</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emerging threats in the cybersecurity landscape, preparing participants for evolving challenges in managing data security incidents.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Allocate dedicated time for questions and answers, allowing participants to seek clarification on complex aspects of managing data security incidents and breaches.</a:t>
            </a:r>
          </a:p>
        </p:txBody>
      </p:sp>
    </p:spTree>
    <p:extLst>
      <p:ext uri="{BB962C8B-B14F-4D97-AF65-F5344CB8AC3E}">
        <p14:creationId xmlns:p14="http://schemas.microsoft.com/office/powerpoint/2010/main" val="325219073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Shape 2225"/>
        <p:cNvGrpSpPr/>
        <p:nvPr/>
      </p:nvGrpSpPr>
      <p:grpSpPr>
        <a:xfrm>
          <a:off x="0" y="0"/>
          <a:ext cx="0" cy="0"/>
          <a:chOff x="0" y="0"/>
          <a:chExt cx="0" cy="0"/>
        </a:xfrm>
      </p:grpSpPr>
      <p:sp>
        <p:nvSpPr>
          <p:cNvPr id="2226" name="Google Shape;2226;p150"/>
          <p:cNvSpPr txBox="1">
            <a:spLocks noGrp="1"/>
          </p:cNvSpPr>
          <p:nvPr>
            <p:ph type="ctrTitle" idx="4294967295"/>
          </p:nvPr>
        </p:nvSpPr>
        <p:spPr>
          <a:xfrm>
            <a:off x="4756150" y="739775"/>
            <a:ext cx="14265275" cy="1290638"/>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normAutofit/>
          </a:bodyPr>
          <a:lstStyle/>
          <a:p>
            <a:pPr marL="0" marR="0" lvl="0" indent="0" algn="l" rtl="0">
              <a:spcBef>
                <a:spcPts val="0"/>
              </a:spcBef>
              <a:spcAft>
                <a:spcPts val="0"/>
              </a:spcAft>
              <a:buNone/>
            </a:pPr>
            <a:r>
              <a:rPr lang="en-US" sz="7489" b="0" i="0" u="none" strike="noStrike" cap="none" dirty="0">
                <a:solidFill>
                  <a:schemeClr val="lt1"/>
                </a:solidFill>
                <a:latin typeface="Garamond"/>
                <a:ea typeface="Garamond"/>
                <a:cs typeface="Garamond"/>
                <a:sym typeface="Garamond"/>
              </a:rPr>
              <a:t>Records of Processing Activities</a:t>
            </a:r>
            <a:endParaRPr dirty="0"/>
          </a:p>
        </p:txBody>
      </p:sp>
      <p:graphicFrame>
        <p:nvGraphicFramePr>
          <p:cNvPr id="2227" name="Google Shape;2227;p150"/>
          <p:cNvGraphicFramePr/>
          <p:nvPr>
            <p:extLst>
              <p:ext uri="{D42A27DB-BD31-4B8C-83A1-F6EECF244321}">
                <p14:modId xmlns:p14="http://schemas.microsoft.com/office/powerpoint/2010/main" val="1504943535"/>
              </p:ext>
            </p:extLst>
          </p:nvPr>
        </p:nvGraphicFramePr>
        <p:xfrm>
          <a:off x="146708" y="2312105"/>
          <a:ext cx="18203200" cy="4998670"/>
        </p:xfrm>
        <a:graphic>
          <a:graphicData uri="http://schemas.openxmlformats.org/drawingml/2006/table">
            <a:tbl>
              <a:tblPr>
                <a:noFill/>
                <a:tableStyleId>{722DAF3F-E52D-499B-BEE7-579F58400465}</a:tableStyleId>
              </a:tblPr>
              <a:tblGrid>
                <a:gridCol w="372400">
                  <a:extLst>
                    <a:ext uri="{9D8B030D-6E8A-4147-A177-3AD203B41FA5}">
                      <a16:colId xmlns:a16="http://schemas.microsoft.com/office/drawing/2014/main" val="20000"/>
                    </a:ext>
                  </a:extLst>
                </a:gridCol>
                <a:gridCol w="1713125">
                  <a:extLst>
                    <a:ext uri="{9D8B030D-6E8A-4147-A177-3AD203B41FA5}">
                      <a16:colId xmlns:a16="http://schemas.microsoft.com/office/drawing/2014/main" val="20001"/>
                    </a:ext>
                  </a:extLst>
                </a:gridCol>
                <a:gridCol w="1563475">
                  <a:extLst>
                    <a:ext uri="{9D8B030D-6E8A-4147-A177-3AD203B41FA5}">
                      <a16:colId xmlns:a16="http://schemas.microsoft.com/office/drawing/2014/main" val="20002"/>
                    </a:ext>
                  </a:extLst>
                </a:gridCol>
                <a:gridCol w="1564825">
                  <a:extLst>
                    <a:ext uri="{9D8B030D-6E8A-4147-A177-3AD203B41FA5}">
                      <a16:colId xmlns:a16="http://schemas.microsoft.com/office/drawing/2014/main" val="20003"/>
                    </a:ext>
                  </a:extLst>
                </a:gridCol>
                <a:gridCol w="1642150">
                  <a:extLst>
                    <a:ext uri="{9D8B030D-6E8A-4147-A177-3AD203B41FA5}">
                      <a16:colId xmlns:a16="http://schemas.microsoft.com/office/drawing/2014/main" val="20004"/>
                    </a:ext>
                  </a:extLst>
                </a:gridCol>
                <a:gridCol w="1453300">
                  <a:extLst>
                    <a:ext uri="{9D8B030D-6E8A-4147-A177-3AD203B41FA5}">
                      <a16:colId xmlns:a16="http://schemas.microsoft.com/office/drawing/2014/main" val="20005"/>
                    </a:ext>
                  </a:extLst>
                </a:gridCol>
                <a:gridCol w="1453300">
                  <a:extLst>
                    <a:ext uri="{9D8B030D-6E8A-4147-A177-3AD203B41FA5}">
                      <a16:colId xmlns:a16="http://schemas.microsoft.com/office/drawing/2014/main" val="20006"/>
                    </a:ext>
                  </a:extLst>
                </a:gridCol>
                <a:gridCol w="1420450">
                  <a:extLst>
                    <a:ext uri="{9D8B030D-6E8A-4147-A177-3AD203B41FA5}">
                      <a16:colId xmlns:a16="http://schemas.microsoft.com/office/drawing/2014/main" val="20007"/>
                    </a:ext>
                  </a:extLst>
                </a:gridCol>
                <a:gridCol w="1223400">
                  <a:extLst>
                    <a:ext uri="{9D8B030D-6E8A-4147-A177-3AD203B41FA5}">
                      <a16:colId xmlns:a16="http://schemas.microsoft.com/office/drawing/2014/main" val="20008"/>
                    </a:ext>
                  </a:extLst>
                </a:gridCol>
                <a:gridCol w="1239825">
                  <a:extLst>
                    <a:ext uri="{9D8B030D-6E8A-4147-A177-3AD203B41FA5}">
                      <a16:colId xmlns:a16="http://schemas.microsoft.com/office/drawing/2014/main" val="20009"/>
                    </a:ext>
                  </a:extLst>
                </a:gridCol>
                <a:gridCol w="1239825">
                  <a:extLst>
                    <a:ext uri="{9D8B030D-6E8A-4147-A177-3AD203B41FA5}">
                      <a16:colId xmlns:a16="http://schemas.microsoft.com/office/drawing/2014/main" val="20010"/>
                    </a:ext>
                  </a:extLst>
                </a:gridCol>
                <a:gridCol w="1206975">
                  <a:extLst>
                    <a:ext uri="{9D8B030D-6E8A-4147-A177-3AD203B41FA5}">
                      <a16:colId xmlns:a16="http://schemas.microsoft.com/office/drawing/2014/main" val="20011"/>
                    </a:ext>
                  </a:extLst>
                </a:gridCol>
                <a:gridCol w="788225">
                  <a:extLst>
                    <a:ext uri="{9D8B030D-6E8A-4147-A177-3AD203B41FA5}">
                      <a16:colId xmlns:a16="http://schemas.microsoft.com/office/drawing/2014/main" val="20012"/>
                    </a:ext>
                  </a:extLst>
                </a:gridCol>
                <a:gridCol w="1321925">
                  <a:extLst>
                    <a:ext uri="{9D8B030D-6E8A-4147-A177-3AD203B41FA5}">
                      <a16:colId xmlns:a16="http://schemas.microsoft.com/office/drawing/2014/main" val="20013"/>
                    </a:ext>
                  </a:extLst>
                </a:gridCol>
              </a:tblGrid>
              <a:tr h="1069950">
                <a:tc>
                  <a:txBody>
                    <a:bodyPr/>
                    <a:lstStyle/>
                    <a:p>
                      <a:pPr marL="0" marR="0" lvl="0" indent="0" algn="ctr" rtl="0">
                        <a:spcBef>
                          <a:spcPts val="0"/>
                        </a:spcBef>
                        <a:spcAft>
                          <a:spcPts val="0"/>
                        </a:spcAft>
                        <a:buNone/>
                      </a:pPr>
                      <a:r>
                        <a:rPr lang="en-US" sz="1400" b="1" i="0" u="none" strike="noStrike" cap="none">
                          <a:solidFill>
                            <a:srgbClr val="FFFFFF"/>
                          </a:solidFill>
                          <a:latin typeface="Calibri"/>
                          <a:ea typeface="Calibri"/>
                          <a:cs typeface="Calibri"/>
                          <a:sym typeface="Calibri"/>
                        </a:rPr>
                        <a:t>Ref</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Name and contact details of Processor</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Processing Activity</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Name and contact details of joint processors (if applicable)</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Name and contact details of Processor's representative</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Name and contact details of data protection officer (if applicable)</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Purposes of the processing</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dirty="0">
                          <a:solidFill>
                            <a:srgbClr val="FFFFFF"/>
                          </a:solidFill>
                          <a:latin typeface="Arial"/>
                          <a:ea typeface="Arial"/>
                          <a:cs typeface="Arial"/>
                          <a:sym typeface="Arial"/>
                        </a:rPr>
                        <a:t>Categories of data subjects</a:t>
                      </a:r>
                      <a:endParaRPr dirty="0"/>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Categories of personal data</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Categories of recipients data disclosed to</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International Transfer Destination</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Time limits for erasure</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a:solidFill>
                            <a:srgbClr val="FFFFFF"/>
                          </a:solidFill>
                          <a:latin typeface="Arial"/>
                          <a:ea typeface="Arial"/>
                          <a:cs typeface="Arial"/>
                          <a:sym typeface="Arial"/>
                        </a:rPr>
                        <a:t>Technical and organisational security measures applied </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tc>
                  <a:txBody>
                    <a:bodyPr/>
                    <a:lstStyle/>
                    <a:p>
                      <a:pPr marL="0" marR="0" lvl="0" indent="0" algn="l" rtl="0">
                        <a:spcBef>
                          <a:spcPts val="0"/>
                        </a:spcBef>
                        <a:spcAft>
                          <a:spcPts val="0"/>
                        </a:spcAft>
                        <a:buNone/>
                      </a:pPr>
                      <a:r>
                        <a:rPr lang="en-US" sz="1100" b="1" i="0" u="none" strike="noStrike" cap="none" dirty="0">
                          <a:solidFill>
                            <a:srgbClr val="FFFFFF"/>
                          </a:solidFill>
                          <a:latin typeface="Arial"/>
                          <a:ea typeface="Arial"/>
                          <a:cs typeface="Arial"/>
                          <a:sym typeface="Arial"/>
                        </a:rPr>
                        <a:t>Comments</a:t>
                      </a:r>
                      <a:endParaRPr dirty="0"/>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1B1E3D"/>
                      </a:solidFill>
                      <a:prstDash val="solid"/>
                      <a:round/>
                      <a:headEnd type="none" w="sm" len="sm"/>
                      <a:tailEnd type="none" w="sm" len="sm"/>
                    </a:lnB>
                    <a:solidFill>
                      <a:srgbClr val="054C2C"/>
                    </a:solidFill>
                  </a:tcPr>
                </a:tc>
                <a:extLst>
                  <a:ext uri="{0D108BD9-81ED-4DB2-BD59-A6C34878D82A}">
                    <a16:rowId xmlns:a16="http://schemas.microsoft.com/office/drawing/2014/main" val="10000"/>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1</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ctr" rtl="0">
                        <a:spcBef>
                          <a:spcPts val="0"/>
                        </a:spcBef>
                        <a:spcAft>
                          <a:spcPts val="0"/>
                        </a:spcAft>
                        <a:buNone/>
                      </a:pPr>
                      <a:r>
                        <a:rPr lang="en-US" sz="1100" b="0" i="0" u="none" strike="noStrike" cap="none">
                          <a:solidFill>
                            <a:srgbClr val="366092"/>
                          </a:solidFill>
                          <a:latin typeface="Arial"/>
                          <a:ea typeface="Arial"/>
                          <a:cs typeface="Arial"/>
                          <a:sym typeface="Arial"/>
                        </a:rPr>
                        <a:t>John Doe</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 Processing activity </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ABC Organization</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Data protection officer</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Provide contact details of the DPO or any other representativee</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Fulfil orders for goods placed online via our website</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Customers who buy from us online</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Name and address information, including date of birth</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Marketing Agency</a:t>
                      </a:r>
                      <a:br>
                        <a:rPr lang="en-US" sz="1100" b="0" i="0" u="none" strike="noStrike" cap="none">
                          <a:solidFill>
                            <a:srgbClr val="366092"/>
                          </a:solidFill>
                          <a:latin typeface="Arial"/>
                          <a:ea typeface="Arial"/>
                          <a:cs typeface="Arial"/>
                          <a:sym typeface="Arial"/>
                        </a:rPr>
                      </a:br>
                      <a:r>
                        <a:rPr lang="en-US" sz="1100" b="0" i="0" u="none" strike="noStrike" cap="none">
                          <a:solidFill>
                            <a:srgbClr val="366092"/>
                          </a:solidFill>
                          <a:latin typeface="Arial"/>
                          <a:ea typeface="Arial"/>
                          <a:cs typeface="Arial"/>
                          <a:sym typeface="Arial"/>
                        </a:rPr>
                        <a:t>Courier company</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France</a:t>
                      </a:r>
                      <a:br>
                        <a:rPr lang="en-US" sz="1100" b="0" i="0" u="none" strike="noStrike" cap="none">
                          <a:solidFill>
                            <a:srgbClr val="366092"/>
                          </a:solidFill>
                          <a:latin typeface="Arial"/>
                          <a:ea typeface="Arial"/>
                          <a:cs typeface="Arial"/>
                          <a:sym typeface="Arial"/>
                        </a:rPr>
                      </a:br>
                      <a:r>
                        <a:rPr lang="en-US" sz="1100" b="0" i="0" u="none" strike="noStrike" cap="none">
                          <a:solidFill>
                            <a:srgbClr val="366092"/>
                          </a:solidFill>
                          <a:latin typeface="Arial"/>
                          <a:ea typeface="Arial"/>
                          <a:cs typeface="Arial"/>
                          <a:sym typeface="Arial"/>
                        </a:rPr>
                        <a:t>USA</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3 years from date of order</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See information security policy</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NDPR compliant contracts in place with processors</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1B1E3D"/>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extLst>
                  <a:ext uri="{0D108BD9-81ED-4DB2-BD59-A6C34878D82A}">
                    <a16:rowId xmlns:a16="http://schemas.microsoft.com/office/drawing/2014/main" val="10001"/>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2</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100" b="0" i="0" u="none" strike="noStrike" cap="none">
                          <a:solidFill>
                            <a:srgbClr val="366092"/>
                          </a:solidFill>
                          <a:latin typeface="Arial"/>
                          <a:ea typeface="Arial"/>
                          <a:cs typeface="Arial"/>
                          <a:sym typeface="Arial"/>
                        </a:rPr>
                        <a:t>Janet Doe</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Talent Acquisition and Recruitment </a:t>
                      </a:r>
                      <a:endParaRPr/>
                    </a:p>
                  </a:txBody>
                  <a:tcPr marL="0" marR="0" marT="0" marB="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ABC Global</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Doe John</a:t>
                      </a:r>
                      <a:br>
                        <a:rPr lang="en-US" sz="1100" b="0" i="0" u="none" strike="noStrike" cap="none">
                          <a:solidFill>
                            <a:srgbClr val="366092"/>
                          </a:solidFill>
                          <a:latin typeface="Arial"/>
                          <a:ea typeface="Arial"/>
                          <a:cs typeface="Arial"/>
                          <a:sym typeface="Arial"/>
                        </a:rPr>
                      </a:br>
                      <a:r>
                        <a:rPr lang="en-US" sz="1100" b="0" i="0" u="none" strike="noStrike" cap="none">
                          <a:solidFill>
                            <a:srgbClr val="366092"/>
                          </a:solidFill>
                          <a:latin typeface="Arial"/>
                          <a:ea typeface="Arial"/>
                          <a:cs typeface="Arial"/>
                          <a:sym typeface="Arial"/>
                        </a:rPr>
                        <a:t>joe@abcglobalint.com</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Doe John</a:t>
                      </a:r>
                      <a:br>
                        <a:rPr lang="en-US" sz="1100" b="0" i="0" u="none" strike="noStrike" cap="none">
                          <a:solidFill>
                            <a:srgbClr val="366092"/>
                          </a:solidFill>
                          <a:latin typeface="Arial"/>
                          <a:ea typeface="Arial"/>
                          <a:cs typeface="Arial"/>
                          <a:sym typeface="Arial"/>
                        </a:rPr>
                      </a:br>
                      <a:r>
                        <a:rPr lang="en-US" sz="1100" b="0" i="0" u="none" strike="noStrike" cap="none">
                          <a:solidFill>
                            <a:srgbClr val="366092"/>
                          </a:solidFill>
                          <a:latin typeface="Arial"/>
                          <a:ea typeface="Arial"/>
                          <a:cs typeface="Arial"/>
                          <a:sym typeface="Arial"/>
                        </a:rPr>
                        <a:t>joe@abcglobalint.com</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Identify and list potential candidates for the post- recruitment services</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Professionals </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name , id, email, date of birth, education background</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100" b="0" i="0" u="none" strike="noStrike" cap="none">
                          <a:solidFill>
                            <a:srgbClr val="366092"/>
                          </a:solidFill>
                          <a:latin typeface="Arial"/>
                          <a:ea typeface="Arial"/>
                          <a:cs typeface="Arial"/>
                          <a:sym typeface="Arial"/>
                        </a:rPr>
                        <a:t>Interview committee</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All Bank's location</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Infinity</a:t>
                      </a:r>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100" b="0" i="0" u="none" strike="noStrike" cap="none">
                          <a:solidFill>
                            <a:srgbClr val="366092"/>
                          </a:solidFill>
                          <a:latin typeface="Arial"/>
                          <a:ea typeface="Arial"/>
                          <a:cs typeface="Arial"/>
                          <a:sym typeface="Arial"/>
                        </a:rPr>
                        <a:t>Encyption of files</a:t>
                      </a:r>
                      <a:br>
                        <a:rPr lang="en-US" sz="1100" b="0" i="0" u="none" strike="noStrike" cap="none">
                          <a:solidFill>
                            <a:srgbClr val="366092"/>
                          </a:solidFill>
                          <a:latin typeface="Arial"/>
                          <a:ea typeface="Arial"/>
                          <a:cs typeface="Arial"/>
                          <a:sym typeface="Arial"/>
                        </a:rPr>
                      </a:br>
                      <a:endParaRPr sz="1100" b="0" i="0" u="none" strike="noStrike" cap="none">
                        <a:solidFill>
                          <a:srgbClr val="366092"/>
                        </a:solidFill>
                        <a:latin typeface="Arial"/>
                        <a:ea typeface="Arial"/>
                        <a:cs typeface="Arial"/>
                        <a:sym typeface="Arial"/>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366092"/>
                        </a:buClr>
                        <a:buSzPts val="1100"/>
                        <a:buFont typeface="Arial"/>
                        <a:buNone/>
                      </a:pPr>
                      <a:r>
                        <a:rPr lang="en-US" sz="1100" b="0" i="0" u="none" strike="noStrike" cap="none">
                          <a:solidFill>
                            <a:srgbClr val="366092"/>
                          </a:solidFill>
                          <a:latin typeface="Arial"/>
                          <a:ea typeface="Arial"/>
                          <a:cs typeface="Arial"/>
                          <a:sym typeface="Arial"/>
                        </a:rPr>
                        <a:t> NDPR compliant contracts in place with processors</a:t>
                      </a:r>
                      <a:endParaRPr/>
                    </a:p>
                    <a:p>
                      <a:pPr marL="0" marR="0" lvl="0" indent="0" algn="ctr" rtl="0">
                        <a:spcBef>
                          <a:spcPts val="0"/>
                        </a:spcBef>
                        <a:spcAft>
                          <a:spcPts val="0"/>
                        </a:spcAft>
                        <a:buNone/>
                      </a:pPr>
                      <a:endParaRPr sz="1100" b="0" i="0" u="none" strike="noStrike" cap="none">
                        <a:solidFill>
                          <a:srgbClr val="366092"/>
                        </a:solidFill>
                        <a:latin typeface="Arial"/>
                        <a:ea typeface="Arial"/>
                        <a:cs typeface="Arial"/>
                        <a:sym typeface="Arial"/>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3</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extLst>
                  <a:ext uri="{0D108BD9-81ED-4DB2-BD59-A6C34878D82A}">
                    <a16:rowId xmlns:a16="http://schemas.microsoft.com/office/drawing/2014/main" val="10003"/>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4</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5</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extLst>
                  <a:ext uri="{0D108BD9-81ED-4DB2-BD59-A6C34878D82A}">
                    <a16:rowId xmlns:a16="http://schemas.microsoft.com/office/drawing/2014/main" val="10005"/>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6</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7</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extLst>
                  <a:ext uri="{0D108BD9-81ED-4DB2-BD59-A6C34878D82A}">
                    <a16:rowId xmlns:a16="http://schemas.microsoft.com/office/drawing/2014/main" val="10007"/>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8</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8"/>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9</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5C8E4"/>
                    </a:solidFill>
                  </a:tcPr>
                </a:tc>
                <a:extLst>
                  <a:ext uri="{0D108BD9-81ED-4DB2-BD59-A6C34878D82A}">
                    <a16:rowId xmlns:a16="http://schemas.microsoft.com/office/drawing/2014/main" val="10009"/>
                  </a:ext>
                </a:extLst>
              </a:tr>
              <a:tr h="323450">
                <a:tc>
                  <a:txBody>
                    <a:bodyPr/>
                    <a:lstStyle/>
                    <a:p>
                      <a:pPr marL="0" marR="0" lvl="0" indent="0" algn="ctr" rtl="0">
                        <a:spcBef>
                          <a:spcPts val="0"/>
                        </a:spcBef>
                        <a:spcAft>
                          <a:spcPts val="0"/>
                        </a:spcAft>
                        <a:buNone/>
                      </a:pPr>
                      <a:r>
                        <a:rPr lang="en-US" sz="1400" b="0" i="0" u="none" strike="noStrike" cap="none">
                          <a:solidFill>
                            <a:srgbClr val="13152D"/>
                          </a:solidFill>
                          <a:latin typeface="Calibri"/>
                          <a:ea typeface="Calibri"/>
                          <a:cs typeface="Calibri"/>
                          <a:sym typeface="Calibri"/>
                        </a:rPr>
                        <a:t>10</a:t>
                      </a:r>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400" b="0" i="0" u="none" strike="noStrike" cap="none" dirty="0">
                        <a:solidFill>
                          <a:srgbClr val="13152D"/>
                        </a:solidFill>
                        <a:latin typeface="Calibri"/>
                        <a:ea typeface="Calibri"/>
                        <a:cs typeface="Calibri"/>
                        <a:sym typeface="Calibri"/>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C0223E3-312A-968B-E238-156DEB5845D0}"/>
              </a:ext>
            </a:extLst>
          </p:cNvPr>
          <p:cNvSpPr/>
          <p:nvPr/>
        </p:nvSpPr>
        <p:spPr>
          <a:xfrm>
            <a:off x="2226806" y="1920875"/>
            <a:ext cx="13312079"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oogle Shape;1525;p92">
            <a:extLst>
              <a:ext uri="{FF2B5EF4-FFF2-40B4-BE49-F238E27FC236}">
                <a16:creationId xmlns:a16="http://schemas.microsoft.com/office/drawing/2014/main" id="{1001A601-AB1F-9D07-2F70-C519B5189384}"/>
              </a:ext>
            </a:extLst>
          </p:cNvPr>
          <p:cNvPicPr preferRelativeResize="0"/>
          <p:nvPr/>
        </p:nvPicPr>
        <p:blipFill rotWithShape="1">
          <a:blip r:embed="rId2">
            <a:alphaModFix/>
          </a:blip>
          <a:srcRect/>
          <a:stretch/>
        </p:blipFill>
        <p:spPr>
          <a:xfrm>
            <a:off x="2837321" y="2234282"/>
            <a:ext cx="1835129" cy="1831340"/>
          </a:xfrm>
          <a:prstGeom prst="rect">
            <a:avLst/>
          </a:prstGeom>
          <a:noFill/>
          <a:ln>
            <a:noFill/>
          </a:ln>
        </p:spPr>
      </p:pic>
      <p:sp>
        <p:nvSpPr>
          <p:cNvPr id="5" name="object 5"/>
          <p:cNvSpPr txBox="1"/>
          <p:nvPr/>
        </p:nvSpPr>
        <p:spPr>
          <a:xfrm>
            <a:off x="2226806" y="1920875"/>
            <a:ext cx="13235160" cy="7263527"/>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aramond" panose="02020404030301010803" pitchFamily="18" charset="0"/>
                <a:cs typeface="Times New Roman"/>
              </a:rPr>
              <a:t>SECTION</a:t>
            </a:r>
            <a:r>
              <a:rPr sz="9600" b="1" spc="-85" dirty="0">
                <a:solidFill>
                  <a:srgbClr val="FFFFFF"/>
                </a:solidFill>
                <a:latin typeface="Garamond" panose="02020404030301010803" pitchFamily="18" charset="0"/>
                <a:cs typeface="Times New Roman"/>
              </a:rPr>
              <a:t> </a:t>
            </a:r>
            <a:r>
              <a:rPr lang="en-US" sz="9600" b="1" spc="-500" dirty="0">
                <a:solidFill>
                  <a:srgbClr val="FFFFFF"/>
                </a:solidFill>
                <a:latin typeface="Garamond" panose="02020404030301010803" pitchFamily="18" charset="0"/>
                <a:cs typeface="Times New Roman"/>
              </a:rPr>
              <a:t>5</a:t>
            </a:r>
            <a:endParaRPr sz="9600" dirty="0">
              <a:latin typeface="Garamond" panose="02020404030301010803" pitchFamily="18" charset="0"/>
              <a:cs typeface="Times New Roman"/>
            </a:endParaRPr>
          </a:p>
          <a:p>
            <a:pPr marL="12700" marR="5080" indent="1270" algn="ctr">
              <a:spcBef>
                <a:spcPts val="4695"/>
              </a:spcBef>
            </a:pPr>
            <a:r>
              <a:rPr lang="en-US" sz="9600" b="1" spc="-25" dirty="0">
                <a:solidFill>
                  <a:srgbClr val="054C2C"/>
                </a:solidFill>
                <a:latin typeface="Garamond" panose="02020404030301010803" pitchFamily="18" charset="0"/>
                <a:cs typeface="Times New Roman"/>
              </a:rPr>
              <a:t>Overview of the  Nigerian Data  Protection Act</a:t>
            </a:r>
          </a:p>
        </p:txBody>
      </p:sp>
      <p:sp>
        <p:nvSpPr>
          <p:cNvPr id="2" name="Slide Number Placeholder 1">
            <a:extLst>
              <a:ext uri="{FF2B5EF4-FFF2-40B4-BE49-F238E27FC236}">
                <a16:creationId xmlns:a16="http://schemas.microsoft.com/office/drawing/2014/main" id="{122A2DD0-C1F1-D528-BF05-8BEC4256DA1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89C533B-F95D-45D8-F470-05FCE6AB4F70}"/>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F926B493-9306-F7A4-464E-36F5082D4995}"/>
              </a:ext>
            </a:extLst>
          </p:cNvPr>
          <p:cNvGrpSpPr/>
          <p:nvPr/>
        </p:nvGrpSpPr>
        <p:grpSpPr>
          <a:xfrm>
            <a:off x="1512351" y="3881071"/>
            <a:ext cx="864365" cy="831433"/>
            <a:chOff x="1461132" y="3884669"/>
            <a:chExt cx="864365" cy="831433"/>
          </a:xfrm>
        </p:grpSpPr>
        <p:sp>
          <p:nvSpPr>
            <p:cNvPr id="26" name="Google Shape;506;p8">
              <a:extLst>
                <a:ext uri="{FF2B5EF4-FFF2-40B4-BE49-F238E27FC236}">
                  <a16:creationId xmlns:a16="http://schemas.microsoft.com/office/drawing/2014/main" id="{7A1C81CA-0C20-FA09-26B3-623A4C809F01}"/>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28" name="Google Shape;548;p12">
              <a:extLst>
                <a:ext uri="{FF2B5EF4-FFF2-40B4-BE49-F238E27FC236}">
                  <a16:creationId xmlns:a16="http://schemas.microsoft.com/office/drawing/2014/main" id="{38379813-7E9F-EEA8-F99A-9C5260BD2756}"/>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0" name="Group 29">
            <a:extLst>
              <a:ext uri="{FF2B5EF4-FFF2-40B4-BE49-F238E27FC236}">
                <a16:creationId xmlns:a16="http://schemas.microsoft.com/office/drawing/2014/main" id="{FE30501F-D8E4-CC85-620B-539B8D0C56A2}"/>
              </a:ext>
            </a:extLst>
          </p:cNvPr>
          <p:cNvGrpSpPr/>
          <p:nvPr/>
        </p:nvGrpSpPr>
        <p:grpSpPr>
          <a:xfrm>
            <a:off x="1512351" y="5693665"/>
            <a:ext cx="864365" cy="831433"/>
            <a:chOff x="1461132" y="3884669"/>
            <a:chExt cx="864365" cy="831433"/>
          </a:xfrm>
        </p:grpSpPr>
        <p:sp>
          <p:nvSpPr>
            <p:cNvPr id="31" name="Google Shape;506;p8">
              <a:extLst>
                <a:ext uri="{FF2B5EF4-FFF2-40B4-BE49-F238E27FC236}">
                  <a16:creationId xmlns:a16="http://schemas.microsoft.com/office/drawing/2014/main" id="{D407191A-A9F7-AFDC-F26A-6E306F6FDCB3}"/>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2" name="Google Shape;548;p12">
              <a:extLst>
                <a:ext uri="{FF2B5EF4-FFF2-40B4-BE49-F238E27FC236}">
                  <a16:creationId xmlns:a16="http://schemas.microsoft.com/office/drawing/2014/main" id="{871901F0-B0C4-C801-5A28-D722D6295D8E}"/>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3" name="Group 32">
            <a:extLst>
              <a:ext uri="{FF2B5EF4-FFF2-40B4-BE49-F238E27FC236}">
                <a16:creationId xmlns:a16="http://schemas.microsoft.com/office/drawing/2014/main" id="{70661D4E-CC91-04F9-6563-526E6DB8D059}"/>
              </a:ext>
            </a:extLst>
          </p:cNvPr>
          <p:cNvGrpSpPr/>
          <p:nvPr/>
        </p:nvGrpSpPr>
        <p:grpSpPr>
          <a:xfrm>
            <a:off x="1512351" y="6599962"/>
            <a:ext cx="864365" cy="831433"/>
            <a:chOff x="1461132" y="3884669"/>
            <a:chExt cx="864365" cy="831433"/>
          </a:xfrm>
        </p:grpSpPr>
        <p:sp>
          <p:nvSpPr>
            <p:cNvPr id="34" name="Google Shape;506;p8">
              <a:extLst>
                <a:ext uri="{FF2B5EF4-FFF2-40B4-BE49-F238E27FC236}">
                  <a16:creationId xmlns:a16="http://schemas.microsoft.com/office/drawing/2014/main" id="{1CDE6229-26A7-6092-F855-2730A34160EB}"/>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5" name="Google Shape;548;p12">
              <a:extLst>
                <a:ext uri="{FF2B5EF4-FFF2-40B4-BE49-F238E27FC236}">
                  <a16:creationId xmlns:a16="http://schemas.microsoft.com/office/drawing/2014/main" id="{5BB99B96-40D6-92AD-F9BE-C2447CAF66A5}"/>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9" name="Group 38">
            <a:extLst>
              <a:ext uri="{FF2B5EF4-FFF2-40B4-BE49-F238E27FC236}">
                <a16:creationId xmlns:a16="http://schemas.microsoft.com/office/drawing/2014/main" id="{0DD3D051-4088-8698-9BD0-A0639B7E4936}"/>
              </a:ext>
            </a:extLst>
          </p:cNvPr>
          <p:cNvGrpSpPr/>
          <p:nvPr/>
        </p:nvGrpSpPr>
        <p:grpSpPr>
          <a:xfrm>
            <a:off x="1512351" y="4787368"/>
            <a:ext cx="864365" cy="831433"/>
            <a:chOff x="1461132" y="3884669"/>
            <a:chExt cx="864365" cy="831433"/>
          </a:xfrm>
        </p:grpSpPr>
        <p:sp>
          <p:nvSpPr>
            <p:cNvPr id="40" name="Google Shape;506;p8">
              <a:extLst>
                <a:ext uri="{FF2B5EF4-FFF2-40B4-BE49-F238E27FC236}">
                  <a16:creationId xmlns:a16="http://schemas.microsoft.com/office/drawing/2014/main" id="{0CAE3FA0-5098-0005-51EA-0C5B7E8794B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1" name="Google Shape;548;p12">
              <a:extLst>
                <a:ext uri="{FF2B5EF4-FFF2-40B4-BE49-F238E27FC236}">
                  <a16:creationId xmlns:a16="http://schemas.microsoft.com/office/drawing/2014/main" id="{2C2A9B8B-FA9E-E4BB-16A2-E8F3514EB736}"/>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sp>
        <p:nvSpPr>
          <p:cNvPr id="2" name="object 2"/>
          <p:cNvSpPr txBox="1"/>
          <p:nvPr/>
        </p:nvSpPr>
        <p:spPr>
          <a:xfrm>
            <a:off x="1546747" y="7882270"/>
            <a:ext cx="16169105" cy="2391937"/>
          </a:xfrm>
          <a:prstGeom prst="rect">
            <a:avLst/>
          </a:prstGeom>
        </p:spPr>
        <p:txBody>
          <a:bodyPr vert="horz" wrap="square" lIns="0" tIns="12700" rIns="0" bIns="0" rtlCol="0">
            <a:spAutoFit/>
          </a:bodyPr>
          <a:lstStyle/>
          <a:p>
            <a:pPr marL="12700" marR="5080" algn="just">
              <a:lnSpc>
                <a:spcPct val="140900"/>
              </a:lnSpc>
              <a:spcBef>
                <a:spcPts val="100"/>
              </a:spcBef>
            </a:pPr>
            <a:r>
              <a:rPr lang="en-US" sz="2800" spc="-25" dirty="0">
                <a:latin typeface="Garamond" panose="02020404030301010803" pitchFamily="18" charset="0"/>
                <a:cs typeface="Times New Roman"/>
              </a:rPr>
              <a:t>This training topic covers crucial aspects of data protection in Nigeria. The Nigerian Data Protection Act will be briefly introduced to provide context for the rest of the training. We will focus on the legal principles that govern data processing, with particular emphasis on the lawful bases that permit data processing in accordance with the law. </a:t>
            </a:r>
          </a:p>
          <a:p>
            <a:pPr marL="12700" marR="5080" algn="just">
              <a:lnSpc>
                <a:spcPct val="140900"/>
              </a:lnSpc>
              <a:spcBef>
                <a:spcPts val="100"/>
              </a:spcBef>
            </a:pPr>
            <a:r>
              <a:rPr sz="2800" b="1" spc="15" dirty="0">
                <a:solidFill>
                  <a:srgbClr val="054C2C"/>
                </a:solidFill>
                <a:latin typeface="Garamond" panose="02020404030301010803" pitchFamily="18" charset="0"/>
                <a:cs typeface="Times New Roman"/>
              </a:rPr>
              <a:t>Time</a:t>
            </a:r>
            <a:r>
              <a:rPr sz="2800" b="1" spc="-15" dirty="0">
                <a:solidFill>
                  <a:srgbClr val="054C2C"/>
                </a:solidFill>
                <a:latin typeface="Garamond" panose="02020404030301010803" pitchFamily="18" charset="0"/>
                <a:cs typeface="Times New Roman"/>
              </a:rPr>
              <a:t> </a:t>
            </a:r>
            <a:r>
              <a:rPr sz="2800" b="1" spc="-25" dirty="0">
                <a:solidFill>
                  <a:srgbClr val="054C2C"/>
                </a:solidFill>
                <a:latin typeface="Garamond" panose="02020404030301010803" pitchFamily="18" charset="0"/>
                <a:cs typeface="Times New Roman"/>
              </a:rPr>
              <a:t>Allocated:</a:t>
            </a:r>
            <a:r>
              <a:rPr sz="2800" b="1" spc="-15" dirty="0">
                <a:solidFill>
                  <a:srgbClr val="054C2C"/>
                </a:solidFill>
                <a:latin typeface="Garamond" panose="02020404030301010803" pitchFamily="18" charset="0"/>
                <a:cs typeface="Times New Roman"/>
              </a:rPr>
              <a:t> </a:t>
            </a:r>
            <a:r>
              <a:rPr sz="2800" b="1" spc="-40" dirty="0">
                <a:solidFill>
                  <a:srgbClr val="054C2C"/>
                </a:solidFill>
                <a:latin typeface="Garamond" panose="02020404030301010803" pitchFamily="18" charset="0"/>
                <a:cs typeface="Times New Roman"/>
              </a:rPr>
              <a:t>20</a:t>
            </a:r>
            <a:r>
              <a:rPr sz="2800" b="1" spc="-10" dirty="0">
                <a:solidFill>
                  <a:srgbClr val="054C2C"/>
                </a:solidFill>
                <a:latin typeface="Garamond" panose="02020404030301010803" pitchFamily="18" charset="0"/>
                <a:cs typeface="Times New Roman"/>
              </a:rPr>
              <a:t> </a:t>
            </a:r>
            <a:r>
              <a:rPr sz="2800" b="1" spc="10" dirty="0">
                <a:solidFill>
                  <a:srgbClr val="054C2C"/>
                </a:solidFill>
                <a:latin typeface="Garamond" panose="02020404030301010803" pitchFamily="18" charset="0"/>
                <a:cs typeface="Times New Roman"/>
              </a:rPr>
              <a:t>mins</a:t>
            </a:r>
            <a:endParaRPr sz="2800" dirty="0">
              <a:solidFill>
                <a:srgbClr val="054C2C"/>
              </a:solidFill>
              <a:latin typeface="Garamond" panose="02020404030301010803" pitchFamily="18" charset="0"/>
              <a:cs typeface="Times New Roman"/>
            </a:endParaRPr>
          </a:p>
        </p:txBody>
      </p:sp>
      <p:sp>
        <p:nvSpPr>
          <p:cNvPr id="3" name="object 3"/>
          <p:cNvSpPr/>
          <p:nvPr/>
        </p:nvSpPr>
        <p:spPr>
          <a:xfrm>
            <a:off x="828566" y="3150613"/>
            <a:ext cx="13675992" cy="921963"/>
          </a:xfrm>
          <a:custGeom>
            <a:avLst/>
            <a:gdLst/>
            <a:ahLst/>
            <a:cxnLst/>
            <a:rect l="l" t="t" r="r" b="b"/>
            <a:pathLst>
              <a:path w="5996940" h="469264">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862"/>
            </a:srgbClr>
          </a:solidFill>
        </p:spPr>
        <p:txBody>
          <a:bodyPr wrap="square" lIns="0" tIns="0" rIns="0" bIns="0" rtlCol="0"/>
          <a:lstStyle/>
          <a:p>
            <a:endParaRPr sz="4000" dirty="0">
              <a:latin typeface="Garamond" panose="02020404030301010803" pitchFamily="18" charset="0"/>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aramond" panose="02020404030301010803" pitchFamily="18" charset="0"/>
            </a:endParaRPr>
          </a:p>
        </p:txBody>
      </p:sp>
      <p:sp>
        <p:nvSpPr>
          <p:cNvPr id="6" name="object 6"/>
          <p:cNvSpPr txBox="1"/>
          <p:nvPr/>
        </p:nvSpPr>
        <p:spPr>
          <a:xfrm>
            <a:off x="2411139" y="3022616"/>
            <a:ext cx="12897842" cy="4453783"/>
          </a:xfrm>
          <a:prstGeom prst="rect">
            <a:avLst/>
          </a:prstGeom>
          <a:ln w="19050">
            <a:noFill/>
          </a:ln>
        </p:spPr>
        <p:txBody>
          <a:bodyPr vert="horz" wrap="square" lIns="0" tIns="21590" rIns="0" bIns="0" rtlCol="0">
            <a:spAutoFit/>
          </a:bodyPr>
          <a:lstStyle/>
          <a:p>
            <a:pPr marL="91440"/>
            <a:r>
              <a:rPr lang="en-US" sz="3200" b="1" spc="-10" dirty="0">
                <a:latin typeface="Garamond" panose="02020404030301010803" pitchFamily="18" charset="0"/>
                <a:cs typeface="Times New Roman"/>
              </a:rPr>
              <a:t>Under this topic, the following key areas shall be discussed:</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Learning Expectations</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Overview of the Nigerian Data Protection Act (2023)</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Legal Foundations for Data Processing</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Data Protection Impact Assessments (</a:t>
            </a:r>
            <a:r>
              <a:rPr lang="en-US" sz="3200" b="1" spc="-10" dirty="0" err="1">
                <a:latin typeface="Garamond" panose="02020404030301010803" pitchFamily="18" charset="0"/>
                <a:cs typeface="Times New Roman"/>
              </a:rPr>
              <a:t>DPIAs</a:t>
            </a:r>
            <a:r>
              <a:rPr lang="en-US" sz="3200" b="1" spc="-10" dirty="0">
                <a:latin typeface="Garamond" panose="02020404030301010803" pitchFamily="18" charset="0"/>
                <a:cs typeface="Times New Roman"/>
              </a:rPr>
              <a:t>)</a:t>
            </a:r>
          </a:p>
        </p:txBody>
      </p:sp>
      <p:sp>
        <p:nvSpPr>
          <p:cNvPr id="9" name="object 9"/>
          <p:cNvSpPr/>
          <p:nvPr/>
        </p:nvSpPr>
        <p:spPr>
          <a:xfrm>
            <a:off x="1546774" y="4742028"/>
            <a:ext cx="9515560" cy="0"/>
          </a:xfrm>
          <a:custGeom>
            <a:avLst/>
            <a:gdLst/>
            <a:ahLst/>
            <a:cxnLst/>
            <a:rect l="l" t="t" r="r" b="b"/>
            <a:pathLst>
              <a:path w="4172585">
                <a:moveTo>
                  <a:pt x="0" y="0"/>
                </a:moveTo>
                <a:lnTo>
                  <a:pt x="41721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13" name="object 13"/>
          <p:cNvSpPr/>
          <p:nvPr/>
        </p:nvSpPr>
        <p:spPr>
          <a:xfrm>
            <a:off x="1546747" y="5625317"/>
            <a:ext cx="9605342" cy="0"/>
          </a:xfrm>
          <a:custGeom>
            <a:avLst/>
            <a:gdLst/>
            <a:ahLst/>
            <a:cxnLst/>
            <a:rect l="l" t="t" r="r" b="b"/>
            <a:pathLst>
              <a:path w="4211955">
                <a:moveTo>
                  <a:pt x="0" y="0"/>
                </a:moveTo>
                <a:lnTo>
                  <a:pt x="4211497"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17" name="object 17"/>
          <p:cNvSpPr/>
          <p:nvPr/>
        </p:nvSpPr>
        <p:spPr>
          <a:xfrm>
            <a:off x="1546774" y="6441235"/>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3479316" y="1272091"/>
            <a:ext cx="12462713" cy="928780"/>
          </a:xfrm>
          <a:prstGeom prst="rect">
            <a:avLst/>
          </a:prstGeom>
          <a:noFill/>
        </p:spPr>
        <p:txBody>
          <a:bodyPr wrap="square">
            <a:spAutoFit/>
          </a:bodyPr>
          <a:lstStyle/>
          <a:p>
            <a:pPr marL="195580" marR="374015" indent="885190">
              <a:lnSpc>
                <a:spcPct val="150000"/>
              </a:lnSpc>
              <a:spcBef>
                <a:spcPts val="170"/>
              </a:spcBef>
              <a:tabLst>
                <a:tab pos="1080770" algn="l"/>
              </a:tabLst>
            </a:pPr>
            <a:r>
              <a:rPr lang="en-US" sz="4000" b="1" spc="-10" dirty="0">
                <a:solidFill>
                  <a:srgbClr val="054C2C"/>
                </a:solidFill>
                <a:latin typeface="Garamond" panose="02020404030301010803" pitchFamily="18" charset="0"/>
                <a:cs typeface="Times New Roman"/>
              </a:rPr>
              <a:t>Overview of the  Nigerian Data  Protection Act</a:t>
            </a:r>
            <a:endParaRPr lang="en-US" sz="4000" dirty="0">
              <a:solidFill>
                <a:srgbClr val="054C2C"/>
              </a:solidFill>
              <a:latin typeface="Garamond" panose="02020404030301010803" pitchFamily="18" charset="0"/>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b="1" spc="-385" dirty="0">
                <a:solidFill>
                  <a:srgbClr val="C00000"/>
                </a:solidFill>
                <a:latin typeface="Garamond" panose="02020404030301010803" pitchFamily="18" charset="0"/>
                <a:cs typeface="Times New Roman"/>
              </a:rPr>
              <a:t> </a:t>
            </a:r>
            <a:r>
              <a:rPr lang="en-US" sz="6600" b="1" spc="22" baseline="17361" dirty="0">
                <a:solidFill>
                  <a:srgbClr val="FFFFFF"/>
                </a:solidFill>
                <a:latin typeface="Garamond" panose="02020404030301010803" pitchFamily="18" charset="0"/>
                <a:cs typeface="Times New Roman"/>
              </a:rPr>
              <a:t>Topic</a:t>
            </a:r>
            <a:r>
              <a:rPr lang="en-US" sz="6600" b="1" spc="-15" baseline="17361" dirty="0">
                <a:solidFill>
                  <a:srgbClr val="FFFFFF"/>
                </a:solidFill>
                <a:latin typeface="Garamond" panose="02020404030301010803" pitchFamily="18" charset="0"/>
                <a:cs typeface="Times New Roman"/>
              </a:rPr>
              <a:t> </a:t>
            </a:r>
            <a:r>
              <a:rPr lang="en-US" sz="6600" b="1" spc="-254" baseline="17361" dirty="0">
                <a:solidFill>
                  <a:srgbClr val="FFFFFF"/>
                </a:solidFill>
                <a:latin typeface="Garamond" panose="02020404030301010803" pitchFamily="18" charset="0"/>
                <a:cs typeface="Times New Roman"/>
              </a:rPr>
              <a:t>1	</a:t>
            </a:r>
            <a:endParaRPr lang="en-US" sz="6600" dirty="0">
              <a:latin typeface="Garamond" panose="02020404030301010803" pitchFamily="18" charset="0"/>
            </a:endParaRPr>
          </a:p>
        </p:txBody>
      </p:sp>
      <p:sp>
        <p:nvSpPr>
          <p:cNvPr id="42" name="object 17">
            <a:extLst>
              <a:ext uri="{FF2B5EF4-FFF2-40B4-BE49-F238E27FC236}">
                <a16:creationId xmlns:a16="http://schemas.microsoft.com/office/drawing/2014/main" id="{39FE0B60-62C2-E59F-BE8A-D2FAEB0CA665}"/>
              </a:ext>
            </a:extLst>
          </p:cNvPr>
          <p:cNvSpPr/>
          <p:nvPr/>
        </p:nvSpPr>
        <p:spPr>
          <a:xfrm>
            <a:off x="1546774" y="7387277"/>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5" name="Slide Number Placeholder 4">
            <a:extLst>
              <a:ext uri="{FF2B5EF4-FFF2-40B4-BE49-F238E27FC236}">
                <a16:creationId xmlns:a16="http://schemas.microsoft.com/office/drawing/2014/main" id="{11632548-CAFE-36B4-3CE1-66BD0724ECD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161</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59437" y="1634738"/>
            <a:ext cx="16838628"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aramond" panose="02020404030301010803" pitchFamily="18" charset="0"/>
                <a:cs typeface="Times New Roman"/>
              </a:rPr>
              <a:t>Overview of the  Nigerian Data  Protection Act</a:t>
            </a:r>
          </a:p>
        </p:txBody>
      </p:sp>
      <p:sp>
        <p:nvSpPr>
          <p:cNvPr id="10" name="object 10"/>
          <p:cNvSpPr txBox="1"/>
          <p:nvPr/>
        </p:nvSpPr>
        <p:spPr>
          <a:xfrm>
            <a:off x="1152317" y="4196983"/>
            <a:ext cx="17869108" cy="5635645"/>
          </a:xfrm>
          <a:prstGeom prst="rect">
            <a:avLst/>
          </a:prstGeom>
        </p:spPr>
        <p:txBody>
          <a:bodyPr vert="horz" wrap="square" lIns="0" tIns="12700" rIns="0" bIns="0" rtlCol="0">
            <a:spAutoFit/>
          </a:bodyPr>
          <a:lstStyle/>
          <a:p>
            <a:pPr marL="168910">
              <a:lnSpc>
                <a:spcPct val="150000"/>
              </a:lnSpc>
              <a:spcBef>
                <a:spcPts val="795"/>
              </a:spcBef>
            </a:pPr>
            <a:r>
              <a:rPr lang="en-US" sz="2800" dirty="0">
                <a:latin typeface="Garamond" panose="02020404030301010803" pitchFamily="18" charset="0"/>
                <a:cs typeface="Times New Roman"/>
              </a:rPr>
              <a:t>Upon completion of Topic 1 “Legal Requirements and Implications  for Data Controllers, Processors and Data Protection Officers  (DPOs)”, participants shall be equipped with the skills to:</a:t>
            </a:r>
          </a:p>
          <a:p>
            <a:pPr marL="626110" indent="-457200">
              <a:lnSpc>
                <a:spcPct val="150000"/>
              </a:lnSpc>
              <a:spcBef>
                <a:spcPts val="795"/>
              </a:spcBef>
              <a:buFont typeface="Arial" panose="020B0604020202020204" pitchFamily="34" charset="0"/>
              <a:buChar char="•"/>
            </a:pPr>
            <a:r>
              <a:rPr lang="en-US" sz="2800" dirty="0">
                <a:latin typeface="Garamond" panose="02020404030301010803" pitchFamily="18" charset="0"/>
                <a:cs typeface="Times New Roman"/>
              </a:rPr>
              <a:t>Identify the key components and provisions of the  Nigerian Data Protection Act.</a:t>
            </a:r>
          </a:p>
          <a:p>
            <a:pPr marL="626110" indent="-457200">
              <a:lnSpc>
                <a:spcPct val="150000"/>
              </a:lnSpc>
              <a:spcBef>
                <a:spcPts val="795"/>
              </a:spcBef>
              <a:buFont typeface="Arial" panose="020B0604020202020204" pitchFamily="34" charset="0"/>
              <a:buChar char="•"/>
            </a:pPr>
            <a:r>
              <a:rPr lang="en-US" sz="2800" dirty="0">
                <a:latin typeface="Garamond" panose="02020404030301010803" pitchFamily="18" charset="0"/>
                <a:cs typeface="Times New Roman"/>
              </a:rPr>
              <a:t>Recognize the legal obligations and consequences for non-compliance with the  </a:t>
            </a:r>
            <a:r>
              <a:rPr lang="en-US" sz="2800" dirty="0" err="1">
                <a:latin typeface="Garamond" panose="02020404030301010803" pitchFamily="18" charset="0"/>
                <a:cs typeface="Times New Roman"/>
              </a:rPr>
              <a:t>NDPA</a:t>
            </a:r>
            <a:endParaRPr lang="en-US" sz="2800" dirty="0">
              <a:latin typeface="Garamond" panose="02020404030301010803" pitchFamily="18" charset="0"/>
              <a:cs typeface="Times New Roman"/>
            </a:endParaRPr>
          </a:p>
          <a:p>
            <a:pPr marL="626110" indent="-457200">
              <a:lnSpc>
                <a:spcPct val="150000"/>
              </a:lnSpc>
              <a:spcBef>
                <a:spcPts val="795"/>
              </a:spcBef>
              <a:buFont typeface="Arial" panose="020B0604020202020204" pitchFamily="34" charset="0"/>
              <a:buChar char="•"/>
            </a:pPr>
            <a:r>
              <a:rPr lang="en-US" sz="2800" dirty="0">
                <a:latin typeface="Garamond" panose="02020404030301010803" pitchFamily="18" charset="0"/>
                <a:cs typeface="Times New Roman"/>
              </a:rPr>
              <a:t>Explain the legal foundations that govern data processing and the various lawful bases that permit data processing according to the </a:t>
            </a:r>
            <a:r>
              <a:rPr lang="en-US" sz="2800" dirty="0" err="1">
                <a:latin typeface="Garamond" panose="02020404030301010803" pitchFamily="18" charset="0"/>
                <a:cs typeface="Times New Roman"/>
              </a:rPr>
              <a:t>NDPA</a:t>
            </a:r>
            <a:r>
              <a:rPr lang="en-US" sz="2800" dirty="0">
                <a:latin typeface="Garamond" panose="02020404030301010803" pitchFamily="18" charset="0"/>
                <a:cs typeface="Times New Roman"/>
              </a:rPr>
              <a:t>.</a:t>
            </a:r>
          </a:p>
          <a:p>
            <a:pPr marL="626110" indent="-457200">
              <a:lnSpc>
                <a:spcPct val="150000"/>
              </a:lnSpc>
              <a:spcBef>
                <a:spcPts val="795"/>
              </a:spcBef>
              <a:buFont typeface="Arial" panose="020B0604020202020204" pitchFamily="34" charset="0"/>
              <a:buChar char="•"/>
            </a:pPr>
            <a:r>
              <a:rPr lang="en-US" sz="2800" dirty="0">
                <a:latin typeface="Garamond" panose="02020404030301010803" pitchFamily="18" charset="0"/>
                <a:cs typeface="Times New Roman"/>
              </a:rPr>
              <a:t>Identify the key components and provisions of the </a:t>
            </a:r>
            <a:r>
              <a:rPr lang="en-US" sz="2800" dirty="0" err="1">
                <a:latin typeface="Garamond" panose="02020404030301010803" pitchFamily="18" charset="0"/>
                <a:cs typeface="Times New Roman"/>
              </a:rPr>
              <a:t>NDPA</a:t>
            </a:r>
            <a:r>
              <a:rPr lang="en-US" sz="2800" dirty="0">
                <a:latin typeface="Garamond" panose="02020404030301010803" pitchFamily="18" charset="0"/>
                <a:cs typeface="Times New Roman"/>
              </a:rPr>
              <a:t> that relate to </a:t>
            </a:r>
            <a:r>
              <a:rPr lang="en-US" sz="2800" dirty="0" err="1">
                <a:latin typeface="Garamond" panose="02020404030301010803" pitchFamily="18" charset="0"/>
                <a:cs typeface="Times New Roman"/>
              </a:rPr>
              <a:t>DPIA</a:t>
            </a:r>
            <a:r>
              <a:rPr lang="en-US" sz="2800" dirty="0">
                <a:latin typeface="Garamond" panose="02020404030301010803" pitchFamily="18" charset="0"/>
                <a:cs typeface="Times New Roman"/>
              </a:rPr>
              <a:t>.</a:t>
            </a:r>
          </a:p>
          <a:p>
            <a:pPr marL="626110" indent="-457200">
              <a:lnSpc>
                <a:spcPct val="150000"/>
              </a:lnSpc>
              <a:spcBef>
                <a:spcPts val="795"/>
              </a:spcBef>
              <a:buFont typeface="Arial" panose="020B0604020202020204" pitchFamily="34" charset="0"/>
              <a:buChar char="•"/>
            </a:pPr>
            <a:r>
              <a:rPr lang="en-US" sz="2800" dirty="0">
                <a:latin typeface="Garamond" panose="02020404030301010803" pitchFamily="18" charset="0"/>
                <a:cs typeface="Times New Roman"/>
              </a:rPr>
              <a:t>Recognize when and how to conduct a </a:t>
            </a:r>
            <a:r>
              <a:rPr lang="en-US" sz="2800" dirty="0" err="1">
                <a:latin typeface="Garamond" panose="02020404030301010803" pitchFamily="18" charset="0"/>
                <a:cs typeface="Times New Roman"/>
              </a:rPr>
              <a:t>DPIA</a:t>
            </a:r>
            <a:r>
              <a:rPr lang="en-US" sz="2800" dirty="0">
                <a:latin typeface="Garamond" panose="02020404030301010803" pitchFamily="18" charset="0"/>
                <a:cs typeface="Times New Roman"/>
              </a:rPr>
              <a:t> for your data processing activities.</a:t>
            </a:r>
          </a:p>
        </p:txBody>
      </p:sp>
      <p:grpSp>
        <p:nvGrpSpPr>
          <p:cNvPr id="2" name="Group 1">
            <a:extLst>
              <a:ext uri="{FF2B5EF4-FFF2-40B4-BE49-F238E27FC236}">
                <a16:creationId xmlns:a16="http://schemas.microsoft.com/office/drawing/2014/main" id="{19311D6E-B5AB-24A2-1826-2C10607EEFAF}"/>
              </a:ext>
            </a:extLst>
          </p:cNvPr>
          <p:cNvGrpSpPr/>
          <p:nvPr/>
        </p:nvGrpSpPr>
        <p:grpSpPr>
          <a:xfrm>
            <a:off x="848325" y="2530475"/>
            <a:ext cx="6376387" cy="1485903"/>
            <a:chOff x="848325" y="2530475"/>
            <a:chExt cx="6376387" cy="1485903"/>
          </a:xfrm>
        </p:grpSpPr>
        <p:pic>
          <p:nvPicPr>
            <p:cNvPr id="3" name="object 9">
              <a:extLst>
                <a:ext uri="{FF2B5EF4-FFF2-40B4-BE49-F238E27FC236}">
                  <a16:creationId xmlns:a16="http://schemas.microsoft.com/office/drawing/2014/main" id="{544179B9-DAE4-476B-5335-B1EA2305331D}"/>
                </a:ext>
              </a:extLst>
            </p:cNvPr>
            <p:cNvPicPr/>
            <p:nvPr/>
          </p:nvPicPr>
          <p:blipFill>
            <a:blip r:embed="rId2" cstate="print"/>
            <a:stretch>
              <a:fillRect/>
            </a:stretch>
          </p:blipFill>
          <p:spPr>
            <a:xfrm>
              <a:off x="848325" y="2530475"/>
              <a:ext cx="6376387" cy="1485903"/>
            </a:xfrm>
            <a:prstGeom prst="rect">
              <a:avLst/>
            </a:prstGeom>
          </p:spPr>
        </p:pic>
        <p:sp>
          <p:nvSpPr>
            <p:cNvPr id="4" name="object 10">
              <a:extLst>
                <a:ext uri="{FF2B5EF4-FFF2-40B4-BE49-F238E27FC236}">
                  <a16:creationId xmlns:a16="http://schemas.microsoft.com/office/drawing/2014/main" id="{19907ADB-85DD-1497-91BE-9D0620A60962}"/>
                </a:ext>
              </a:extLst>
            </p:cNvPr>
            <p:cNvSpPr txBox="1"/>
            <p:nvPr/>
          </p:nvSpPr>
          <p:spPr>
            <a:xfrm>
              <a:off x="1340118" y="2682875"/>
              <a:ext cx="4589194" cy="765659"/>
            </a:xfrm>
            <a:prstGeom prst="rect">
              <a:avLst/>
            </a:prstGeom>
          </p:spPr>
          <p:txBody>
            <a:bodyPr vert="horz" wrap="square" lIns="0" tIns="12700" rIns="0" bIns="0" rtlCol="0">
              <a:spAutoFit/>
            </a:bodyPr>
            <a:lstStyle/>
            <a:p>
              <a:pPr marL="168910">
                <a:lnSpc>
                  <a:spcPct val="150000"/>
                </a:lnSpc>
                <a:spcBef>
                  <a:spcPts val="795"/>
                </a:spcBef>
              </a:pPr>
              <a:r>
                <a:rPr lang="en-US" sz="3600" b="1" spc="-15" dirty="0">
                  <a:solidFill>
                    <a:srgbClr val="FFFFFF"/>
                  </a:solidFill>
                  <a:latin typeface="Garamond" panose="02020404030301010803" pitchFamily="18" charset="0"/>
                  <a:cs typeface="Times New Roman"/>
                </a:rPr>
                <a:t>Learning</a:t>
              </a:r>
              <a:r>
                <a:rPr lang="en-US" sz="3600" b="1" spc="-55" dirty="0">
                  <a:solidFill>
                    <a:srgbClr val="FFFFFF"/>
                  </a:solidFill>
                  <a:latin typeface="Garamond" panose="02020404030301010803" pitchFamily="18" charset="0"/>
                  <a:cs typeface="Times New Roman"/>
                </a:rPr>
                <a:t> </a:t>
              </a:r>
              <a:r>
                <a:rPr lang="en-US" sz="3600" b="1" spc="-5" dirty="0">
                  <a:solidFill>
                    <a:srgbClr val="FFFFFF"/>
                  </a:solidFill>
                  <a:latin typeface="Garamond" panose="02020404030301010803" pitchFamily="18" charset="0"/>
                  <a:cs typeface="Times New Roman"/>
                </a:rPr>
                <a:t>Objectives</a:t>
              </a:r>
              <a:endParaRPr lang="en-US" sz="3600" dirty="0">
                <a:latin typeface="Garamond" panose="02020404030301010803" pitchFamily="18" charset="0"/>
                <a:cs typeface="Times New Roman"/>
              </a:endParaRPr>
            </a:p>
          </p:txBody>
        </p:sp>
      </p:grpSp>
      <p:sp>
        <p:nvSpPr>
          <p:cNvPr id="5" name="Slide Number Placeholder 4">
            <a:extLst>
              <a:ext uri="{FF2B5EF4-FFF2-40B4-BE49-F238E27FC236}">
                <a16:creationId xmlns:a16="http://schemas.microsoft.com/office/drawing/2014/main" id="{1AF6FAE7-C695-2D8F-28E7-5A351419354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162</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21403" y="2348899"/>
            <a:ext cx="17176109" cy="7612340"/>
          </a:xfrm>
          <a:prstGeom prst="rect">
            <a:avLst/>
          </a:prstGeom>
        </p:spPr>
        <p:txBody>
          <a:bodyPr vert="horz" wrap="square" lIns="0" tIns="12700" rIns="0" bIns="0" rtlCol="0">
            <a:spAutoFit/>
          </a:bodyPr>
          <a:lstStyle/>
          <a:p>
            <a:pPr marL="12700" marR="6350" algn="just">
              <a:lnSpc>
                <a:spcPct val="140400"/>
              </a:lnSpc>
            </a:pPr>
            <a:r>
              <a:rPr lang="en-US" sz="2800" spc="-10" dirty="0">
                <a:latin typeface="Garamond" panose="02020404030301010803" pitchFamily="18" charset="0"/>
                <a:cs typeface="Times New Roman"/>
              </a:rPr>
              <a:t>The </a:t>
            </a:r>
            <a:r>
              <a:rPr lang="en-US" sz="2800" spc="15" dirty="0">
                <a:latin typeface="Garamond" panose="02020404030301010803" pitchFamily="18" charset="0"/>
                <a:cs typeface="Times New Roman"/>
              </a:rPr>
              <a:t>NDPA </a:t>
            </a:r>
            <a:r>
              <a:rPr lang="en-US" sz="2800" spc="-30" dirty="0">
                <a:latin typeface="Garamond" panose="02020404030301010803" pitchFamily="18" charset="0"/>
                <a:cs typeface="Times New Roman"/>
              </a:rPr>
              <a:t>establishes</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Nigeria Data Protection Commission </a:t>
            </a:r>
            <a:r>
              <a:rPr lang="en-US" sz="2800" spc="-5" dirty="0">
                <a:latin typeface="Garamond" panose="02020404030301010803" pitchFamily="18" charset="0"/>
                <a:cs typeface="Times New Roman"/>
              </a:rPr>
              <a:t>(NDPC) </a:t>
            </a:r>
            <a:r>
              <a:rPr lang="en-US" sz="2800" spc="-40" dirty="0">
                <a:latin typeface="Garamond" panose="02020404030301010803" pitchFamily="18" charset="0"/>
                <a:cs typeface="Times New Roman"/>
              </a:rPr>
              <a:t>as</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primary</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0" dirty="0">
                <a:latin typeface="Garamond" panose="02020404030301010803" pitchFamily="18" charset="0"/>
                <a:cs typeface="Times New Roman"/>
              </a:rPr>
              <a:t>authority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regulator in </a:t>
            </a:r>
            <a:r>
              <a:rPr lang="en-US" sz="2800" spc="-35" dirty="0">
                <a:latin typeface="Garamond" panose="02020404030301010803" pitchFamily="18" charset="0"/>
                <a:cs typeface="Times New Roman"/>
              </a:rPr>
              <a:t>Nigeria. </a:t>
            </a:r>
            <a:r>
              <a:rPr lang="en-US" sz="2800" spc="-10"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45" dirty="0">
                <a:latin typeface="Garamond" panose="02020404030301010803" pitchFamily="18" charset="0"/>
                <a:cs typeface="Times New Roman"/>
              </a:rPr>
              <a:t>is </a:t>
            </a:r>
            <a:r>
              <a:rPr lang="en-US" sz="2800" spc="-25" dirty="0">
                <a:latin typeface="Garamond" panose="02020404030301010803" pitchFamily="18" charset="0"/>
                <a:cs typeface="Times New Roman"/>
              </a:rPr>
              <a:t>responsible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enforcing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provisions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NDPA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administration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0" dirty="0">
                <a:latin typeface="Garamond" panose="02020404030301010803" pitchFamily="18" charset="0"/>
                <a:cs typeface="Times New Roman"/>
              </a:rPr>
              <a:t> </a:t>
            </a:r>
            <a:r>
              <a:rPr lang="en-US" sz="2800" spc="-55" dirty="0">
                <a:latin typeface="Garamond" panose="02020404030301010803" pitchFamily="18" charset="0"/>
                <a:cs typeface="Times New Roman"/>
              </a:rPr>
              <a:t>all</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matters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Nigeria.</a:t>
            </a:r>
            <a:endParaRPr lang="en-US" sz="4000" dirty="0">
              <a:latin typeface="Garamond" panose="02020404030301010803" pitchFamily="18" charset="0"/>
              <a:cs typeface="Times New Roman"/>
            </a:endParaRPr>
          </a:p>
          <a:p>
            <a:pPr marL="12700" marR="5080">
              <a:lnSpc>
                <a:spcPct val="140000"/>
              </a:lnSpc>
            </a:pP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(National</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Act)</a:t>
            </a:r>
            <a:r>
              <a:rPr lang="en-US" sz="2800" spc="-30" dirty="0">
                <a:latin typeface="Garamond" panose="02020404030301010803" pitchFamily="18" charset="0"/>
                <a:cs typeface="Times New Roman"/>
              </a:rPr>
              <a:t> </a:t>
            </a:r>
            <a:r>
              <a:rPr lang="en-US" sz="2800" spc="-65" dirty="0">
                <a:latin typeface="Garamond" panose="02020404030301010803" pitchFamily="18" charset="0"/>
                <a:cs typeface="Times New Roman"/>
              </a:rPr>
              <a:t>lays</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out</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eight</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principles</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Data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must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adhere</a:t>
            </a:r>
            <a:r>
              <a:rPr lang="en-US" sz="2800" spc="-5" dirty="0">
                <a:latin typeface="Garamond" panose="02020404030301010803" pitchFamily="18" charset="0"/>
                <a:cs typeface="Times New Roman"/>
              </a:rPr>
              <a:t> to.</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These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principles</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are:</a:t>
            </a:r>
            <a:endParaRPr lang="en-US" sz="2800" dirty="0">
              <a:latin typeface="Garamond" panose="02020404030301010803" pitchFamily="18" charset="0"/>
              <a:cs typeface="Times New Roman"/>
            </a:endParaRPr>
          </a:p>
          <a:p>
            <a:pPr marL="697865" indent="-457200">
              <a:spcBef>
                <a:spcPts val="590"/>
              </a:spcBef>
              <a:buFont typeface="Arial" panose="020B0604020202020204" pitchFamily="34" charset="0"/>
              <a:buChar char="•"/>
              <a:tabLst>
                <a:tab pos="469900" algn="l"/>
              </a:tabLst>
            </a:pPr>
            <a:r>
              <a:rPr lang="en-US" sz="2800" spc="-40" dirty="0">
                <a:latin typeface="Garamond" panose="02020404030301010803" pitchFamily="18" charset="0"/>
                <a:cs typeface="Times New Roman"/>
              </a:rPr>
              <a:t>lawfulness,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fairness,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transparency</a:t>
            </a:r>
            <a:endParaRPr lang="en-US" sz="2800" dirty="0">
              <a:latin typeface="Garamond" panose="02020404030301010803" pitchFamily="18" charset="0"/>
              <a:cs typeface="Times New Roman"/>
            </a:endParaRPr>
          </a:p>
          <a:p>
            <a:pPr marL="697865" indent="-457200">
              <a:spcBef>
                <a:spcPts val="590"/>
              </a:spcBef>
              <a:buFont typeface="Arial" panose="020B0604020202020204" pitchFamily="34" charset="0"/>
              <a:buChar char="•"/>
              <a:tabLst>
                <a:tab pos="469900" algn="l"/>
              </a:tabLst>
            </a:pPr>
            <a:r>
              <a:rPr lang="en-US" sz="2800" spc="-15" dirty="0">
                <a:latin typeface="Garamond" panose="02020404030301010803" pitchFamily="18" charset="0"/>
                <a:cs typeface="Times New Roman"/>
              </a:rPr>
              <a:t>purpose</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limitation</a:t>
            </a:r>
            <a:endParaRPr lang="en-US" sz="2800" dirty="0">
              <a:latin typeface="Garamond" panose="02020404030301010803" pitchFamily="18" charset="0"/>
              <a:cs typeface="Times New Roman"/>
            </a:endParaRPr>
          </a:p>
          <a:p>
            <a:pPr marL="697865" indent="-457200">
              <a:spcBef>
                <a:spcPts val="585"/>
              </a:spcBef>
              <a:buFont typeface="Arial" panose="020B0604020202020204" pitchFamily="34" charset="0"/>
              <a:buChar char="•"/>
              <a:tabLst>
                <a:tab pos="469900" algn="l"/>
              </a:tabLst>
            </a:pPr>
            <a:r>
              <a:rPr lang="en-US" sz="2800" spc="-20" dirty="0">
                <a:latin typeface="Garamond" panose="02020404030301010803" pitchFamily="18" charset="0"/>
                <a:cs typeface="Times New Roman"/>
              </a:rPr>
              <a:t>data</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minimization</a:t>
            </a:r>
          </a:p>
          <a:p>
            <a:pPr marL="697865" indent="-457200">
              <a:spcBef>
                <a:spcPts val="685"/>
              </a:spcBef>
              <a:buFont typeface="Arial" panose="020B0604020202020204" pitchFamily="34" charset="0"/>
              <a:buChar char="•"/>
              <a:tabLst>
                <a:tab pos="469900" algn="l"/>
              </a:tabLst>
            </a:pPr>
            <a:r>
              <a:rPr lang="en-US" sz="2800" spc="-40" dirty="0">
                <a:latin typeface="Garamond" panose="02020404030301010803" pitchFamily="18" charset="0"/>
                <a:cs typeface="Times New Roman"/>
              </a:rPr>
              <a:t>accuracy</a:t>
            </a:r>
            <a:endParaRPr lang="en-US" sz="2800" dirty="0">
              <a:latin typeface="Garamond" panose="02020404030301010803" pitchFamily="18" charset="0"/>
              <a:cs typeface="Times New Roman"/>
            </a:endParaRPr>
          </a:p>
          <a:p>
            <a:pPr marL="697865" indent="-457200">
              <a:spcBef>
                <a:spcPts val="590"/>
              </a:spcBef>
              <a:buFont typeface="Arial" panose="020B0604020202020204" pitchFamily="34" charset="0"/>
              <a:buChar char="•"/>
              <a:tabLst>
                <a:tab pos="469900" algn="l"/>
              </a:tabLst>
            </a:pPr>
            <a:r>
              <a:rPr lang="en-US" sz="2800" spc="-25" dirty="0">
                <a:latin typeface="Garamond" panose="02020404030301010803" pitchFamily="18" charset="0"/>
                <a:cs typeface="Times New Roman"/>
              </a:rPr>
              <a:t>storage limitation</a:t>
            </a:r>
            <a:endParaRPr lang="en-US" sz="2800" dirty="0">
              <a:latin typeface="Garamond" panose="02020404030301010803" pitchFamily="18" charset="0"/>
              <a:cs typeface="Times New Roman"/>
            </a:endParaRPr>
          </a:p>
          <a:p>
            <a:pPr marL="697865" indent="-457200">
              <a:spcBef>
                <a:spcPts val="590"/>
              </a:spcBef>
              <a:buFont typeface="Arial" panose="020B0604020202020204" pitchFamily="34" charset="0"/>
              <a:buChar char="•"/>
              <a:tabLst>
                <a:tab pos="469900" algn="l"/>
              </a:tabLst>
            </a:pPr>
            <a:r>
              <a:rPr lang="en-US" sz="2800" spc="-35" dirty="0">
                <a:latin typeface="Garamond" panose="02020404030301010803" pitchFamily="18" charset="0"/>
                <a:cs typeface="Times New Roman"/>
              </a:rPr>
              <a:t>integrity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confidentiality</a:t>
            </a:r>
            <a:endParaRPr lang="en-US" sz="2800" dirty="0">
              <a:latin typeface="Garamond" panose="02020404030301010803" pitchFamily="18" charset="0"/>
              <a:cs typeface="Times New Roman"/>
            </a:endParaRPr>
          </a:p>
          <a:p>
            <a:pPr marL="697865" indent="-457200">
              <a:spcBef>
                <a:spcPts val="575"/>
              </a:spcBef>
              <a:buFont typeface="Arial" panose="020B0604020202020204" pitchFamily="34" charset="0"/>
              <a:buChar char="•"/>
              <a:tabLst>
                <a:tab pos="469900" algn="l"/>
              </a:tabLst>
            </a:pPr>
            <a:r>
              <a:rPr lang="en-US" sz="2800" spc="-30" dirty="0">
                <a:latin typeface="Garamond" panose="02020404030301010803" pitchFamily="18" charset="0"/>
                <a:cs typeface="Times New Roman"/>
              </a:rPr>
              <a:t>accountability</a:t>
            </a:r>
            <a:endParaRPr lang="en-US" sz="2800" dirty="0">
              <a:latin typeface="Garamond" panose="02020404030301010803" pitchFamily="18" charset="0"/>
              <a:cs typeface="Times New Roman"/>
            </a:endParaRPr>
          </a:p>
          <a:p>
            <a:pPr marL="697865" indent="-457200">
              <a:spcBef>
                <a:spcPts val="575"/>
              </a:spcBef>
              <a:buFont typeface="Arial" panose="020B0604020202020204" pitchFamily="34" charset="0"/>
              <a:buChar char="•"/>
              <a:tabLst>
                <a:tab pos="469900" algn="l"/>
              </a:tabLst>
            </a:pPr>
            <a:r>
              <a:rPr lang="en-US" sz="2800" spc="-20" dirty="0">
                <a:latin typeface="Garamond" panose="02020404030301010803" pitchFamily="18" charset="0"/>
                <a:cs typeface="Times New Roman"/>
              </a:rPr>
              <a:t>respect</a:t>
            </a:r>
            <a:r>
              <a:rPr lang="en-US" sz="2800" spc="-5" dirty="0">
                <a:latin typeface="Garamond" panose="02020404030301010803" pitchFamily="18" charset="0"/>
                <a:cs typeface="Times New Roman"/>
              </a:rPr>
              <a:t> for</a:t>
            </a:r>
            <a:r>
              <a:rPr lang="en-US" sz="2800" spc="-10" dirty="0">
                <a:latin typeface="Garamond" panose="02020404030301010803" pitchFamily="18" charset="0"/>
                <a:cs typeface="Times New Roman"/>
              </a:rPr>
              <a:t> the </a:t>
            </a:r>
            <a:r>
              <a:rPr lang="en-US" sz="2800" spc="-25" dirty="0">
                <a:latin typeface="Garamond" panose="02020404030301010803" pitchFamily="18" charset="0"/>
                <a:cs typeface="Times New Roman"/>
              </a:rPr>
              <a:t>rights</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endParaRPr lang="en-US" sz="2800" dirty="0">
              <a:latin typeface="Garamond" panose="02020404030301010803" pitchFamily="18" charset="0"/>
              <a:cs typeface="Times New Roman"/>
            </a:endParaRPr>
          </a:p>
          <a:p>
            <a:pPr marL="697865" indent="-457200">
              <a:spcBef>
                <a:spcPts val="585"/>
              </a:spcBef>
              <a:buFont typeface="Arial" panose="020B0604020202020204" pitchFamily="34" charset="0"/>
              <a:buChar char="•"/>
              <a:tabLst>
                <a:tab pos="469900" algn="l"/>
              </a:tabLst>
            </a:pP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What You Need to Know About the Data Protection Act!</a:t>
            </a:r>
          </a:p>
        </p:txBody>
      </p:sp>
      <p:sp>
        <p:nvSpPr>
          <p:cNvPr id="4" name="Slide Number Placeholder 3">
            <a:extLst>
              <a:ext uri="{FF2B5EF4-FFF2-40B4-BE49-F238E27FC236}">
                <a16:creationId xmlns:a16="http://schemas.microsoft.com/office/drawing/2014/main" id="{2EF06EA7-BC0E-812B-FEBE-3B083E77CF81}"/>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163</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2348899"/>
            <a:ext cx="17526000" cy="6644127"/>
          </a:xfrm>
          <a:prstGeom prst="rect">
            <a:avLst/>
          </a:prstGeom>
        </p:spPr>
        <p:txBody>
          <a:bodyPr vert="horz" wrap="square" lIns="0" tIns="12700" rIns="0" bIns="0" rtlCol="0">
            <a:spAutoFit/>
          </a:bodyPr>
          <a:lstStyle/>
          <a:p>
            <a:pPr marL="12700" marR="5080" algn="just">
              <a:lnSpc>
                <a:spcPct val="140700"/>
              </a:lnSpc>
              <a:spcBef>
                <a:spcPts val="1225"/>
              </a:spcBef>
            </a:pPr>
            <a:r>
              <a:rPr lang="en-US" sz="2800" spc="-10" dirty="0">
                <a:latin typeface="Garamond" panose="02020404030301010803" pitchFamily="18" charset="0"/>
                <a:cs typeface="Times New Roman"/>
              </a:rPr>
              <a:t>The </a:t>
            </a:r>
            <a:r>
              <a:rPr lang="en-US" sz="2800" spc="-30" dirty="0">
                <a:latin typeface="Garamond" panose="02020404030301010803" pitchFamily="18" charset="0"/>
                <a:cs typeface="Times New Roman"/>
              </a:rPr>
              <a:t>Nigerian </a:t>
            </a:r>
            <a:r>
              <a:rPr lang="en-US" sz="2800" spc="-10" dirty="0">
                <a:latin typeface="Garamond" panose="02020404030301010803" pitchFamily="18" charset="0"/>
                <a:cs typeface="Times New Roman"/>
              </a:rPr>
              <a:t>Data Protection </a:t>
            </a:r>
            <a:r>
              <a:rPr lang="en-US" sz="2800" spc="-25" dirty="0">
                <a:latin typeface="Garamond" panose="02020404030301010803" pitchFamily="18" charset="0"/>
                <a:cs typeface="Times New Roman"/>
              </a:rPr>
              <a:t>Act </a:t>
            </a:r>
            <a:r>
              <a:rPr lang="en-US" sz="2800" spc="-10" dirty="0">
                <a:latin typeface="Garamond" panose="02020404030301010803" pitchFamily="18" charset="0"/>
                <a:cs typeface="Times New Roman"/>
              </a:rPr>
              <a:t>(</a:t>
            </a:r>
            <a:r>
              <a:rPr lang="en-US" sz="2800" spc="-10" dirty="0" err="1">
                <a:latin typeface="Garamond" panose="02020404030301010803" pitchFamily="18" charset="0"/>
                <a:cs typeface="Times New Roman"/>
              </a:rPr>
              <a:t>NDPA</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places specific </a:t>
            </a:r>
            <a:r>
              <a:rPr lang="en-US" sz="2800" spc="-30" dirty="0">
                <a:latin typeface="Garamond" panose="02020404030301010803" pitchFamily="18" charset="0"/>
                <a:cs typeface="Times New Roman"/>
              </a:rPr>
              <a:t>responsibilities </a:t>
            </a:r>
            <a:r>
              <a:rPr lang="en-US" sz="2800" spc="5" dirty="0">
                <a:latin typeface="Garamond" panose="02020404030301010803" pitchFamily="18" charset="0"/>
                <a:cs typeface="Times New Roman"/>
              </a:rPr>
              <a:t>on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and </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These</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include</a:t>
            </a:r>
            <a:r>
              <a:rPr lang="en-US" sz="2800" spc="-70" dirty="0">
                <a:latin typeface="Garamond" panose="02020404030301010803" pitchFamily="18" charset="0"/>
                <a:cs typeface="Times New Roman"/>
              </a:rPr>
              <a:t> </a:t>
            </a:r>
            <a:r>
              <a:rPr lang="en-US" sz="2800" spc="-35" dirty="0">
                <a:latin typeface="Garamond" panose="02020404030301010803" pitchFamily="18" charset="0"/>
                <a:cs typeface="Times New Roman"/>
              </a:rPr>
              <a:t>acquiring</a:t>
            </a:r>
            <a:r>
              <a:rPr lang="en-US" sz="2800" spc="-55" dirty="0">
                <a:latin typeface="Garamond" panose="02020404030301010803" pitchFamily="18" charset="0"/>
                <a:cs typeface="Times New Roman"/>
              </a:rPr>
              <a:t> </a:t>
            </a:r>
            <a:r>
              <a:rPr lang="en-US" sz="2800" spc="-45" dirty="0">
                <a:latin typeface="Garamond" panose="02020404030301010803" pitchFamily="18" charset="0"/>
                <a:cs typeface="Times New Roman"/>
              </a:rPr>
              <a:t>valid </a:t>
            </a:r>
            <a:r>
              <a:rPr lang="en-US" sz="2800" spc="-10" dirty="0">
                <a:latin typeface="Garamond" panose="02020404030301010803" pitchFamily="18" charset="0"/>
                <a:cs typeface="Times New Roman"/>
              </a:rPr>
              <a:t>consent</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implementing</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suitable</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technical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organizational measures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safeguard </a:t>
            </a:r>
            <a:r>
              <a:rPr lang="en-US" sz="2800" spc="-20" dirty="0">
                <a:latin typeface="Garamond" panose="02020404030301010803" pitchFamily="18" charset="0"/>
                <a:cs typeface="Times New Roman"/>
              </a:rPr>
              <a:t>personal </a:t>
            </a:r>
            <a:r>
              <a:rPr lang="en-US" sz="2800" spc="-25" dirty="0">
                <a:latin typeface="Garamond" panose="02020404030301010803" pitchFamily="18" charset="0"/>
                <a:cs typeface="Times New Roman"/>
              </a:rPr>
              <a:t>data, </a:t>
            </a:r>
            <a:r>
              <a:rPr lang="en-US" sz="2800" spc="-15" dirty="0">
                <a:latin typeface="Garamond" panose="02020404030301010803" pitchFamily="18" charset="0"/>
                <a:cs typeface="Times New Roman"/>
              </a:rPr>
              <a:t>reporting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breaches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20" dirty="0">
                <a:latin typeface="Garamond" panose="02020404030301010803" pitchFamily="18" charset="0"/>
                <a:cs typeface="Times New Roman"/>
              </a:rPr>
              <a:t>and data </a:t>
            </a:r>
            <a:r>
              <a:rPr lang="en-US" sz="2800" spc="-25" dirty="0">
                <a:latin typeface="Garamond" panose="02020404030301010803" pitchFamily="18" charset="0"/>
                <a:cs typeface="Times New Roman"/>
              </a:rPr>
              <a:t>subjects, </a:t>
            </a:r>
            <a:r>
              <a:rPr lang="en-US" sz="2800" spc="-40" dirty="0">
                <a:latin typeface="Garamond" panose="02020404030301010803" pitchFamily="18" charset="0"/>
                <a:cs typeface="Times New Roman"/>
              </a:rPr>
              <a:t>carrying </a:t>
            </a:r>
            <a:r>
              <a:rPr lang="en-US" sz="2800" dirty="0">
                <a:latin typeface="Garamond" panose="02020404030301010803" pitchFamily="18" charset="0"/>
                <a:cs typeface="Times New Roman"/>
              </a:rPr>
              <a:t>out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0" dirty="0">
                <a:latin typeface="Garamond" panose="02020404030301010803" pitchFamily="18" charset="0"/>
                <a:cs typeface="Times New Roman"/>
              </a:rPr>
              <a:t>impact </a:t>
            </a:r>
            <a:r>
              <a:rPr lang="en-US" sz="2800" spc="-25" dirty="0">
                <a:latin typeface="Garamond" panose="02020404030301010803" pitchFamily="18" charset="0"/>
                <a:cs typeface="Times New Roman"/>
              </a:rPr>
              <a:t>assessments, </a:t>
            </a:r>
            <a:r>
              <a:rPr lang="en-US" sz="2800" spc="-30" dirty="0">
                <a:latin typeface="Garamond" panose="02020404030301010803" pitchFamily="18" charset="0"/>
                <a:cs typeface="Times New Roman"/>
              </a:rPr>
              <a:t>designating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officers,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registering</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5" dirty="0">
                <a:latin typeface="Garamond" panose="02020404030301010803" pitchFamily="18" charset="0"/>
                <a:cs typeface="Times New Roman"/>
              </a:rPr>
              <a:t>NDPC.</a:t>
            </a:r>
            <a:endParaRPr lang="en-US" sz="2800" dirty="0">
              <a:latin typeface="Garamond" panose="02020404030301010803" pitchFamily="18" charset="0"/>
              <a:cs typeface="Times New Roman"/>
            </a:endParaRPr>
          </a:p>
          <a:p>
            <a:pPr>
              <a:spcBef>
                <a:spcPts val="25"/>
              </a:spcBef>
            </a:pPr>
            <a:endParaRPr lang="en-US" sz="4000" dirty="0">
              <a:latin typeface="Garamond" panose="02020404030301010803" pitchFamily="18" charset="0"/>
              <a:cs typeface="Times New Roman"/>
            </a:endParaRPr>
          </a:p>
          <a:p>
            <a:pPr marL="12700" marR="10795" algn="just">
              <a:lnSpc>
                <a:spcPct val="140000"/>
              </a:lnSpc>
            </a:pPr>
            <a:r>
              <a:rPr lang="en-US" sz="2800" spc="-15" dirty="0">
                <a:latin typeface="Garamond" panose="02020404030301010803" pitchFamily="18" charset="0"/>
                <a:cs typeface="Times New Roman"/>
              </a:rPr>
              <a:t>The </a:t>
            </a:r>
            <a:r>
              <a:rPr lang="en-US" sz="2800" spc="-25" dirty="0">
                <a:latin typeface="Garamond" panose="02020404030301010803" pitchFamily="18" charset="0"/>
                <a:cs typeface="Times New Roman"/>
              </a:rPr>
              <a:t>Act </a:t>
            </a:r>
            <a:r>
              <a:rPr lang="en-US" sz="2800" spc="-15" dirty="0">
                <a:latin typeface="Garamond" panose="02020404030301010803" pitchFamily="18" charset="0"/>
                <a:cs typeface="Times New Roman"/>
              </a:rPr>
              <a:t>introduces </a:t>
            </a:r>
            <a:r>
              <a:rPr lang="en-US" sz="2800" spc="-35" dirty="0">
                <a:latin typeface="Garamond" panose="02020404030301010803" pitchFamily="18" charset="0"/>
                <a:cs typeface="Times New Roman"/>
              </a:rPr>
              <a:t>legitimate </a:t>
            </a:r>
            <a:r>
              <a:rPr lang="en-US" sz="2800" spc="-15" dirty="0">
                <a:latin typeface="Garamond" panose="02020404030301010803" pitchFamily="18" charset="0"/>
                <a:cs typeface="Times New Roman"/>
              </a:rPr>
              <a:t>interest </a:t>
            </a:r>
            <a:r>
              <a:rPr lang="en-US" sz="2800" spc="-40" dirty="0">
                <a:latin typeface="Garamond" panose="02020404030301010803" pitchFamily="18" charset="0"/>
                <a:cs typeface="Times New Roman"/>
              </a:rPr>
              <a:t>as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additional </a:t>
            </a:r>
            <a:r>
              <a:rPr lang="en-US" sz="2800" spc="-55" dirty="0">
                <a:latin typeface="Garamond" panose="02020404030301010803" pitchFamily="18" charset="0"/>
                <a:cs typeface="Times New Roman"/>
              </a:rPr>
              <a:t>legal </a:t>
            </a:r>
            <a:r>
              <a:rPr lang="en-US" sz="2800" spc="-35" dirty="0">
                <a:latin typeface="Garamond" panose="02020404030301010803" pitchFamily="18" charset="0"/>
                <a:cs typeface="Times New Roman"/>
              </a:rPr>
              <a:t>basis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processing personal data, </a:t>
            </a:r>
            <a:r>
              <a:rPr lang="en-US" sz="2800" spc="-35" dirty="0">
                <a:latin typeface="Garamond" panose="02020404030301010803" pitchFamily="18" charset="0"/>
                <a:cs typeface="Times New Roman"/>
              </a:rPr>
              <a:t>in </a:t>
            </a:r>
            <a:r>
              <a:rPr lang="en-US" sz="2800" spc="-20" dirty="0">
                <a:latin typeface="Garamond" panose="02020404030301010803" pitchFamily="18" charset="0"/>
                <a:cs typeface="Times New Roman"/>
              </a:rPr>
              <a:t>addition</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consent,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contractual</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obligation,</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vital</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interest,</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public</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interest.</a:t>
            </a:r>
            <a:endParaRPr lang="en-US" sz="2800" dirty="0">
              <a:latin typeface="Garamond" panose="02020404030301010803" pitchFamily="18" charset="0"/>
              <a:cs typeface="Times New Roman"/>
            </a:endParaRPr>
          </a:p>
          <a:p>
            <a:pPr marL="12700" marR="7620" algn="just">
              <a:lnSpc>
                <a:spcPct val="140700"/>
              </a:lnSpc>
              <a:spcBef>
                <a:spcPts val="5"/>
              </a:spcBef>
            </a:pPr>
            <a:r>
              <a:rPr lang="en-US" sz="2800" spc="-15" dirty="0">
                <a:latin typeface="Garamond" panose="02020404030301010803" pitchFamily="18" charset="0"/>
                <a:cs typeface="Times New Roman"/>
              </a:rPr>
              <a:t>The </a:t>
            </a:r>
            <a:r>
              <a:rPr lang="en-US" sz="2800" spc="-25" dirty="0">
                <a:latin typeface="Garamond" panose="02020404030301010803" pitchFamily="18" charset="0"/>
                <a:cs typeface="Times New Roman"/>
              </a:rPr>
              <a:t>Act </a:t>
            </a:r>
            <a:r>
              <a:rPr lang="en-US" sz="2800" spc="-35" dirty="0">
                <a:latin typeface="Garamond" panose="02020404030301010803" pitchFamily="18" charset="0"/>
                <a:cs typeface="Times New Roman"/>
              </a:rPr>
              <a:t>also </a:t>
            </a:r>
            <a:r>
              <a:rPr lang="en-US" sz="2800" spc="-45" dirty="0">
                <a:latin typeface="Garamond" panose="02020404030301010803" pitchFamily="18" charset="0"/>
                <a:cs typeface="Times New Roman"/>
              </a:rPr>
              <a:t>classifies </a:t>
            </a:r>
            <a:r>
              <a:rPr lang="en-US" sz="2800" spc="-20" dirty="0">
                <a:latin typeface="Garamond" panose="02020404030301010803" pitchFamily="18" charset="0"/>
                <a:cs typeface="Times New Roman"/>
              </a:rPr>
              <a:t>personal data </a:t>
            </a:r>
            <a:r>
              <a:rPr lang="en-US" sz="2800" spc="-5" dirty="0">
                <a:latin typeface="Garamond" panose="02020404030301010803" pitchFamily="18" charset="0"/>
                <a:cs typeface="Times New Roman"/>
              </a:rPr>
              <a:t>into </a:t>
            </a:r>
            <a:r>
              <a:rPr lang="en-US" sz="2800" spc="-15" dirty="0">
                <a:latin typeface="Garamond" panose="02020404030301010803" pitchFamily="18" charset="0"/>
                <a:cs typeface="Times New Roman"/>
              </a:rPr>
              <a:t>two </a:t>
            </a:r>
            <a:r>
              <a:rPr lang="en-US" sz="2800" spc="-35" dirty="0">
                <a:latin typeface="Garamond" panose="02020404030301010803" pitchFamily="18" charset="0"/>
                <a:cs typeface="Times New Roman"/>
              </a:rPr>
              <a:t>categories: general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sensitive </a:t>
            </a:r>
            <a:r>
              <a:rPr lang="en-US" sz="2800" spc="-25" dirty="0">
                <a:latin typeface="Garamond" panose="02020404030301010803" pitchFamily="18" charset="0"/>
                <a:cs typeface="Times New Roman"/>
              </a:rPr>
              <a:t>personal data. </a:t>
            </a:r>
            <a:r>
              <a:rPr lang="en-US" sz="2800" spc="-15" dirty="0">
                <a:latin typeface="Garamond" panose="02020404030301010803" pitchFamily="18" charset="0"/>
                <a:cs typeface="Times New Roman"/>
              </a:rPr>
              <a:t>The </a:t>
            </a:r>
            <a:r>
              <a:rPr lang="en-US" sz="2800" spc="-25" dirty="0">
                <a:latin typeface="Garamond" panose="02020404030301010803" pitchFamily="18" charset="0"/>
                <a:cs typeface="Times New Roman"/>
              </a:rPr>
              <a:t>Act defines </a:t>
            </a:r>
            <a:r>
              <a:rPr lang="en-US" sz="2800" spc="-30" dirty="0">
                <a:latin typeface="Garamond" panose="02020404030301010803" pitchFamily="18" charset="0"/>
                <a:cs typeface="Times New Roman"/>
              </a:rPr>
              <a:t>sensitive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40" dirty="0">
                <a:latin typeface="Garamond" panose="02020404030301010803" pitchFamily="18" charset="0"/>
                <a:cs typeface="Times New Roman"/>
              </a:rPr>
              <a:t>as </a:t>
            </a:r>
            <a:r>
              <a:rPr lang="en-US" sz="2800" spc="-20" dirty="0">
                <a:latin typeface="Garamond" panose="02020404030301010803" pitchFamily="18" charset="0"/>
                <a:cs typeface="Times New Roman"/>
              </a:rPr>
              <a:t>personal data </a:t>
            </a:r>
            <a:r>
              <a:rPr lang="en-US" sz="2800" dirty="0">
                <a:latin typeface="Garamond" panose="02020404030301010803" pitchFamily="18" charset="0"/>
                <a:cs typeface="Times New Roman"/>
              </a:rPr>
              <a:t>that </a:t>
            </a:r>
            <a:r>
              <a:rPr lang="en-US" sz="2800" spc="-40" dirty="0">
                <a:latin typeface="Garamond" panose="02020404030301010803" pitchFamily="18" charset="0"/>
                <a:cs typeface="Times New Roman"/>
              </a:rPr>
              <a:t>reveals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racial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ethnic </a:t>
            </a:r>
            <a:r>
              <a:rPr lang="en-US" sz="2800" spc="-35" dirty="0">
                <a:latin typeface="Garamond" panose="02020404030301010803" pitchFamily="18" charset="0"/>
                <a:cs typeface="Times New Roman"/>
              </a:rPr>
              <a:t>origin, </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political </a:t>
            </a:r>
            <a:r>
              <a:rPr lang="en-US" sz="2800" spc="-20" dirty="0">
                <a:latin typeface="Garamond" panose="02020404030301010803" pitchFamily="18" charset="0"/>
                <a:cs typeface="Times New Roman"/>
              </a:rPr>
              <a:t>opinions, </a:t>
            </a:r>
            <a:r>
              <a:rPr lang="en-US" sz="2800" spc="-40" dirty="0">
                <a:latin typeface="Garamond" panose="02020404030301010803" pitchFamily="18" charset="0"/>
                <a:cs typeface="Times New Roman"/>
              </a:rPr>
              <a:t>religious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philosophical </a:t>
            </a:r>
            <a:r>
              <a:rPr lang="en-US" sz="2800" spc="-35" dirty="0">
                <a:latin typeface="Garamond" panose="02020404030301010803" pitchFamily="18" charset="0"/>
                <a:cs typeface="Times New Roman"/>
              </a:rPr>
              <a:t>beliefs, </a:t>
            </a:r>
            <a:r>
              <a:rPr lang="en-US" sz="2800" spc="-15" dirty="0">
                <a:latin typeface="Garamond" panose="02020404030301010803" pitchFamily="18" charset="0"/>
                <a:cs typeface="Times New Roman"/>
              </a:rPr>
              <a:t>trade </a:t>
            </a:r>
            <a:r>
              <a:rPr lang="en-US" sz="2800" spc="-10" dirty="0">
                <a:latin typeface="Garamond" panose="02020404030301010803" pitchFamily="18" charset="0"/>
                <a:cs typeface="Times New Roman"/>
              </a:rPr>
              <a:t>union </a:t>
            </a:r>
            <a:r>
              <a:rPr lang="en-US" sz="2800" spc="-20" dirty="0">
                <a:latin typeface="Garamond" panose="02020404030301010803" pitchFamily="18" charset="0"/>
                <a:cs typeface="Times New Roman"/>
              </a:rPr>
              <a:t>membership, </a:t>
            </a:r>
            <a:r>
              <a:rPr lang="en-US" sz="2800" spc="-30" dirty="0">
                <a:latin typeface="Garamond" panose="02020404030301010803" pitchFamily="18" charset="0"/>
                <a:cs typeface="Times New Roman"/>
              </a:rPr>
              <a:t>genetic data, </a:t>
            </a:r>
            <a:r>
              <a:rPr lang="en-US" sz="2800" spc="-20" dirty="0">
                <a:latin typeface="Garamond" panose="02020404030301010803" pitchFamily="18" charset="0"/>
                <a:cs typeface="Times New Roman"/>
              </a:rPr>
              <a:t>biometric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health </a:t>
            </a:r>
            <a:r>
              <a:rPr lang="en-US" sz="2800" spc="-30" dirty="0">
                <a:latin typeface="Garamond" panose="02020404030301010803" pitchFamily="18" charset="0"/>
                <a:cs typeface="Times New Roman"/>
              </a:rPr>
              <a:t>data, </a:t>
            </a:r>
            <a:r>
              <a:rPr lang="en-US" sz="2800" spc="-45" dirty="0">
                <a:latin typeface="Garamond" panose="02020404030301010803" pitchFamily="18" charset="0"/>
                <a:cs typeface="Times New Roman"/>
              </a:rPr>
              <a:t>sex life </a:t>
            </a:r>
            <a:r>
              <a:rPr lang="en-US" sz="2800" dirty="0">
                <a:latin typeface="Garamond" panose="02020404030301010803" pitchFamily="18" charset="0"/>
                <a:cs typeface="Times New Roman"/>
              </a:rPr>
              <a:t>or </a:t>
            </a:r>
            <a:r>
              <a:rPr lang="en-US" sz="2800" spc="-40" dirty="0">
                <a:latin typeface="Garamond" panose="02020404030301010803" pitchFamily="18" charset="0"/>
                <a:cs typeface="Times New Roman"/>
              </a:rPr>
              <a:t>sexual </a:t>
            </a:r>
            <a:r>
              <a:rPr lang="en-US" sz="2800" spc="-15" dirty="0">
                <a:latin typeface="Garamond" panose="02020404030301010803" pitchFamily="18" charset="0"/>
                <a:cs typeface="Times New Roman"/>
              </a:rPr>
              <a:t>orientation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 </a:t>
            </a:r>
            <a:r>
              <a:rPr lang="en-US" sz="2800" spc="-15" dirty="0">
                <a:latin typeface="Garamond" panose="02020404030301010803" pitchFamily="18" charset="0"/>
                <a:cs typeface="Times New Roman"/>
              </a:rPr>
              <a:t>The </a:t>
            </a:r>
            <a:r>
              <a:rPr lang="en-US" sz="2800" spc="-30" dirty="0">
                <a:latin typeface="Garamond" panose="02020404030301010803" pitchFamily="18" charset="0"/>
                <a:cs typeface="Times New Roman"/>
              </a:rPr>
              <a:t>Act requires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higher </a:t>
            </a:r>
            <a:r>
              <a:rPr lang="en-US" sz="2800" spc="-50" dirty="0">
                <a:latin typeface="Garamond" panose="02020404030301010803" pitchFamily="18" charset="0"/>
                <a:cs typeface="Times New Roman"/>
              </a:rPr>
              <a:t>level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for </a:t>
            </a:r>
            <a:r>
              <a:rPr lang="en-US" sz="2800" spc="-20" dirty="0">
                <a:latin typeface="Garamond" panose="02020404030301010803" pitchFamily="18" charset="0"/>
                <a:cs typeface="Times New Roman"/>
              </a:rPr>
              <a:t>such</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imposes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stricter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conditions</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for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processing.</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What You Need to Know About the Data Protection Act!</a:t>
            </a:r>
          </a:p>
        </p:txBody>
      </p:sp>
      <p:sp>
        <p:nvSpPr>
          <p:cNvPr id="4" name="Slide Number Placeholder 3">
            <a:extLst>
              <a:ext uri="{FF2B5EF4-FFF2-40B4-BE49-F238E27FC236}">
                <a16:creationId xmlns:a16="http://schemas.microsoft.com/office/drawing/2014/main" id="{28D2BEE3-DB23-CA2B-4FF2-D3D62A8B920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164</a:t>
            </a:fld>
            <a:endParaRPr lang="en-US"/>
          </a:p>
        </p:txBody>
      </p:sp>
    </p:spTree>
    <p:extLst>
      <p:ext uri="{BB962C8B-B14F-4D97-AF65-F5344CB8AC3E}">
        <p14:creationId xmlns:p14="http://schemas.microsoft.com/office/powerpoint/2010/main" val="316046144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997075"/>
            <a:ext cx="17176109" cy="7877606"/>
          </a:xfrm>
          <a:prstGeom prst="rect">
            <a:avLst/>
          </a:prstGeom>
        </p:spPr>
        <p:txBody>
          <a:bodyPr vert="horz" wrap="square" lIns="0" tIns="12700" rIns="0" bIns="0" rtlCol="0">
            <a:spAutoFit/>
          </a:bodyPr>
          <a:lstStyle/>
          <a:p>
            <a:pPr marL="12700" marR="332740" algn="just">
              <a:lnSpc>
                <a:spcPct val="140800"/>
              </a:lnSpc>
              <a:spcBef>
                <a:spcPts val="5"/>
              </a:spcBef>
            </a:pPr>
            <a:r>
              <a:rPr lang="en-US" sz="2800" spc="-10"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Nigerian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Act</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a:t>
            </a:r>
            <a:r>
              <a:rPr lang="en-US" sz="2800" spc="-10" dirty="0" err="1">
                <a:latin typeface="Garamond" panose="02020404030301010803" pitchFamily="18" charset="0"/>
                <a:cs typeface="Times New Roman"/>
              </a:rPr>
              <a:t>NDPA</a:t>
            </a:r>
            <a:r>
              <a:rPr lang="en-US" sz="2800" spc="-10" dirty="0">
                <a:latin typeface="Garamond" panose="02020404030301010803" pitchFamily="18" charset="0"/>
                <a:cs typeface="Times New Roman"/>
              </a:rPr>
              <a:t>)</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places</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several</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obligations</a:t>
            </a:r>
            <a:r>
              <a:rPr lang="en-US" sz="2800" spc="5" dirty="0">
                <a:latin typeface="Garamond" panose="02020404030301010803" pitchFamily="18" charset="0"/>
                <a:cs typeface="Times New Roman"/>
              </a:rPr>
              <a:t> on</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 </a:t>
            </a:r>
          </a:p>
          <a:p>
            <a:pPr marL="12700" marR="332740" algn="just">
              <a:lnSpc>
                <a:spcPct val="140800"/>
              </a:lnSpc>
              <a:spcBef>
                <a:spcPts val="5"/>
              </a:spcBef>
            </a:pPr>
            <a:r>
              <a:rPr lang="en-US" sz="2800" spc="-20" dirty="0">
                <a:latin typeface="Garamond" panose="02020404030301010803" pitchFamily="18" charset="0"/>
                <a:cs typeface="Times New Roman"/>
              </a:rPr>
              <a:t>These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include:</a:t>
            </a:r>
            <a:endParaRPr lang="en-US" sz="4000" dirty="0">
              <a:latin typeface="Garamond" panose="02020404030301010803" pitchFamily="18" charset="0"/>
              <a:cs typeface="Times New Roman"/>
            </a:endParaRPr>
          </a:p>
          <a:p>
            <a:pPr marL="469900" marR="332740" indent="-457200" algn="just">
              <a:lnSpc>
                <a:spcPct val="140800"/>
              </a:lnSpc>
              <a:spcBef>
                <a:spcPts val="5"/>
              </a:spcBef>
              <a:buFont typeface="Wingdings" panose="05000000000000000000" pitchFamily="2" charset="2"/>
              <a:buChar char="§"/>
            </a:pPr>
            <a:r>
              <a:rPr lang="en-US" sz="2800" spc="-35" dirty="0">
                <a:latin typeface="Garamond" panose="02020404030301010803" pitchFamily="18" charset="0"/>
                <a:cs typeface="Times New Roman"/>
              </a:rPr>
              <a:t>Acquiring explicit </a:t>
            </a:r>
            <a:r>
              <a:rPr lang="en-US" sz="2800" spc="-10" dirty="0">
                <a:latin typeface="Garamond" panose="02020404030301010803" pitchFamily="18" charset="0"/>
                <a:cs typeface="Times New Roman"/>
              </a:rPr>
              <a:t>consent from </a:t>
            </a:r>
            <a:r>
              <a:rPr lang="en-US" sz="2800" spc="-35" dirty="0">
                <a:latin typeface="Garamond" panose="02020404030301010803" pitchFamily="18" charset="0"/>
                <a:cs typeface="Times New Roman"/>
              </a:rPr>
              <a:t>individuals </a:t>
            </a:r>
            <a:r>
              <a:rPr lang="en-US" sz="2800" spc="-15" dirty="0">
                <a:latin typeface="Garamond" panose="02020404030301010803" pitchFamily="18" charset="0"/>
                <a:cs typeface="Times New Roman"/>
              </a:rPr>
              <a:t>before </a:t>
            </a:r>
            <a:r>
              <a:rPr lang="en-US" sz="2800" spc="-30" dirty="0">
                <a:latin typeface="Garamond" panose="02020404030301010803" pitchFamily="18" charset="0"/>
                <a:cs typeface="Times New Roman"/>
              </a:rPr>
              <a:t>handling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personal data, </a:t>
            </a:r>
            <a:r>
              <a:rPr lang="en-US" sz="2800" spc="-60" dirty="0">
                <a:latin typeface="Garamond" panose="02020404030301010803" pitchFamily="18" charset="0"/>
                <a:cs typeface="Times New Roman"/>
              </a:rPr>
              <a:t>always </a:t>
            </a:r>
            <a:r>
              <a:rPr lang="en-US" sz="2800" spc="-45" dirty="0">
                <a:latin typeface="Garamond" panose="02020404030301010803" pitchFamily="18" charset="0"/>
                <a:cs typeface="Times New Roman"/>
              </a:rPr>
              <a:t>ask </a:t>
            </a:r>
            <a:r>
              <a:rPr lang="en-US" sz="2800" spc="-20" dirty="0">
                <a:latin typeface="Garamond" panose="02020404030301010803" pitchFamily="18" charset="0"/>
                <a:cs typeface="Times New Roman"/>
              </a:rPr>
              <a:t>people </a:t>
            </a:r>
            <a:r>
              <a:rPr lang="en-US" sz="2800" dirty="0">
                <a:latin typeface="Garamond" panose="02020404030301010803" pitchFamily="18" charset="0"/>
                <a:cs typeface="Times New Roman"/>
              </a:rPr>
              <a:t>for</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permission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before </a:t>
            </a:r>
            <a:r>
              <a:rPr lang="en-US" sz="2800" spc="-35" dirty="0">
                <a:latin typeface="Garamond" panose="02020404030301010803" pitchFamily="18" charset="0"/>
                <a:cs typeface="Times New Roman"/>
              </a:rPr>
              <a:t>you</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use</a:t>
            </a:r>
            <a:r>
              <a:rPr lang="en-US" sz="2800" spc="-15" dirty="0">
                <a:latin typeface="Garamond" panose="02020404030301010803" pitchFamily="18" charset="0"/>
                <a:cs typeface="Times New Roman"/>
              </a:rPr>
              <a:t> their</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personal</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unless</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there's</a:t>
            </a:r>
            <a:r>
              <a:rPr lang="en-US" sz="2800" spc="-2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good</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reason </a:t>
            </a:r>
            <a:r>
              <a:rPr lang="en-US" sz="2800" spc="10" dirty="0">
                <a:latin typeface="Garamond" panose="02020404030301010803" pitchFamily="18" charset="0"/>
                <a:cs typeface="Times New Roman"/>
              </a:rPr>
              <a:t>not</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to.</a:t>
            </a:r>
            <a:endParaRPr lang="en-US" sz="2800" dirty="0">
              <a:latin typeface="Garamond" panose="02020404030301010803" pitchFamily="18" charset="0"/>
              <a:cs typeface="Times New Roman"/>
            </a:endParaRPr>
          </a:p>
          <a:p>
            <a:pPr marL="469900" marR="332740" indent="-457200" algn="just">
              <a:lnSpc>
                <a:spcPct val="140800"/>
              </a:lnSpc>
              <a:spcBef>
                <a:spcPts val="5"/>
              </a:spcBef>
              <a:buFont typeface="Wingdings" panose="05000000000000000000" pitchFamily="2" charset="2"/>
              <a:buChar char="§"/>
            </a:pPr>
            <a:r>
              <a:rPr lang="en-US" sz="2800" spc="-25" dirty="0">
                <a:latin typeface="Garamond" panose="02020404030301010803" pitchFamily="18" charset="0"/>
                <a:cs typeface="Times New Roman"/>
              </a:rPr>
              <a:t>Providing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subjects </a:t>
            </a:r>
            <a:r>
              <a:rPr lang="en-US" sz="2800" spc="-30" dirty="0">
                <a:latin typeface="Garamond" panose="02020404030301010803" pitchFamily="18" charset="0"/>
                <a:cs typeface="Times New Roman"/>
              </a:rPr>
              <a:t>with </a:t>
            </a:r>
            <a:r>
              <a:rPr lang="en-US" sz="2800" spc="-35" dirty="0">
                <a:latin typeface="Garamond" panose="02020404030301010803" pitchFamily="18" charset="0"/>
                <a:cs typeface="Times New Roman"/>
              </a:rPr>
              <a:t>clear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concise </a:t>
            </a:r>
            <a:r>
              <a:rPr lang="en-US" sz="2800" spc="-35" dirty="0">
                <a:latin typeface="Garamond" panose="02020404030301010803" pitchFamily="18" charset="0"/>
                <a:cs typeface="Times New Roman"/>
              </a:rPr>
              <a:t>details </a:t>
            </a:r>
            <a:r>
              <a:rPr lang="en-US" sz="2800" spc="-10" dirty="0">
                <a:latin typeface="Garamond" panose="02020404030301010803" pitchFamily="18" charset="0"/>
                <a:cs typeface="Times New Roman"/>
              </a:rPr>
              <a:t>about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handling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personal data, </a:t>
            </a:r>
            <a:r>
              <a:rPr lang="en-US" sz="2800" spc="-35" dirty="0">
                <a:latin typeface="Garamond" panose="02020404030301010803" pitchFamily="18" charset="0"/>
                <a:cs typeface="Times New Roman"/>
              </a:rPr>
              <a:t>you tell </a:t>
            </a:r>
            <a:r>
              <a:rPr lang="en-US" sz="2800" spc="-5" dirty="0">
                <a:latin typeface="Garamond" panose="02020404030301010803" pitchFamily="18" charset="0"/>
                <a:cs typeface="Times New Roman"/>
              </a:rPr>
              <a:t>them </a:t>
            </a:r>
            <a:r>
              <a:rPr lang="en-US" sz="2800" spc="-55" dirty="0">
                <a:latin typeface="Garamond" panose="02020404030301010803" pitchFamily="18" charset="0"/>
                <a:cs typeface="Times New Roman"/>
              </a:rPr>
              <a:t>why </a:t>
            </a:r>
            <a:r>
              <a:rPr lang="en-US" sz="2800" spc="-25" dirty="0">
                <a:latin typeface="Garamond" panose="02020404030301010803" pitchFamily="18" charset="0"/>
                <a:cs typeface="Times New Roman"/>
              </a:rPr>
              <a:t>you're </a:t>
            </a:r>
            <a:r>
              <a:rPr lang="en-US" sz="2800" spc="-35" dirty="0">
                <a:latin typeface="Garamond" panose="02020404030301010803" pitchFamily="18" charset="0"/>
                <a:cs typeface="Times New Roman"/>
              </a:rPr>
              <a:t>using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who </a:t>
            </a:r>
            <a:r>
              <a:rPr lang="en-US" sz="2800" spc="-45" dirty="0">
                <a:latin typeface="Garamond" panose="02020404030301010803" pitchFamily="18" charset="0"/>
                <a:cs typeface="Times New Roman"/>
              </a:rPr>
              <a:t>else </a:t>
            </a:r>
            <a:r>
              <a:rPr lang="en-US" sz="2800" spc="-25" dirty="0">
                <a:latin typeface="Garamond" panose="02020404030301010803" pitchFamily="18" charset="0"/>
                <a:cs typeface="Times New Roman"/>
              </a:rPr>
              <a:t>might </a:t>
            </a:r>
            <a:r>
              <a:rPr lang="en-US" sz="2800" spc="-35" dirty="0">
                <a:latin typeface="Garamond" panose="02020404030301010803" pitchFamily="18" charset="0"/>
                <a:cs typeface="Times New Roman"/>
              </a:rPr>
              <a:t>see </a:t>
            </a:r>
            <a:r>
              <a:rPr lang="en-US" sz="2800" spc="-30" dirty="0">
                <a:latin typeface="Garamond" panose="02020404030301010803" pitchFamily="18" charset="0"/>
                <a:cs typeface="Times New Roman"/>
              </a:rPr>
              <a:t>it, </a:t>
            </a:r>
            <a:r>
              <a:rPr lang="en-US" sz="2800" spc="-20" dirty="0">
                <a:latin typeface="Garamond" panose="02020404030301010803" pitchFamily="18" charset="0"/>
                <a:cs typeface="Times New Roman"/>
              </a:rPr>
              <a:t>how </a:t>
            </a:r>
            <a:r>
              <a:rPr lang="en-US" sz="2800" spc="-25" dirty="0">
                <a:latin typeface="Garamond" panose="02020404030301010803" pitchFamily="18" charset="0"/>
                <a:cs typeface="Times New Roman"/>
              </a:rPr>
              <a:t>long </a:t>
            </a:r>
            <a:r>
              <a:rPr lang="en-US" sz="2800" spc="-40" dirty="0">
                <a:latin typeface="Garamond" panose="02020404030301010803" pitchFamily="18" charset="0"/>
                <a:cs typeface="Times New Roman"/>
              </a:rPr>
              <a:t>you'll </a:t>
            </a:r>
            <a:r>
              <a:rPr lang="en-US" sz="2800" spc="-25" dirty="0">
                <a:latin typeface="Garamond" panose="02020404030301010803" pitchFamily="18" charset="0"/>
                <a:cs typeface="Times New Roman"/>
              </a:rPr>
              <a:t>keep </a:t>
            </a:r>
            <a:r>
              <a:rPr lang="en-US" sz="2800" spc="-30" dirty="0">
                <a:latin typeface="Garamond" panose="02020404030301010803" pitchFamily="18" charset="0"/>
                <a:cs typeface="Times New Roman"/>
              </a:rPr>
              <a:t>it, </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how</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ask</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questions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make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requests.</a:t>
            </a:r>
          </a:p>
          <a:p>
            <a:pPr marL="469900" marR="332740" indent="-457200" algn="just">
              <a:lnSpc>
                <a:spcPct val="140800"/>
              </a:lnSpc>
              <a:spcBef>
                <a:spcPts val="5"/>
              </a:spcBef>
              <a:buFont typeface="Wingdings" panose="05000000000000000000" pitchFamily="2" charset="2"/>
              <a:buChar char="§"/>
            </a:pPr>
            <a:r>
              <a:rPr lang="en-US" sz="2800" spc="-15" dirty="0">
                <a:latin typeface="Garamond" panose="02020404030301010803" pitchFamily="18" charset="0"/>
                <a:cs typeface="Times New Roman"/>
              </a:rPr>
              <a:t>Enforcing</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suitable</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technical</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organizational</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 Think</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personal</a:t>
            </a:r>
            <a:r>
              <a:rPr lang="en-US" sz="2800" spc="-20" dirty="0">
                <a:latin typeface="Garamond" panose="02020404030301010803" pitchFamily="18" charset="0"/>
                <a:cs typeface="Times New Roman"/>
              </a:rPr>
              <a:t> data </a:t>
            </a:r>
            <a:r>
              <a:rPr lang="en-US" sz="2800" spc="-40" dirty="0">
                <a:latin typeface="Garamond" panose="02020404030301010803" pitchFamily="18" charset="0"/>
                <a:cs typeface="Times New Roman"/>
              </a:rPr>
              <a:t>as</a:t>
            </a:r>
            <a:r>
              <a:rPr lang="en-US" sz="2800" spc="-35" dirty="0">
                <a:latin typeface="Garamond" panose="02020404030301010803" pitchFamily="18" charset="0"/>
                <a:cs typeface="Times New Roman"/>
              </a:rPr>
              <a:t> </a:t>
            </a:r>
            <a:r>
              <a:rPr lang="en-US" sz="2800" spc="-50" dirty="0">
                <a:latin typeface="Garamond" panose="02020404030301010803" pitchFamily="18" charset="0"/>
                <a:cs typeface="Times New Roman"/>
              </a:rPr>
              <a:t>a </a:t>
            </a:r>
            <a:r>
              <a:rPr lang="en-US" sz="2800" spc="-45" dirty="0">
                <a:latin typeface="Garamond" panose="02020404030301010803" pitchFamily="18" charset="0"/>
                <a:cs typeface="Times New Roman"/>
              </a:rPr>
              <a:t> </a:t>
            </a:r>
            <a:r>
              <a:rPr lang="en-US" sz="2800" spc="-40" dirty="0">
                <a:latin typeface="Garamond" panose="02020404030301010803" pitchFamily="18" charset="0"/>
                <a:cs typeface="Times New Roman"/>
              </a:rPr>
              <a:t>valuable</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treasure.</a:t>
            </a:r>
            <a:r>
              <a:rPr lang="en-US" sz="2800" spc="35" dirty="0">
                <a:latin typeface="Garamond" panose="02020404030301010803" pitchFamily="18" charset="0"/>
                <a:cs typeface="Times New Roman"/>
              </a:rPr>
              <a:t> </a:t>
            </a:r>
            <a:r>
              <a:rPr lang="en-US" sz="2800" spc="-30" dirty="0">
                <a:latin typeface="Garamond" panose="02020404030301010803" pitchFamily="18" charset="0"/>
                <a:cs typeface="Times New Roman"/>
              </a:rPr>
              <a:t>You</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need</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keep</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safe</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secure.</a:t>
            </a:r>
            <a:r>
              <a:rPr lang="en-US" sz="2800" spc="35" dirty="0">
                <a:latin typeface="Garamond" panose="02020404030301010803" pitchFamily="18" charset="0"/>
                <a:cs typeface="Times New Roman"/>
              </a:rPr>
              <a:t> </a:t>
            </a:r>
            <a:r>
              <a:rPr lang="en-US" sz="2800" dirty="0">
                <a:latin typeface="Garamond" panose="02020404030301010803" pitchFamily="18" charset="0"/>
                <a:cs typeface="Times New Roman"/>
              </a:rPr>
              <a:t>If</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something</a:t>
            </a:r>
            <a:r>
              <a:rPr lang="en-US" sz="2800" spc="30" dirty="0">
                <a:latin typeface="Garamond" panose="02020404030301010803" pitchFamily="18" charset="0"/>
                <a:cs typeface="Times New Roman"/>
              </a:rPr>
              <a:t> </a:t>
            </a:r>
            <a:r>
              <a:rPr lang="en-US" sz="2800" spc="-30" dirty="0">
                <a:latin typeface="Garamond" panose="02020404030301010803" pitchFamily="18" charset="0"/>
                <a:cs typeface="Times New Roman"/>
              </a:rPr>
              <a:t>goes</a:t>
            </a:r>
            <a:r>
              <a:rPr lang="en-US" sz="2800" spc="25" dirty="0">
                <a:latin typeface="Garamond" panose="02020404030301010803" pitchFamily="18" charset="0"/>
                <a:cs typeface="Times New Roman"/>
              </a:rPr>
              <a:t> </a:t>
            </a:r>
            <a:r>
              <a:rPr lang="en-US" sz="2800" spc="-25" dirty="0">
                <a:latin typeface="Garamond" panose="02020404030301010803" pitchFamily="18" charset="0"/>
                <a:cs typeface="Times New Roman"/>
              </a:rPr>
              <a:t>wrong</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there’s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data breach, </a:t>
            </a:r>
            <a:r>
              <a:rPr lang="en-US" sz="2800" spc="-35" dirty="0">
                <a:latin typeface="Garamond" panose="02020404030301010803" pitchFamily="18" charset="0"/>
                <a:cs typeface="Times New Roman"/>
              </a:rPr>
              <a:t>you </a:t>
            </a:r>
            <a:r>
              <a:rPr lang="en-US" sz="2800" spc="-15" dirty="0">
                <a:latin typeface="Garamond" panose="02020404030301010803" pitchFamily="18" charset="0"/>
                <a:cs typeface="Times New Roman"/>
              </a:rPr>
              <a:t>must </a:t>
            </a:r>
            <a:r>
              <a:rPr lang="en-US" sz="2800" spc="-5" dirty="0">
                <a:latin typeface="Garamond" panose="02020404030301010803" pitchFamily="18" charset="0"/>
                <a:cs typeface="Times New Roman"/>
              </a:rPr>
              <a:t>report </a:t>
            </a:r>
            <a:r>
              <a:rPr lang="en-US" sz="2800" spc="-25" dirty="0">
                <a:latin typeface="Garamond" panose="02020404030301010803" pitchFamily="18" charset="0"/>
                <a:cs typeface="Times New Roman"/>
              </a:rPr>
              <a:t>it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Commission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tell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people affected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within</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72</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hours.</a:t>
            </a:r>
          </a:p>
          <a:p>
            <a:pPr marL="469900" marR="332740" indent="-457200" algn="just">
              <a:lnSpc>
                <a:spcPct val="140800"/>
              </a:lnSpc>
              <a:spcBef>
                <a:spcPts val="5"/>
              </a:spcBef>
              <a:buFont typeface="Wingdings" panose="05000000000000000000" pitchFamily="2" charset="2"/>
              <a:buChar char="§"/>
            </a:pPr>
            <a:r>
              <a:rPr lang="en-US" sz="2800" spc="-45" dirty="0">
                <a:latin typeface="Garamond" panose="02020404030301010803" pitchFamily="18" charset="0"/>
                <a:cs typeface="Times New Roman"/>
              </a:rPr>
              <a:t>Seeking </a:t>
            </a:r>
            <a:r>
              <a:rPr lang="en-US" sz="2800" spc="-15" dirty="0">
                <a:latin typeface="Garamond" panose="02020404030301010803" pitchFamily="18" charset="0"/>
                <a:cs typeface="Times New Roman"/>
              </a:rPr>
              <a:t>authorization </a:t>
            </a:r>
            <a:r>
              <a:rPr lang="en-US" sz="2800" spc="-10" dirty="0">
                <a:latin typeface="Garamond" panose="02020404030301010803" pitchFamily="18" charset="0"/>
                <a:cs typeface="Times New Roman"/>
              </a:rPr>
              <a:t>from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15" dirty="0">
                <a:latin typeface="Garamond" panose="02020404030301010803" pitchFamily="18" charset="0"/>
                <a:cs typeface="Times New Roman"/>
              </a:rPr>
              <a:t>prior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transferring personal data outside </a:t>
            </a:r>
            <a:r>
              <a:rPr lang="en-US" sz="2800" spc="-35" dirty="0">
                <a:latin typeface="Garamond" panose="02020404030301010803" pitchFamily="18" charset="0"/>
                <a:cs typeface="Times New Roman"/>
              </a:rPr>
              <a:t>Nigeria, </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except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when</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destination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country</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region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ensures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an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adequate</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level</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endParaRPr lang="en-US" sz="2800" dirty="0">
              <a:latin typeface="Garamond" panose="02020404030301010803" pitchFamily="18" charset="0"/>
              <a:cs typeface="Times New Roman"/>
            </a:endParaRPr>
          </a:p>
          <a:p>
            <a:pPr marL="469265" marR="5080" indent="-228600" algn="just">
              <a:lnSpc>
                <a:spcPct val="140400"/>
              </a:lnSpc>
              <a:buFont typeface="Wingdings"/>
              <a:buChar char=""/>
              <a:tabLst>
                <a:tab pos="469900" algn="l"/>
              </a:tabLst>
            </a:pPr>
            <a:endParaRPr lang="en-US" sz="3200" dirty="0">
              <a:latin typeface="Garamond" panose="02020404030301010803" pitchFamily="18" charset="0"/>
              <a:cs typeface="Times New Roman"/>
            </a:endParaRPr>
          </a:p>
          <a:p>
            <a:pPr algn="just">
              <a:lnSpc>
                <a:spcPct val="100000"/>
              </a:lnSpc>
              <a:buFont typeface="Wingdings"/>
              <a:buChar char=""/>
            </a:pPr>
            <a:endParaRPr lang="en-US" sz="32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Legal Obligations of the Nigerian Data Protection Act!</a:t>
            </a:r>
          </a:p>
        </p:txBody>
      </p:sp>
      <p:sp>
        <p:nvSpPr>
          <p:cNvPr id="4" name="Slide Number Placeholder 3">
            <a:extLst>
              <a:ext uri="{FF2B5EF4-FFF2-40B4-BE49-F238E27FC236}">
                <a16:creationId xmlns:a16="http://schemas.microsoft.com/office/drawing/2014/main" id="{DE8CEF49-C125-FE49-ED97-11A4E71F7C6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165</a:t>
            </a:fld>
            <a:endParaRPr lang="en-US"/>
          </a:p>
        </p:txBody>
      </p:sp>
    </p:spTree>
    <p:extLst>
      <p:ext uri="{BB962C8B-B14F-4D97-AF65-F5344CB8AC3E}">
        <p14:creationId xmlns:p14="http://schemas.microsoft.com/office/powerpoint/2010/main" val="286741165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2348899"/>
            <a:ext cx="17176109" cy="7787196"/>
          </a:xfrm>
          <a:prstGeom prst="rect">
            <a:avLst/>
          </a:prstGeom>
        </p:spPr>
        <p:txBody>
          <a:bodyPr vert="horz" wrap="square" lIns="0" tIns="12700" rIns="0" bIns="0" rtlCol="0">
            <a:spAutoFit/>
          </a:bodyPr>
          <a:lstStyle/>
          <a:p>
            <a:pPr marL="240665" marR="5080" indent="-228600" algn="just">
              <a:lnSpc>
                <a:spcPct val="140600"/>
              </a:lnSpc>
              <a:buFont typeface="Wingdings"/>
              <a:buChar char=""/>
              <a:tabLst>
                <a:tab pos="241300" algn="l"/>
              </a:tabLst>
            </a:pPr>
            <a:r>
              <a:rPr lang="en-US" sz="2800" spc="-25" dirty="0">
                <a:latin typeface="Garamond" panose="02020404030301010803" pitchFamily="18" charset="0"/>
                <a:cs typeface="Times New Roman"/>
              </a:rPr>
              <a:t>Adhering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fundamental data </a:t>
            </a:r>
            <a:r>
              <a:rPr lang="en-US" sz="2800" spc="-10" dirty="0">
                <a:latin typeface="Garamond" panose="02020404030301010803" pitchFamily="18" charset="0"/>
                <a:cs typeface="Times New Roman"/>
              </a:rPr>
              <a:t>protection </a:t>
            </a:r>
            <a:r>
              <a:rPr lang="en-US" sz="2800" spc="-30" dirty="0">
                <a:latin typeface="Garamond" panose="02020404030301010803" pitchFamily="18" charset="0"/>
                <a:cs typeface="Times New Roman"/>
              </a:rPr>
              <a:t>principles, which include acting </a:t>
            </a:r>
            <a:r>
              <a:rPr lang="en-US" sz="2800" spc="-55" dirty="0">
                <a:latin typeface="Garamond" panose="02020404030301010803" pitchFamily="18" charset="0"/>
                <a:cs typeface="Times New Roman"/>
              </a:rPr>
              <a:t>lawfully, </a:t>
            </a:r>
            <a:r>
              <a:rPr lang="en-US" sz="2800" spc="-50" dirty="0">
                <a:latin typeface="Garamond" panose="02020404030301010803" pitchFamily="18" charset="0"/>
                <a:cs typeface="Times New Roman"/>
              </a:rPr>
              <a:t>fairly, </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transparently,</a:t>
            </a:r>
            <a:r>
              <a:rPr lang="en-US" sz="2800" spc="-20" dirty="0">
                <a:latin typeface="Garamond" panose="02020404030301010803" pitchFamily="18" charset="0"/>
                <a:cs typeface="Times New Roman"/>
              </a:rPr>
              <a:t> </a:t>
            </a:r>
            <a:r>
              <a:rPr lang="en-US" sz="2800" spc="-40" dirty="0">
                <a:latin typeface="Garamond" panose="02020404030301010803" pitchFamily="18" charset="0"/>
                <a:cs typeface="Times New Roman"/>
              </a:rPr>
              <a:t>limiting</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use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its </a:t>
            </a:r>
            <a:r>
              <a:rPr lang="en-US" sz="2800" spc="-15" dirty="0">
                <a:latin typeface="Garamond" panose="02020404030301010803" pitchFamily="18" charset="0"/>
                <a:cs typeface="Times New Roman"/>
              </a:rPr>
              <a:t>intended purpose, </a:t>
            </a:r>
            <a:r>
              <a:rPr lang="en-US" sz="2800" spc="-35" dirty="0">
                <a:latin typeface="Garamond" panose="02020404030301010803" pitchFamily="18" charset="0"/>
                <a:cs typeface="Times New Roman"/>
              </a:rPr>
              <a:t>minimizing</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collection, </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maintaining </a:t>
            </a:r>
            <a:r>
              <a:rPr lang="en-US" sz="2800" spc="-40" dirty="0">
                <a:latin typeface="Garamond" panose="02020404030301010803" pitchFamily="18" charset="0"/>
                <a:cs typeface="Times New Roman"/>
              </a:rPr>
              <a:t>accuracy, </a:t>
            </a:r>
            <a:r>
              <a:rPr lang="en-US" sz="2800" spc="-20" dirty="0">
                <a:latin typeface="Garamond" panose="02020404030301010803" pitchFamily="18" charset="0"/>
                <a:cs typeface="Times New Roman"/>
              </a:rPr>
              <a:t>storing data </a:t>
            </a:r>
            <a:r>
              <a:rPr lang="en-US" sz="2800" dirty="0">
                <a:latin typeface="Garamond" panose="02020404030301010803" pitchFamily="18" charset="0"/>
                <a:cs typeface="Times New Roman"/>
              </a:rPr>
              <a:t>for </a:t>
            </a:r>
            <a:r>
              <a:rPr lang="en-US" sz="2800" spc="-15" dirty="0">
                <a:latin typeface="Garamond" panose="02020404030301010803" pitchFamily="18" charset="0"/>
                <a:cs typeface="Times New Roman"/>
              </a:rPr>
              <a:t>appropriate durations, and </a:t>
            </a:r>
            <a:r>
              <a:rPr lang="en-US" sz="2800" spc="-30" dirty="0">
                <a:latin typeface="Garamond" panose="02020404030301010803" pitchFamily="18" charset="0"/>
                <a:cs typeface="Times New Roman"/>
              </a:rPr>
              <a:t>being </a:t>
            </a:r>
            <a:r>
              <a:rPr lang="en-US" sz="2800" spc="-25" dirty="0">
                <a:latin typeface="Garamond" panose="02020404030301010803" pitchFamily="18" charset="0"/>
                <a:cs typeface="Times New Roman"/>
              </a:rPr>
              <a:t>accountable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processing</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a:t>
            </a:r>
            <a:endParaRPr lang="en-US" sz="2800" dirty="0">
              <a:latin typeface="Garamond" panose="02020404030301010803" pitchFamily="18" charset="0"/>
              <a:cs typeface="Times New Roman"/>
            </a:endParaRPr>
          </a:p>
          <a:p>
            <a:pPr>
              <a:spcBef>
                <a:spcPts val="55"/>
              </a:spcBef>
            </a:pPr>
            <a:endParaRPr lang="en-US" sz="2800" dirty="0">
              <a:latin typeface="Garamond" panose="02020404030301010803" pitchFamily="18" charset="0"/>
              <a:cs typeface="Times New Roman"/>
            </a:endParaRPr>
          </a:p>
          <a:p>
            <a:pPr marL="240665" marR="7620" indent="-228600" algn="just">
              <a:lnSpc>
                <a:spcPct val="140600"/>
              </a:lnSpc>
              <a:buFont typeface="Wingdings"/>
              <a:buChar char=""/>
              <a:tabLst>
                <a:tab pos="241300" algn="l"/>
              </a:tabLst>
            </a:pPr>
            <a:r>
              <a:rPr lang="en-US" sz="2800" spc="-35" dirty="0">
                <a:latin typeface="Garamond" panose="02020404030301010803" pitchFamily="18" charset="0"/>
                <a:cs typeface="Times New Roman"/>
              </a:rPr>
              <a:t>Recognizing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respecting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rights </a:t>
            </a:r>
            <a:r>
              <a:rPr lang="en-US" sz="2800" spc="-5" dirty="0">
                <a:latin typeface="Garamond" panose="02020404030301010803" pitchFamily="18" charset="0"/>
                <a:cs typeface="Times New Roman"/>
              </a:rPr>
              <a:t>of </a:t>
            </a:r>
            <a:r>
              <a:rPr lang="en-US" sz="2800" spc="-35" dirty="0">
                <a:latin typeface="Garamond" panose="02020404030301010803" pitchFamily="18" charset="0"/>
                <a:cs typeface="Times New Roman"/>
              </a:rPr>
              <a:t>individuals </a:t>
            </a:r>
            <a:r>
              <a:rPr lang="en-US" sz="2800" spc="-25" dirty="0">
                <a:latin typeface="Garamond" panose="02020404030301010803" pitchFamily="18" charset="0"/>
                <a:cs typeface="Times New Roman"/>
              </a:rPr>
              <a:t>- Imagine you're </a:t>
            </a:r>
            <a:r>
              <a:rPr lang="en-US" sz="2800" spc="-20" dirty="0">
                <a:latin typeface="Garamond" panose="02020404030301010803" pitchFamily="18" charset="0"/>
                <a:cs typeface="Times New Roman"/>
              </a:rPr>
              <a:t>borrowing someone’s </a:t>
            </a:r>
            <a:r>
              <a:rPr lang="en-US" sz="2800" spc="-20" dirty="0" err="1">
                <a:latin typeface="Garamond" panose="02020404030301010803" pitchFamily="18" charset="0"/>
                <a:cs typeface="Times New Roman"/>
              </a:rPr>
              <a:t>favourite</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book. </a:t>
            </a:r>
            <a:r>
              <a:rPr lang="en-US" sz="2800" spc="-35" dirty="0">
                <a:latin typeface="Garamond" panose="02020404030301010803" pitchFamily="18" charset="0"/>
                <a:cs typeface="Times New Roman"/>
              </a:rPr>
              <a:t>They </a:t>
            </a:r>
            <a:r>
              <a:rPr lang="en-US" sz="2800" spc="-25" dirty="0">
                <a:latin typeface="Garamond" panose="02020404030301010803" pitchFamily="18" charset="0"/>
                <a:cs typeface="Times New Roman"/>
              </a:rPr>
              <a:t>might want it </a:t>
            </a:r>
            <a:r>
              <a:rPr lang="en-US" sz="2800" spc="-35" dirty="0">
                <a:latin typeface="Garamond" panose="02020404030301010803" pitchFamily="18" charset="0"/>
                <a:cs typeface="Times New Roman"/>
              </a:rPr>
              <a:t>back,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they </a:t>
            </a:r>
            <a:r>
              <a:rPr lang="en-US" sz="2800" spc="-60" dirty="0">
                <a:latin typeface="Garamond" panose="02020404030301010803" pitchFamily="18" charset="0"/>
                <a:cs typeface="Times New Roman"/>
              </a:rPr>
              <a:t>may </a:t>
            </a:r>
            <a:r>
              <a:rPr lang="en-US" sz="2800" spc="-25" dirty="0">
                <a:latin typeface="Garamond" panose="02020404030301010803" pitchFamily="18" charset="0"/>
                <a:cs typeface="Times New Roman"/>
              </a:rPr>
              <a:t>want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make </a:t>
            </a:r>
            <a:r>
              <a:rPr lang="en-US" sz="2800" spc="-20" dirty="0">
                <a:latin typeface="Garamond" panose="02020404030301010803" pitchFamily="18" charset="0"/>
                <a:cs typeface="Times New Roman"/>
              </a:rPr>
              <a:t>some </a:t>
            </a:r>
            <a:r>
              <a:rPr lang="en-US" sz="2800" spc="-15" dirty="0">
                <a:latin typeface="Garamond" panose="02020404030301010803" pitchFamily="18" charset="0"/>
                <a:cs typeface="Times New Roman"/>
              </a:rPr>
              <a:t>notes </a:t>
            </a:r>
            <a:r>
              <a:rPr lang="en-US" sz="2800" spc="-25" dirty="0">
                <a:latin typeface="Garamond" panose="02020404030301010803" pitchFamily="18" charset="0"/>
                <a:cs typeface="Times New Roman"/>
              </a:rPr>
              <a:t>on </a:t>
            </a:r>
            <a:r>
              <a:rPr lang="en-US" sz="2800" spc="-30" dirty="0">
                <a:latin typeface="Garamond" panose="02020404030301010803" pitchFamily="18" charset="0"/>
                <a:cs typeface="Times New Roman"/>
              </a:rPr>
              <a:t>it. </a:t>
            </a:r>
            <a:r>
              <a:rPr lang="en-US" sz="2800" dirty="0">
                <a:latin typeface="Garamond" panose="02020404030301010803" pitchFamily="18" charset="0"/>
                <a:cs typeface="Times New Roman"/>
              </a:rPr>
              <a:t>It's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same </a:t>
            </a:r>
            <a:r>
              <a:rPr lang="en-US" sz="2800" spc="-25" dirty="0">
                <a:latin typeface="Garamond" panose="02020404030301010803" pitchFamily="18" charset="0"/>
                <a:cs typeface="Times New Roman"/>
              </a:rPr>
              <a:t>with personal data. </a:t>
            </a:r>
            <a:r>
              <a:rPr lang="en-US" sz="2800" spc="-20" dirty="0">
                <a:latin typeface="Garamond" panose="02020404030301010803" pitchFamily="18" charset="0"/>
                <a:cs typeface="Times New Roman"/>
              </a:rPr>
              <a:t>People </a:t>
            </a:r>
            <a:r>
              <a:rPr lang="en-US" sz="2800" spc="-30" dirty="0">
                <a:latin typeface="Garamond" panose="02020404030301010803" pitchFamily="18" charset="0"/>
                <a:cs typeface="Times New Roman"/>
              </a:rPr>
              <a:t>have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right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access </a:t>
            </a:r>
            <a:r>
              <a:rPr lang="en-US" sz="2800" spc="-30" dirty="0">
                <a:latin typeface="Garamond" panose="02020404030301010803" pitchFamily="18" charset="0"/>
                <a:cs typeface="Times New Roman"/>
              </a:rPr>
              <a:t>it, </a:t>
            </a:r>
            <a:r>
              <a:rPr lang="en-US" sz="2800" spc="-10" dirty="0">
                <a:latin typeface="Garamond" panose="02020404030301010803" pitchFamily="18" charset="0"/>
                <a:cs typeface="Times New Roman"/>
              </a:rPr>
              <a:t>correct </a:t>
            </a:r>
            <a:r>
              <a:rPr lang="en-US" sz="2800" spc="-30" dirty="0">
                <a:latin typeface="Garamond" panose="02020404030301010803" pitchFamily="18" charset="0"/>
                <a:cs typeface="Times New Roman"/>
              </a:rPr>
              <a:t>it, </a:t>
            </a:r>
            <a:r>
              <a:rPr lang="en-US" sz="2800" spc="-25" dirty="0">
                <a:latin typeface="Garamond" panose="02020404030301010803" pitchFamily="18" charset="0"/>
                <a:cs typeface="Times New Roman"/>
              </a:rPr>
              <a:t>delete </a:t>
            </a:r>
            <a:r>
              <a:rPr lang="en-US" sz="2800" spc="-35" dirty="0">
                <a:latin typeface="Garamond" panose="02020404030301010803" pitchFamily="18" charset="0"/>
                <a:cs typeface="Times New Roman"/>
              </a:rPr>
              <a:t>it, </a:t>
            </a:r>
            <a:r>
              <a:rPr lang="en-US" sz="2800" dirty="0">
                <a:latin typeface="Garamond" panose="02020404030301010803" pitchFamily="18" charset="0"/>
                <a:cs typeface="Times New Roman"/>
              </a:rPr>
              <a:t>or </a:t>
            </a:r>
            <a:r>
              <a:rPr lang="en-US" sz="2800" spc="-45" dirty="0">
                <a:latin typeface="Garamond" panose="02020404030301010803" pitchFamily="18" charset="0"/>
                <a:cs typeface="Times New Roman"/>
              </a:rPr>
              <a:t>ask </a:t>
            </a:r>
            <a:r>
              <a:rPr lang="en-US" sz="2800" spc="-35" dirty="0">
                <a:latin typeface="Garamond" panose="02020404030301010803" pitchFamily="18" charset="0"/>
                <a:cs typeface="Times New Roman"/>
              </a:rPr>
              <a:t>you </a:t>
            </a:r>
            <a:r>
              <a:rPr lang="en-US" sz="2800" spc="10" dirty="0">
                <a:latin typeface="Garamond" panose="02020404030301010803" pitchFamily="18" charset="0"/>
                <a:cs typeface="Times New Roman"/>
              </a:rPr>
              <a:t>to </a:t>
            </a:r>
            <a:r>
              <a:rPr lang="en-US" sz="2800" dirty="0">
                <a:latin typeface="Garamond" panose="02020404030301010803" pitchFamily="18" charset="0"/>
                <a:cs typeface="Times New Roman"/>
              </a:rPr>
              <a:t>stop</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using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it.</a:t>
            </a:r>
            <a:endParaRPr lang="en-US" sz="3200" dirty="0">
              <a:latin typeface="Garamond" panose="02020404030301010803" pitchFamily="18" charset="0"/>
              <a:cs typeface="Times New Roman"/>
            </a:endParaRPr>
          </a:p>
          <a:p>
            <a:pPr>
              <a:spcBef>
                <a:spcPts val="45"/>
              </a:spcBef>
              <a:buFont typeface="Wingdings"/>
              <a:buChar char=""/>
            </a:pPr>
            <a:endParaRPr lang="en-US" sz="2800" dirty="0">
              <a:latin typeface="Garamond" panose="02020404030301010803" pitchFamily="18" charset="0"/>
              <a:cs typeface="Times New Roman"/>
            </a:endParaRPr>
          </a:p>
          <a:p>
            <a:pPr marL="240665" marR="5080" indent="-228600" algn="just">
              <a:lnSpc>
                <a:spcPct val="141300"/>
              </a:lnSpc>
              <a:buFont typeface="Wingdings"/>
              <a:buChar char=""/>
              <a:tabLst>
                <a:tab pos="241300" algn="l"/>
              </a:tabLst>
            </a:pPr>
            <a:r>
              <a:rPr lang="en-US" sz="2800" spc="-35" dirty="0">
                <a:latin typeface="Garamond" panose="02020404030301010803" pitchFamily="18" charset="0"/>
                <a:cs typeface="Times New Roman"/>
              </a:rPr>
              <a:t> Register </a:t>
            </a:r>
            <a:r>
              <a:rPr lang="en-US" sz="2800" spc="-30" dirty="0">
                <a:latin typeface="Garamond" panose="02020404030301010803" pitchFamily="18" charset="0"/>
                <a:cs typeface="Times New Roman"/>
              </a:rPr>
              <a:t>with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designate </a:t>
            </a:r>
            <a:r>
              <a:rPr lang="en-US" sz="2800" spc="-50" dirty="0">
                <a:latin typeface="Garamond" panose="02020404030301010803" pitchFamily="18" charset="0"/>
                <a:cs typeface="Times New Roman"/>
              </a:rPr>
              <a:t>a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15" dirty="0">
                <a:latin typeface="Garamond" panose="02020404030301010803" pitchFamily="18" charset="0"/>
                <a:cs typeface="Times New Roman"/>
              </a:rPr>
              <a:t>Officer </a:t>
            </a:r>
            <a:r>
              <a:rPr lang="en-US" sz="2800" dirty="0">
                <a:latin typeface="Garamond" panose="02020404030301010803" pitchFamily="18" charset="0"/>
                <a:cs typeface="Times New Roman"/>
              </a:rPr>
              <a:t>(DPO) </a:t>
            </a:r>
            <a:r>
              <a:rPr lang="en-US" sz="2800" spc="-40" dirty="0">
                <a:latin typeface="Garamond" panose="02020404030301010803" pitchFamily="18" charset="0"/>
                <a:cs typeface="Times New Roman"/>
              </a:rPr>
              <a:t>if </a:t>
            </a:r>
            <a:r>
              <a:rPr lang="en-US" sz="2800" spc="-35" dirty="0">
                <a:latin typeface="Garamond" panose="02020404030301010803" pitchFamily="18" charset="0"/>
                <a:cs typeface="Times New Roman"/>
              </a:rPr>
              <a:t>you </a:t>
            </a:r>
            <a:r>
              <a:rPr lang="en-US" sz="2800" spc="-25" dirty="0">
                <a:latin typeface="Garamond" panose="02020404030301010803" pitchFamily="18" charset="0"/>
                <a:cs typeface="Times New Roman"/>
              </a:rPr>
              <a:t>handle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over </a:t>
            </a:r>
            <a:r>
              <a:rPr lang="en-US" sz="2800" spc="-40" dirty="0">
                <a:latin typeface="Garamond" panose="02020404030301010803" pitchFamily="18" charset="0"/>
                <a:cs typeface="Times New Roman"/>
              </a:rPr>
              <a:t>1,000 </a:t>
            </a:r>
            <a:r>
              <a:rPr lang="en-US" sz="2800" spc="-35" dirty="0">
                <a:latin typeface="Garamond" panose="02020404030301010803" pitchFamily="18" charset="0"/>
                <a:cs typeface="Times New Roman"/>
              </a:rPr>
              <a:t>individuals </a:t>
            </a:r>
            <a:r>
              <a:rPr lang="en-US" sz="2800" spc="-40" dirty="0">
                <a:latin typeface="Garamond" panose="02020404030301010803" pitchFamily="18" charset="0"/>
                <a:cs typeface="Times New Roman"/>
              </a:rPr>
              <a:t>annually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sensitive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more </a:t>
            </a:r>
            <a:r>
              <a:rPr lang="en-US" sz="2800" spc="-5" dirty="0">
                <a:latin typeface="Garamond" panose="02020404030301010803" pitchFamily="18" charset="0"/>
                <a:cs typeface="Times New Roman"/>
              </a:rPr>
              <a:t>than </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250</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individuals</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annually.</a:t>
            </a:r>
          </a:p>
          <a:p>
            <a:pPr marL="240665" marR="5080" indent="-228600" algn="just">
              <a:lnSpc>
                <a:spcPct val="141300"/>
              </a:lnSpc>
              <a:buFont typeface="Wingdings"/>
              <a:buChar char=""/>
              <a:tabLst>
                <a:tab pos="241300" algn="l"/>
              </a:tabLst>
            </a:pPr>
            <a:endParaRPr lang="en-US" sz="4000" dirty="0">
              <a:latin typeface="Garamond" panose="02020404030301010803" pitchFamily="18" charset="0"/>
              <a:cs typeface="Times New Roman"/>
            </a:endParaRPr>
          </a:p>
          <a:p>
            <a:pPr marL="240665" marR="8255" indent="-228600" algn="just">
              <a:lnSpc>
                <a:spcPct val="141700"/>
              </a:lnSpc>
              <a:buFont typeface="Wingdings"/>
              <a:buChar char=""/>
              <a:tabLst>
                <a:tab pos="241300" algn="l"/>
              </a:tabLst>
            </a:pPr>
            <a:r>
              <a:rPr lang="en-US" sz="2800" spc="-20" dirty="0">
                <a:latin typeface="Garamond" panose="02020404030301010803" pitchFamily="18" charset="0"/>
                <a:cs typeface="Times New Roman"/>
              </a:rPr>
              <a:t>Conducting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Data Privacy Impact Assessment </a:t>
            </a:r>
            <a:r>
              <a:rPr lang="en-US" sz="2800" spc="-15" dirty="0">
                <a:latin typeface="Garamond" panose="02020404030301010803" pitchFamily="18" charset="0"/>
                <a:cs typeface="Times New Roman"/>
              </a:rPr>
              <a:t>(DPIA) before </a:t>
            </a:r>
            <a:r>
              <a:rPr lang="en-US" sz="2800" spc="-40" dirty="0">
                <a:latin typeface="Garamond" panose="02020404030301010803" pitchFamily="18" charset="0"/>
                <a:cs typeface="Times New Roman"/>
              </a:rPr>
              <a:t>engaging</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20"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processing</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that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pose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significant</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risks.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It's</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like</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safety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check.</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6" y="1212252"/>
            <a:ext cx="122306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Legal Obligations of the Nigerian Data Protection Act!</a:t>
            </a:r>
          </a:p>
        </p:txBody>
      </p:sp>
      <p:sp>
        <p:nvSpPr>
          <p:cNvPr id="4" name="Slide Number Placeholder 3">
            <a:extLst>
              <a:ext uri="{FF2B5EF4-FFF2-40B4-BE49-F238E27FC236}">
                <a16:creationId xmlns:a16="http://schemas.microsoft.com/office/drawing/2014/main" id="{91D92B50-63EF-D033-8169-5D0F98F238F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166</a:t>
            </a:fld>
            <a:endParaRPr lang="en-US"/>
          </a:p>
        </p:txBody>
      </p:sp>
    </p:spTree>
    <p:extLst>
      <p:ext uri="{BB962C8B-B14F-4D97-AF65-F5344CB8AC3E}">
        <p14:creationId xmlns:p14="http://schemas.microsoft.com/office/powerpoint/2010/main" val="330326540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2348899"/>
            <a:ext cx="17830800" cy="4838119"/>
          </a:xfrm>
          <a:prstGeom prst="rect">
            <a:avLst/>
          </a:prstGeom>
        </p:spPr>
        <p:txBody>
          <a:bodyPr vert="horz" wrap="square" lIns="0" tIns="12700" rIns="0" bIns="0" rtlCol="0">
            <a:spAutoFit/>
          </a:bodyPr>
          <a:lstStyle/>
          <a:p>
            <a:pPr marL="12700" marR="5080" algn="just">
              <a:lnSpc>
                <a:spcPct val="140600"/>
              </a:lnSpc>
              <a:spcBef>
                <a:spcPts val="5"/>
              </a:spcBef>
            </a:pPr>
            <a:r>
              <a:rPr lang="en-US" sz="2800" spc="-40" dirty="0">
                <a:latin typeface="Garamond" panose="02020404030301010803" pitchFamily="18" charset="0"/>
                <a:cs typeface="Times New Roman"/>
              </a:rPr>
              <a:t>Breaking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5" dirty="0">
                <a:latin typeface="Garamond" panose="02020404030301010803" pitchFamily="18" charset="0"/>
                <a:cs typeface="Times New Roman"/>
              </a:rPr>
              <a:t>laws </a:t>
            </a:r>
            <a:r>
              <a:rPr lang="en-US" sz="2800" spc="-25" dirty="0">
                <a:latin typeface="Garamond" panose="02020404030301010803" pitchFamily="18" charset="0"/>
                <a:cs typeface="Times New Roman"/>
              </a:rPr>
              <a:t>can </a:t>
            </a:r>
            <a:r>
              <a:rPr lang="en-US" sz="2800" spc="-40" dirty="0">
                <a:latin typeface="Garamond" panose="02020404030301010803" pitchFamily="18" charset="0"/>
                <a:cs typeface="Times New Roman"/>
              </a:rPr>
              <a:t>lead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penalties </a:t>
            </a:r>
            <a:r>
              <a:rPr lang="en-US" sz="2800" spc="-40" dirty="0">
                <a:latin typeface="Garamond" panose="02020404030301010803" pitchFamily="18" charset="0"/>
                <a:cs typeface="Times New Roman"/>
              </a:rPr>
              <a:t>as </a:t>
            </a:r>
            <a:r>
              <a:rPr lang="en-US" sz="2800" spc="-10" dirty="0">
                <a:latin typeface="Garamond" panose="02020404030301010803" pitchFamily="18" charset="0"/>
                <a:cs typeface="Times New Roman"/>
              </a:rPr>
              <a:t>per </a:t>
            </a:r>
            <a:r>
              <a:rPr lang="en-US" sz="2800" spc="-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rules. </a:t>
            </a:r>
            <a:r>
              <a:rPr lang="en-US" sz="2800" dirty="0">
                <a:latin typeface="Garamond" panose="02020404030301010803" pitchFamily="18" charset="0"/>
                <a:cs typeface="Times New Roman"/>
              </a:rPr>
              <a:t>For </a:t>
            </a:r>
            <a:r>
              <a:rPr lang="en-US" sz="2800" spc="-40" dirty="0">
                <a:latin typeface="Garamond" panose="02020404030301010803" pitchFamily="18" charset="0"/>
                <a:cs typeface="Times New Roman"/>
              </a:rPr>
              <a:t>larger </a:t>
            </a:r>
            <a:r>
              <a:rPr lang="en-US" sz="2800" spc="-25"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 </a:t>
            </a:r>
            <a:r>
              <a:rPr lang="en-US" sz="2800" spc="-50" dirty="0">
                <a:latin typeface="Garamond" panose="02020404030301010803" pitchFamily="18" charset="0"/>
                <a:cs typeface="Times New Roman"/>
              </a:rPr>
              <a:t>like </a:t>
            </a:r>
            <a:r>
              <a:rPr lang="en-US" sz="2800" spc="-25" dirty="0">
                <a:latin typeface="Garamond" panose="02020404030301010803" pitchFamily="18" charset="0"/>
                <a:cs typeface="Times New Roman"/>
              </a:rPr>
              <a:t>major companies,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fine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2%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their </a:t>
            </a:r>
            <a:r>
              <a:rPr lang="en-US" sz="2800" spc="-60" dirty="0">
                <a:latin typeface="Garamond" panose="02020404030301010803" pitchFamily="18" charset="0"/>
                <a:cs typeface="Times New Roman"/>
              </a:rPr>
              <a:t>yearly </a:t>
            </a:r>
            <a:r>
              <a:rPr lang="en-US" sz="2800" spc="-30" dirty="0">
                <a:latin typeface="Garamond" panose="02020404030301010803" pitchFamily="18" charset="0"/>
                <a:cs typeface="Times New Roman"/>
              </a:rPr>
              <a:t>earnings </a:t>
            </a:r>
            <a:r>
              <a:rPr lang="en-US" sz="2800" dirty="0">
                <a:latin typeface="Garamond" panose="02020404030301010803" pitchFamily="18" charset="0"/>
                <a:cs typeface="Times New Roman"/>
              </a:rPr>
              <a:t>or </a:t>
            </a:r>
            <a:r>
              <a:rPr lang="en-US" sz="2800" spc="-40" dirty="0">
                <a:latin typeface="Garamond" panose="02020404030301010803" pitchFamily="18" charset="0"/>
                <a:cs typeface="Times New Roman"/>
              </a:rPr>
              <a:t>10 </a:t>
            </a:r>
            <a:r>
              <a:rPr lang="en-US" sz="2800" spc="-35" dirty="0">
                <a:latin typeface="Garamond" panose="02020404030301010803" pitchFamily="18" charset="0"/>
                <a:cs typeface="Times New Roman"/>
              </a:rPr>
              <a:t>million </a:t>
            </a:r>
            <a:r>
              <a:rPr lang="en-US" sz="2800" spc="-25" dirty="0">
                <a:latin typeface="Garamond" panose="02020404030301010803" pitchFamily="18" charset="0"/>
                <a:cs typeface="Times New Roman"/>
              </a:rPr>
              <a:t>Naira, </a:t>
            </a:r>
            <a:r>
              <a:rPr lang="en-US" sz="2800" spc="-30" dirty="0">
                <a:latin typeface="Garamond" panose="02020404030301010803" pitchFamily="18" charset="0"/>
                <a:cs typeface="Times New Roman"/>
              </a:rPr>
              <a:t>whichever </a:t>
            </a:r>
            <a:r>
              <a:rPr lang="en-US" sz="2800" spc="-45" dirty="0">
                <a:latin typeface="Garamond" panose="02020404030301010803" pitchFamily="18" charset="0"/>
                <a:cs typeface="Times New Roman"/>
              </a:rPr>
              <a:t>is </a:t>
            </a:r>
            <a:r>
              <a:rPr lang="en-US" sz="2800" spc="-15" dirty="0">
                <a:latin typeface="Garamond" panose="02020404030301010803" pitchFamily="18" charset="0"/>
                <a:cs typeface="Times New Roman"/>
              </a:rPr>
              <a:t>more, </a:t>
            </a:r>
            <a:r>
              <a:rPr lang="en-US" sz="2800" spc="-10" dirty="0">
                <a:latin typeface="Garamond" panose="02020404030301010803" pitchFamily="18" charset="0"/>
                <a:cs typeface="Times New Roman"/>
              </a:rPr>
              <a:t> </a:t>
            </a:r>
            <a:r>
              <a:rPr lang="en-US" sz="2800" spc="-55" dirty="0">
                <a:latin typeface="Garamond" panose="02020404030301010803" pitchFamily="18" charset="0"/>
                <a:cs typeface="Times New Roman"/>
              </a:rPr>
              <a:t>may </a:t>
            </a:r>
            <a:r>
              <a:rPr lang="en-US" sz="2800" spc="-15" dirty="0">
                <a:latin typeface="Garamond" panose="02020404030301010803" pitchFamily="18" charset="0"/>
                <a:cs typeface="Times New Roman"/>
              </a:rPr>
              <a:t>be </a:t>
            </a:r>
            <a:r>
              <a:rPr lang="en-US" sz="2800" spc="-20" dirty="0">
                <a:latin typeface="Garamond" panose="02020404030301010803" pitchFamily="18" charset="0"/>
                <a:cs typeface="Times New Roman"/>
              </a:rPr>
              <a:t>imposed, </a:t>
            </a:r>
            <a:r>
              <a:rPr lang="en-US" sz="2800" spc="-45" dirty="0">
                <a:latin typeface="Garamond" panose="02020404030301010803" pitchFamily="18" charset="0"/>
                <a:cs typeface="Times New Roman"/>
              </a:rPr>
              <a:t>while </a:t>
            </a:r>
            <a:r>
              <a:rPr lang="en-US" sz="2800" spc="-35" dirty="0">
                <a:latin typeface="Garamond" panose="02020404030301010803" pitchFamily="18" charset="0"/>
                <a:cs typeface="Times New Roman"/>
              </a:rPr>
              <a:t>smaller </a:t>
            </a:r>
            <a:r>
              <a:rPr lang="en-US" sz="2800" spc="-25" dirty="0">
                <a:latin typeface="Garamond" panose="02020404030301010803" pitchFamily="18" charset="0"/>
                <a:cs typeface="Times New Roman"/>
              </a:rPr>
              <a:t>organizations </a:t>
            </a:r>
            <a:r>
              <a:rPr lang="en-US" sz="2800" spc="-55" dirty="0">
                <a:latin typeface="Garamond" panose="02020404030301010803" pitchFamily="18" charset="0"/>
                <a:cs typeface="Times New Roman"/>
              </a:rPr>
              <a:t>may </a:t>
            </a:r>
            <a:r>
              <a:rPr lang="en-US" sz="2800" spc="-30" dirty="0">
                <a:latin typeface="Garamond" panose="02020404030301010803" pitchFamily="18" charset="0"/>
                <a:cs typeface="Times New Roman"/>
              </a:rPr>
              <a:t>have </a:t>
            </a:r>
            <a:r>
              <a:rPr lang="en-US" sz="2800" spc="10" dirty="0">
                <a:latin typeface="Garamond" panose="02020404030301010803" pitchFamily="18" charset="0"/>
                <a:cs typeface="Times New Roman"/>
              </a:rPr>
              <a:t>to </a:t>
            </a:r>
            <a:r>
              <a:rPr lang="en-US" sz="2800" spc="-50" dirty="0">
                <a:latin typeface="Garamond" panose="02020404030301010803" pitchFamily="18" charset="0"/>
                <a:cs typeface="Times New Roman"/>
              </a:rPr>
              <a:t>pay </a:t>
            </a:r>
            <a:r>
              <a:rPr lang="en-US" sz="2800" spc="-25" dirty="0">
                <a:latin typeface="Garamond" panose="02020404030301010803" pitchFamily="18" charset="0"/>
                <a:cs typeface="Times New Roman"/>
              </a:rPr>
              <a:t>1%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their </a:t>
            </a:r>
            <a:r>
              <a:rPr lang="en-US" sz="2800" spc="-60" dirty="0">
                <a:latin typeface="Garamond" panose="02020404030301010803" pitchFamily="18" charset="0"/>
                <a:cs typeface="Times New Roman"/>
              </a:rPr>
              <a:t>yearly </a:t>
            </a:r>
            <a:r>
              <a:rPr lang="en-US" sz="2800" spc="-30" dirty="0">
                <a:latin typeface="Garamond" panose="02020404030301010803" pitchFamily="18" charset="0"/>
                <a:cs typeface="Times New Roman"/>
              </a:rPr>
              <a:t>earnings </a:t>
            </a:r>
            <a:r>
              <a:rPr lang="en-US" sz="2800" dirty="0">
                <a:latin typeface="Garamond" panose="02020404030301010803" pitchFamily="18" charset="0"/>
                <a:cs typeface="Times New Roman"/>
              </a:rPr>
              <a:t>or </a:t>
            </a:r>
            <a:r>
              <a:rPr lang="en-US" sz="2800" spc="-40" dirty="0">
                <a:latin typeface="Garamond" panose="02020404030301010803" pitchFamily="18" charset="0"/>
                <a:cs typeface="Times New Roman"/>
              </a:rPr>
              <a:t>2 </a:t>
            </a:r>
            <a:r>
              <a:rPr lang="en-US" sz="2800" spc="-35" dirty="0">
                <a:latin typeface="Garamond" panose="02020404030301010803" pitchFamily="18" charset="0"/>
                <a:cs typeface="Times New Roman"/>
              </a:rPr>
              <a:t>million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Naira,</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whichever</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more.</a:t>
            </a:r>
            <a:r>
              <a:rPr lang="en-US" sz="2800" spc="-10"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fine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amount </a:t>
            </a:r>
            <a:r>
              <a:rPr lang="en-US" sz="2800" spc="-15" dirty="0">
                <a:latin typeface="Garamond" panose="02020404030301010803" pitchFamily="18" charset="0"/>
                <a:cs typeface="Times New Roman"/>
              </a:rPr>
              <a:t>depends</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size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the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endParaRPr lang="en-US" sz="2800" dirty="0">
              <a:latin typeface="Garamond" panose="02020404030301010803" pitchFamily="18" charset="0"/>
              <a:cs typeface="Times New Roman"/>
            </a:endParaRPr>
          </a:p>
          <a:p>
            <a:pPr>
              <a:lnSpc>
                <a:spcPct val="100000"/>
              </a:lnSpc>
            </a:pPr>
            <a:endParaRPr lang="en-US" sz="4000" dirty="0">
              <a:latin typeface="Garamond" panose="02020404030301010803" pitchFamily="18" charset="0"/>
              <a:cs typeface="Times New Roman"/>
            </a:endParaRPr>
          </a:p>
          <a:p>
            <a:pPr marL="12700" marR="6350" algn="just">
              <a:lnSpc>
                <a:spcPct val="140900"/>
              </a:lnSpc>
            </a:pPr>
            <a:r>
              <a:rPr lang="en-US" sz="2800" spc="-25" dirty="0">
                <a:latin typeface="Garamond" panose="02020404030301010803" pitchFamily="18" charset="0"/>
                <a:cs typeface="Times New Roman"/>
              </a:rPr>
              <a:t>Certain </a:t>
            </a:r>
            <a:r>
              <a:rPr lang="en-US" sz="2800" spc="-20" dirty="0">
                <a:latin typeface="Garamond" panose="02020404030301010803" pitchFamily="18" charset="0"/>
                <a:cs typeface="Times New Roman"/>
              </a:rPr>
              <a:t>offences </a:t>
            </a:r>
            <a:r>
              <a:rPr lang="en-US" sz="2800" spc="-15" dirty="0">
                <a:latin typeface="Garamond" panose="02020404030301010803" pitchFamily="18" charset="0"/>
                <a:cs typeface="Times New Roman"/>
              </a:rPr>
              <a:t>such </a:t>
            </a:r>
            <a:r>
              <a:rPr lang="en-US" sz="2800" spc="-45" dirty="0">
                <a:latin typeface="Garamond" panose="02020404030301010803" pitchFamily="18" charset="0"/>
                <a:cs typeface="Times New Roman"/>
              </a:rPr>
              <a:t>as </a:t>
            </a:r>
            <a:r>
              <a:rPr lang="en-US" sz="2800" spc="-15" dirty="0">
                <a:latin typeface="Garamond" panose="02020404030301010803" pitchFamily="18" charset="0"/>
                <a:cs typeface="Times New Roman"/>
              </a:rPr>
              <a:t>attempting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obtain someone's </a:t>
            </a:r>
            <a:r>
              <a:rPr lang="en-US" sz="2800" spc="-25" dirty="0">
                <a:latin typeface="Garamond" panose="02020404030301010803" pitchFamily="18" charset="0"/>
                <a:cs typeface="Times New Roman"/>
              </a:rPr>
              <a:t>data </a:t>
            </a:r>
            <a:r>
              <a:rPr lang="en-US" sz="2800" spc="-15" dirty="0">
                <a:latin typeface="Garamond" panose="02020404030301010803" pitchFamily="18" charset="0"/>
                <a:cs typeface="Times New Roman"/>
              </a:rPr>
              <a:t>without their </a:t>
            </a:r>
            <a:r>
              <a:rPr lang="en-US" sz="2800" spc="-20" dirty="0">
                <a:latin typeface="Garamond" panose="02020404030301010803" pitchFamily="18" charset="0"/>
                <a:cs typeface="Times New Roman"/>
              </a:rPr>
              <a:t>permission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pretending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be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officer can </a:t>
            </a:r>
            <a:r>
              <a:rPr lang="en-US" sz="2800" spc="-40" dirty="0">
                <a:latin typeface="Garamond" panose="02020404030301010803" pitchFamily="18" charset="0"/>
                <a:cs typeface="Times New Roman"/>
              </a:rPr>
              <a:t>lead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criminal </a:t>
            </a:r>
            <a:r>
              <a:rPr lang="en-US" sz="2800" spc="-15" dirty="0">
                <a:latin typeface="Garamond" panose="02020404030301010803" pitchFamily="18" charset="0"/>
                <a:cs typeface="Times New Roman"/>
              </a:rPr>
              <a:t>prosecution and imprisonment </a:t>
            </a:r>
            <a:r>
              <a:rPr lang="en-US" sz="2800" dirty="0">
                <a:latin typeface="Garamond" panose="02020404030301010803" pitchFamily="18" charset="0"/>
                <a:cs typeface="Times New Roman"/>
              </a:rPr>
              <a:t>for up </a:t>
            </a:r>
            <a:r>
              <a:rPr lang="en-US" sz="2800" spc="10" dirty="0">
                <a:latin typeface="Garamond" panose="02020404030301010803" pitchFamily="18" charset="0"/>
                <a:cs typeface="Times New Roman"/>
              </a:rPr>
              <a:t>to </a:t>
            </a:r>
            <a:r>
              <a:rPr lang="en-US" sz="2800" spc="-10" dirty="0">
                <a:latin typeface="Garamond" panose="02020404030301010803" pitchFamily="18" charset="0"/>
                <a:cs typeface="Times New Roman"/>
              </a:rPr>
              <a:t>three </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years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fine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up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10</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million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Naira,</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both.</a:t>
            </a:r>
            <a:endParaRPr lang="en-US" sz="2800" dirty="0">
              <a:latin typeface="Garamond" panose="02020404030301010803" pitchFamily="18" charset="0"/>
              <a:cs typeface="Times New Roman"/>
            </a:endParaRPr>
          </a:p>
          <a:p>
            <a:pPr>
              <a:spcBef>
                <a:spcPts val="5"/>
              </a:spcBef>
            </a:pPr>
            <a:endParaRPr lang="en-US" sz="4000" dirty="0">
              <a:latin typeface="Garamond" panose="02020404030301010803" pitchFamily="18" charset="0"/>
              <a:cs typeface="Times New Roman"/>
            </a:endParaRPr>
          </a:p>
          <a:p>
            <a:pPr marL="12700" marR="6985" algn="just">
              <a:lnSpc>
                <a:spcPct val="140800"/>
              </a:lnSpc>
            </a:pPr>
            <a:r>
              <a:rPr lang="en-US" sz="2800" spc="-5"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subjects </a:t>
            </a:r>
            <a:r>
              <a:rPr lang="en-US" sz="2800" spc="-20" dirty="0">
                <a:latin typeface="Garamond" panose="02020404030301010803" pitchFamily="18" charset="0"/>
                <a:cs typeface="Times New Roman"/>
              </a:rPr>
              <a:t>who </a:t>
            </a:r>
            <a:r>
              <a:rPr lang="en-US" sz="2800" spc="-30" dirty="0">
                <a:latin typeface="Garamond" panose="02020404030301010803" pitchFamily="18" charset="0"/>
                <a:cs typeface="Times New Roman"/>
              </a:rPr>
              <a:t>have </a:t>
            </a:r>
            <a:r>
              <a:rPr lang="en-US" sz="2800" spc="-20" dirty="0">
                <a:latin typeface="Garamond" panose="02020404030301010803" pitchFamily="18" charset="0"/>
                <a:cs typeface="Times New Roman"/>
              </a:rPr>
              <a:t>suffered </a:t>
            </a:r>
            <a:r>
              <a:rPr lang="en-US" sz="2800" spc="-35" dirty="0">
                <a:latin typeface="Garamond" panose="02020404030301010803" pitchFamily="18" charset="0"/>
                <a:cs typeface="Times New Roman"/>
              </a:rPr>
              <a:t>damages </a:t>
            </a:r>
            <a:r>
              <a:rPr lang="en-US" sz="2800" spc="-20" dirty="0">
                <a:latin typeface="Garamond" panose="02020404030301010803" pitchFamily="18" charset="0"/>
                <a:cs typeface="Times New Roman"/>
              </a:rPr>
              <a:t>due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mishandling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their </a:t>
            </a:r>
            <a:r>
              <a:rPr lang="en-US" sz="2800" spc="-20" dirty="0">
                <a:latin typeface="Garamond" panose="02020404030301010803" pitchFamily="18" charset="0"/>
                <a:cs typeface="Times New Roman"/>
              </a:rPr>
              <a:t>personal data </a:t>
            </a:r>
            <a:r>
              <a:rPr lang="en-US" sz="2800" spc="-55" dirty="0">
                <a:latin typeface="Garamond" panose="02020404030301010803" pitchFamily="18" charset="0"/>
                <a:cs typeface="Times New Roman"/>
              </a:rPr>
              <a:t>may </a:t>
            </a:r>
            <a:r>
              <a:rPr lang="en-US" sz="2800" spc="-20" dirty="0">
                <a:latin typeface="Garamond" panose="02020404030301010803" pitchFamily="18" charset="0"/>
                <a:cs typeface="Times New Roman"/>
              </a:rPr>
              <a:t>request </a:t>
            </a:r>
            <a:r>
              <a:rPr lang="en-US" sz="2800" spc="-50" dirty="0">
                <a:latin typeface="Garamond" panose="02020404030301010803" pitchFamily="18" charset="0"/>
                <a:cs typeface="Times New Roman"/>
              </a:rPr>
              <a:t>civil </a:t>
            </a:r>
            <a:r>
              <a:rPr lang="en-US" sz="2800" spc="-290" dirty="0">
                <a:latin typeface="Garamond" panose="02020404030301010803" pitchFamily="18" charset="0"/>
                <a:cs typeface="Times New Roman"/>
              </a:rPr>
              <a:t> </a:t>
            </a:r>
            <a:r>
              <a:rPr lang="en-US" sz="2800" spc="-50" dirty="0">
                <a:latin typeface="Garamond" panose="02020404030301010803" pitchFamily="18" charset="0"/>
                <a:cs typeface="Times New Roman"/>
              </a:rPr>
              <a:t>liability</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 compensation.</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5" y="1212252"/>
            <a:ext cx="15050037"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Consequences of Non-compliance of the Nigerian Data Protection Act!</a:t>
            </a:r>
          </a:p>
        </p:txBody>
      </p:sp>
      <p:sp>
        <p:nvSpPr>
          <p:cNvPr id="4" name="Slide Number Placeholder 3">
            <a:extLst>
              <a:ext uri="{FF2B5EF4-FFF2-40B4-BE49-F238E27FC236}">
                <a16:creationId xmlns:a16="http://schemas.microsoft.com/office/drawing/2014/main" id="{068F0694-D4D3-F2D1-106D-F7E5C490A93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167</a:t>
            </a:fld>
            <a:endParaRPr lang="en-US"/>
          </a:p>
        </p:txBody>
      </p:sp>
    </p:spTree>
    <p:extLst>
      <p:ext uri="{BB962C8B-B14F-4D97-AF65-F5344CB8AC3E}">
        <p14:creationId xmlns:p14="http://schemas.microsoft.com/office/powerpoint/2010/main" val="49219106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2348899"/>
            <a:ext cx="17373600" cy="5437642"/>
          </a:xfrm>
          <a:prstGeom prst="rect">
            <a:avLst/>
          </a:prstGeom>
        </p:spPr>
        <p:txBody>
          <a:bodyPr vert="horz" wrap="square" lIns="0" tIns="12700" rIns="0" bIns="0" rtlCol="0">
            <a:spAutoFit/>
          </a:bodyPr>
          <a:lstStyle/>
          <a:p>
            <a:pPr marL="12700" marR="5080" algn="just">
              <a:lnSpc>
                <a:spcPct val="140600"/>
              </a:lnSpc>
            </a:pPr>
            <a:r>
              <a:rPr lang="en-US" sz="2800" spc="-10" dirty="0">
                <a:latin typeface="Garamond" panose="02020404030301010803" pitchFamily="18" charset="0"/>
                <a:cs typeface="Times New Roman"/>
              </a:rPr>
              <a:t>The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15" dirty="0">
                <a:latin typeface="Garamond" panose="02020404030301010803" pitchFamily="18" charset="0"/>
                <a:cs typeface="Times New Roman"/>
              </a:rPr>
              <a:t>Officer </a:t>
            </a:r>
            <a:r>
              <a:rPr lang="en-US" sz="2800" dirty="0">
                <a:latin typeface="Garamond" panose="02020404030301010803" pitchFamily="18" charset="0"/>
                <a:cs typeface="Times New Roman"/>
              </a:rPr>
              <a:t>(DPO) </a:t>
            </a:r>
            <a:r>
              <a:rPr lang="en-US" sz="2800" spc="-50" dirty="0">
                <a:latin typeface="Garamond" panose="02020404030301010803" pitchFamily="18" charset="0"/>
                <a:cs typeface="Times New Roman"/>
              </a:rPr>
              <a:t>plays a </a:t>
            </a:r>
            <a:r>
              <a:rPr lang="en-US" sz="2800" spc="-35" dirty="0">
                <a:latin typeface="Garamond" panose="02020404030301010803" pitchFamily="18" charset="0"/>
                <a:cs typeface="Times New Roman"/>
              </a:rPr>
              <a:t>crucial </a:t>
            </a:r>
            <a:r>
              <a:rPr lang="en-US" sz="2800" spc="-25" dirty="0">
                <a:latin typeface="Garamond" panose="02020404030301010803" pitchFamily="18" charset="0"/>
                <a:cs typeface="Times New Roman"/>
              </a:rPr>
              <a:t>role in </a:t>
            </a:r>
            <a:r>
              <a:rPr lang="en-US" sz="2800" spc="-35" dirty="0">
                <a:latin typeface="Garamond" panose="02020404030301010803" pitchFamily="18" charset="0"/>
                <a:cs typeface="Times New Roman"/>
              </a:rPr>
              <a:t>making </a:t>
            </a:r>
            <a:r>
              <a:rPr lang="en-US" sz="2800" spc="-20" dirty="0">
                <a:latin typeface="Garamond" panose="02020404030301010803" pitchFamily="18" charset="0"/>
                <a:cs typeface="Times New Roman"/>
              </a:rPr>
              <a:t>sure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Processors</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follow</a:t>
            </a:r>
            <a:r>
              <a:rPr lang="en-US" sz="2800" spc="-8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rules.</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Their</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job</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involves</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watching,</a:t>
            </a:r>
            <a:r>
              <a:rPr lang="en-US" sz="2800" spc="-70" dirty="0">
                <a:latin typeface="Garamond" panose="02020404030301010803" pitchFamily="18" charset="0"/>
                <a:cs typeface="Times New Roman"/>
              </a:rPr>
              <a:t> </a:t>
            </a:r>
            <a:r>
              <a:rPr lang="en-US" sz="2800" spc="-40" dirty="0">
                <a:latin typeface="Garamond" panose="02020404030301010803" pitchFamily="18" charset="0"/>
                <a:cs typeface="Times New Roman"/>
              </a:rPr>
              <a:t>guiding,</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70" dirty="0">
                <a:latin typeface="Garamond" panose="02020404030301010803" pitchFamily="18" charset="0"/>
                <a:cs typeface="Times New Roman"/>
              </a:rPr>
              <a:t> </a:t>
            </a:r>
            <a:r>
              <a:rPr lang="en-US" sz="2800" spc="-15" dirty="0">
                <a:latin typeface="Garamond" panose="02020404030301010803" pitchFamily="18" charset="0"/>
                <a:cs typeface="Times New Roman"/>
              </a:rPr>
              <a:t>reporting</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how</a:t>
            </a:r>
            <a:r>
              <a:rPr lang="en-US" sz="2800" spc="-65" dirty="0">
                <a:latin typeface="Garamond" panose="02020404030301010803" pitchFamily="18" charset="0"/>
                <a:cs typeface="Times New Roman"/>
              </a:rPr>
              <a:t> </a:t>
            </a:r>
            <a:r>
              <a:rPr lang="en-US" sz="2800" spc="-55" dirty="0">
                <a:latin typeface="Garamond" panose="02020404030301010803" pitchFamily="18" charset="0"/>
                <a:cs typeface="Times New Roman"/>
              </a:rPr>
              <a:t>well</a:t>
            </a:r>
            <a:r>
              <a:rPr lang="en-US" sz="2800" spc="-75" dirty="0">
                <a:latin typeface="Garamond" panose="02020404030301010803" pitchFamily="18" charset="0"/>
                <a:cs typeface="Times New Roman"/>
              </a:rPr>
              <a:t> </a:t>
            </a:r>
            <a:r>
              <a:rPr lang="en-US" sz="2800" spc="-30" dirty="0">
                <a:latin typeface="Garamond" panose="02020404030301010803" pitchFamily="18" charset="0"/>
                <a:cs typeface="Times New Roman"/>
              </a:rPr>
              <a:t>everyone sticks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5" dirty="0">
                <a:latin typeface="Garamond" panose="02020404030301010803" pitchFamily="18" charset="0"/>
                <a:cs typeface="Times New Roman"/>
              </a:rPr>
              <a:t>laws </a:t>
            </a:r>
            <a:r>
              <a:rPr lang="en-US" sz="2800" spc="-50" dirty="0">
                <a:latin typeface="Garamond" panose="02020404030301010803" pitchFamily="18" charset="0"/>
                <a:cs typeface="Times New Roman"/>
              </a:rPr>
              <a:t>like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NDPA. </a:t>
            </a:r>
            <a:r>
              <a:rPr lang="en-US" sz="2800" spc="-20" dirty="0">
                <a:latin typeface="Garamond" panose="02020404030301010803" pitchFamily="18" charset="0"/>
                <a:cs typeface="Times New Roman"/>
              </a:rPr>
              <a:t>Think </a:t>
            </a:r>
            <a:r>
              <a:rPr lang="en-US" sz="2800" spc="-5" dirty="0">
                <a:latin typeface="Garamond" panose="02020404030301010803" pitchFamily="18" charset="0"/>
                <a:cs typeface="Times New Roman"/>
              </a:rPr>
              <a:t>of the Data </a:t>
            </a:r>
            <a:r>
              <a:rPr lang="en-US" sz="2800" spc="-10" dirty="0">
                <a:latin typeface="Garamond" panose="02020404030301010803" pitchFamily="18" charset="0"/>
                <a:cs typeface="Times New Roman"/>
              </a:rPr>
              <a:t>Protection </a:t>
            </a:r>
            <a:r>
              <a:rPr lang="en-US" sz="2800" spc="-15" dirty="0">
                <a:latin typeface="Garamond" panose="02020404030301010803" pitchFamily="18" charset="0"/>
                <a:cs typeface="Times New Roman"/>
              </a:rPr>
              <a:t>Officer </a:t>
            </a:r>
            <a:r>
              <a:rPr lang="en-US" sz="2800" dirty="0">
                <a:latin typeface="Garamond" panose="02020404030301010803" pitchFamily="18" charset="0"/>
                <a:cs typeface="Times New Roman"/>
              </a:rPr>
              <a:t>(DPO) </a:t>
            </a:r>
            <a:r>
              <a:rPr lang="en-US" sz="2800" spc="-40" dirty="0">
                <a:latin typeface="Garamond" panose="02020404030301010803" pitchFamily="18" charset="0"/>
                <a:cs typeface="Times New Roman"/>
              </a:rPr>
              <a:t>as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guardian.</a:t>
            </a:r>
            <a:endParaRPr lang="en-US" sz="2800" dirty="0">
              <a:latin typeface="Garamond" panose="02020404030301010803" pitchFamily="18" charset="0"/>
              <a:cs typeface="Times New Roman"/>
            </a:endParaRPr>
          </a:p>
          <a:p>
            <a:pPr>
              <a:spcBef>
                <a:spcPts val="20"/>
              </a:spcBef>
            </a:pPr>
            <a:endParaRPr lang="en-US" sz="4000" dirty="0">
              <a:latin typeface="Garamond" panose="02020404030301010803" pitchFamily="18" charset="0"/>
              <a:cs typeface="Times New Roman"/>
            </a:endParaRPr>
          </a:p>
          <a:p>
            <a:pPr marL="12700" marR="5080" algn="just">
              <a:lnSpc>
                <a:spcPct val="140500"/>
              </a:lnSpc>
            </a:pPr>
            <a:r>
              <a:rPr lang="en-US" sz="2800" spc="-10" dirty="0">
                <a:latin typeface="Garamond" panose="02020404030301010803" pitchFamily="18" charset="0"/>
                <a:cs typeface="Times New Roman"/>
              </a:rPr>
              <a:t>The connection </a:t>
            </a:r>
            <a:r>
              <a:rPr lang="en-US" sz="2800" spc="-25" dirty="0">
                <a:latin typeface="Garamond" panose="02020404030301010803" pitchFamily="18" charset="0"/>
                <a:cs typeface="Times New Roman"/>
              </a:rPr>
              <a:t>between </a:t>
            </a:r>
            <a:r>
              <a:rPr lang="en-US" sz="2800" spc="-10" dirty="0">
                <a:latin typeface="Garamond" panose="02020404030301010803" pitchFamily="18" charset="0"/>
                <a:cs typeface="Times New Roman"/>
              </a:rPr>
              <a:t>the </a:t>
            </a:r>
            <a:r>
              <a:rPr lang="en-US" sz="2800" spc="40" dirty="0">
                <a:latin typeface="Garamond" panose="02020404030301010803" pitchFamily="18" charset="0"/>
                <a:cs typeface="Times New Roman"/>
              </a:rPr>
              <a:t>DPO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5" dirty="0">
                <a:latin typeface="Garamond" panose="02020404030301010803" pitchFamily="18" charset="0"/>
                <a:cs typeface="Times New Roman"/>
              </a:rPr>
              <a:t>controller/processor </a:t>
            </a:r>
            <a:r>
              <a:rPr lang="en-US" sz="2800" spc="-5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15" dirty="0">
                <a:latin typeface="Garamond" panose="02020404030301010803" pitchFamily="18" charset="0"/>
                <a:cs typeface="Times New Roman"/>
              </a:rPr>
              <a:t>bit </a:t>
            </a:r>
            <a:r>
              <a:rPr lang="en-US" sz="2800" spc="-50" dirty="0">
                <a:latin typeface="Garamond" panose="02020404030301010803" pitchFamily="18" charset="0"/>
                <a:cs typeface="Times New Roman"/>
              </a:rPr>
              <a:t>like </a:t>
            </a:r>
            <a:r>
              <a:rPr lang="en-US" sz="2800" spc="-35" dirty="0">
                <a:latin typeface="Garamond" panose="02020404030301010803" pitchFamily="18" charset="0"/>
                <a:cs typeface="Times New Roman"/>
              </a:rPr>
              <a:t>having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coach who </a:t>
            </a:r>
            <a:r>
              <a:rPr lang="en-US" sz="2800" spc="-35" dirty="0">
                <a:latin typeface="Garamond" panose="02020404030301010803" pitchFamily="18" charset="0"/>
                <a:cs typeface="Times New Roman"/>
              </a:rPr>
              <a:t>guides you </a:t>
            </a:r>
            <a:r>
              <a:rPr lang="en-US" sz="2800" spc="-5" dirty="0">
                <a:latin typeface="Garamond" panose="02020404030301010803" pitchFamily="18" charset="0"/>
                <a:cs typeface="Times New Roman"/>
              </a:rPr>
              <a:t>through </a:t>
            </a:r>
            <a:r>
              <a:rPr lang="en-US" sz="2800" spc="-50" dirty="0">
                <a:latin typeface="Garamond" panose="02020404030301010803" pitchFamily="18" charset="0"/>
                <a:cs typeface="Times New Roman"/>
              </a:rPr>
              <a:t>a </a:t>
            </a:r>
            <a:r>
              <a:rPr lang="en-US" sz="2800" spc="-40" dirty="0">
                <a:latin typeface="Garamond" panose="02020404030301010803" pitchFamily="18" charset="0"/>
                <a:cs typeface="Times New Roman"/>
              </a:rPr>
              <a:t>game. </a:t>
            </a:r>
            <a:r>
              <a:rPr lang="en-US" sz="2800" spc="-10" dirty="0">
                <a:latin typeface="Garamond" panose="02020404030301010803" pitchFamily="18" charset="0"/>
                <a:cs typeface="Times New Roman"/>
              </a:rPr>
              <a:t>The </a:t>
            </a:r>
            <a:r>
              <a:rPr lang="en-US" sz="2800" spc="45" dirty="0">
                <a:latin typeface="Garamond" panose="02020404030301010803" pitchFamily="18" charset="0"/>
                <a:cs typeface="Times New Roman"/>
              </a:rPr>
              <a:t>DPO </a:t>
            </a:r>
            <a:r>
              <a:rPr lang="en-US" sz="2800" spc="-25" dirty="0">
                <a:latin typeface="Garamond" panose="02020404030301010803" pitchFamily="18" charset="0"/>
                <a:cs typeface="Times New Roman"/>
              </a:rPr>
              <a:t>helps </a:t>
            </a:r>
            <a:r>
              <a:rPr lang="en-US" sz="2800" spc="-15" dirty="0">
                <a:latin typeface="Garamond" panose="02020404030301010803" pitchFamily="18" charset="0"/>
                <a:cs typeface="Times New Roman"/>
              </a:rPr>
              <a:t>these </a:t>
            </a:r>
            <a:r>
              <a:rPr lang="en-US" sz="2800" spc="-25" dirty="0">
                <a:latin typeface="Garamond" panose="02020404030301010803" pitchFamily="18" charset="0"/>
                <a:cs typeface="Times New Roman"/>
              </a:rPr>
              <a:t>teams </a:t>
            </a:r>
            <a:r>
              <a:rPr lang="en-US" sz="2800" spc="-15" dirty="0">
                <a:latin typeface="Garamond" panose="02020404030301010803" pitchFamily="18" charset="0"/>
                <a:cs typeface="Times New Roman"/>
              </a:rPr>
              <a:t>understand </a:t>
            </a:r>
            <a:r>
              <a:rPr lang="en-US" sz="2800" spc="-25" dirty="0">
                <a:latin typeface="Garamond" panose="02020404030301010803" pitchFamily="18" charset="0"/>
                <a:cs typeface="Times New Roman"/>
              </a:rPr>
              <a:t>what </a:t>
            </a:r>
            <a:r>
              <a:rPr lang="en-US" sz="2800" spc="-35" dirty="0">
                <a:latin typeface="Garamond" panose="02020404030301010803" pitchFamily="18" charset="0"/>
                <a:cs typeface="Times New Roman"/>
              </a:rPr>
              <a:t>they </a:t>
            </a:r>
            <a:r>
              <a:rPr lang="en-US" sz="2800" spc="-15" dirty="0">
                <a:latin typeface="Garamond" panose="02020404030301010803" pitchFamily="18" charset="0"/>
                <a:cs typeface="Times New Roman"/>
              </a:rPr>
              <a:t>need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do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follow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rules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ensures </a:t>
            </a:r>
            <a:r>
              <a:rPr lang="en-US" sz="2800" spc="-25" dirty="0">
                <a:latin typeface="Garamond" panose="02020404030301010803" pitchFamily="18" charset="0"/>
                <a:cs typeface="Times New Roman"/>
              </a:rPr>
              <a:t>they're </a:t>
            </a:r>
            <a:r>
              <a:rPr lang="en-US" sz="2800" spc="-20" dirty="0">
                <a:latin typeface="Garamond" panose="02020404030301010803" pitchFamily="18" charset="0"/>
                <a:cs typeface="Times New Roman"/>
              </a:rPr>
              <a:t>doing things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right </a:t>
            </a:r>
            <a:r>
              <a:rPr lang="en-US" sz="2800" spc="-65" dirty="0">
                <a:latin typeface="Garamond" panose="02020404030301010803" pitchFamily="18" charset="0"/>
                <a:cs typeface="Times New Roman"/>
              </a:rPr>
              <a:t>way. </a:t>
            </a:r>
            <a:r>
              <a:rPr lang="en-US" sz="2800" dirty="0">
                <a:latin typeface="Garamond" panose="02020404030301010803" pitchFamily="18" charset="0"/>
                <a:cs typeface="Times New Roman"/>
              </a:rPr>
              <a:t>If </a:t>
            </a:r>
            <a:r>
              <a:rPr lang="en-US" sz="2800" spc="-10" dirty="0">
                <a:latin typeface="Garamond" panose="02020404030301010803" pitchFamily="18" charset="0"/>
                <a:cs typeface="Times New Roman"/>
              </a:rPr>
              <a:t>there </a:t>
            </a:r>
            <a:r>
              <a:rPr lang="en-US" sz="2800" spc="-30" dirty="0">
                <a:latin typeface="Garamond" panose="02020404030301010803" pitchFamily="18" charset="0"/>
                <a:cs typeface="Times New Roman"/>
              </a:rPr>
              <a:t>are </a:t>
            </a:r>
            <a:r>
              <a:rPr lang="en-US" sz="2800" spc="-20" dirty="0">
                <a:latin typeface="Garamond" panose="02020404030301010803" pitchFamily="18" charset="0"/>
                <a:cs typeface="Times New Roman"/>
              </a:rPr>
              <a:t>problems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rule </a:t>
            </a:r>
            <a:r>
              <a:rPr lang="en-US" sz="2800" spc="-25" dirty="0">
                <a:latin typeface="Garamond" panose="02020404030301010803" pitchFamily="18" charset="0"/>
                <a:cs typeface="Times New Roman"/>
              </a:rPr>
              <a:t>violations,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DPO </a:t>
            </a:r>
            <a:r>
              <a:rPr lang="en-US" sz="2800" spc="-15" dirty="0">
                <a:latin typeface="Garamond" panose="02020404030301010803" pitchFamily="18" charset="0"/>
                <a:cs typeface="Times New Roman"/>
              </a:rPr>
              <a:t>informs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team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suggests </a:t>
            </a:r>
            <a:r>
              <a:rPr lang="en-US" sz="2800" spc="-65" dirty="0">
                <a:latin typeface="Garamond" panose="02020404030301010803" pitchFamily="18" charset="0"/>
                <a:cs typeface="Times New Roman"/>
              </a:rPr>
              <a:t>ways </a:t>
            </a:r>
            <a:r>
              <a:rPr lang="en-US" sz="2800" spc="10" dirty="0">
                <a:latin typeface="Garamond" panose="02020404030301010803" pitchFamily="18" charset="0"/>
                <a:cs typeface="Times New Roman"/>
              </a:rPr>
              <a:t>to </a:t>
            </a:r>
            <a:r>
              <a:rPr lang="en-US" sz="2800" spc="-45" dirty="0">
                <a:latin typeface="Garamond" panose="02020404030301010803" pitchFamily="18" charset="0"/>
                <a:cs typeface="Times New Roman"/>
              </a:rPr>
              <a:t>fix </a:t>
            </a:r>
            <a:r>
              <a:rPr lang="en-US" sz="2800" spc="-25" dirty="0">
                <a:latin typeface="Garamond" panose="02020404030301010803" pitchFamily="18" charset="0"/>
                <a:cs typeface="Times New Roman"/>
              </a:rPr>
              <a:t>things. </a:t>
            </a:r>
            <a:r>
              <a:rPr lang="en-US" sz="2800" spc="-15" dirty="0">
                <a:latin typeface="Garamond" panose="02020404030301010803" pitchFamily="18" charset="0"/>
                <a:cs typeface="Times New Roman"/>
              </a:rPr>
              <a:t>Importantly, </a:t>
            </a:r>
            <a:r>
              <a:rPr lang="en-US" sz="2800" spc="-5" dirty="0">
                <a:latin typeface="Garamond" panose="02020404030301010803" pitchFamily="18" charset="0"/>
                <a:cs typeface="Times New Roman"/>
              </a:rPr>
              <a:t>the </a:t>
            </a:r>
            <a:r>
              <a:rPr lang="en-US" sz="2800" spc="40" dirty="0">
                <a:latin typeface="Garamond" panose="02020404030301010803" pitchFamily="18" charset="0"/>
                <a:cs typeface="Times New Roman"/>
              </a:rPr>
              <a:t>DPO </a:t>
            </a:r>
            <a:r>
              <a:rPr lang="en-US" sz="2800" spc="-10" dirty="0">
                <a:latin typeface="Garamond" panose="02020404030301010803" pitchFamily="18" charset="0"/>
                <a:cs typeface="Times New Roman"/>
              </a:rPr>
              <a:t>reports </a:t>
            </a:r>
            <a:r>
              <a:rPr lang="en-US" sz="2800" spc="-35" dirty="0">
                <a:latin typeface="Garamond" panose="02020404030301010803" pitchFamily="18" charset="0"/>
                <a:cs typeface="Times New Roman"/>
              </a:rPr>
              <a:t>directly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top </a:t>
            </a:r>
            <a:r>
              <a:rPr lang="en-US" sz="2800" spc="-20" dirty="0">
                <a:latin typeface="Garamond" panose="02020404030301010803" pitchFamily="18" charset="0"/>
                <a:cs typeface="Times New Roman"/>
              </a:rPr>
              <a:t>management </a:t>
            </a:r>
            <a:r>
              <a:rPr lang="en-US" sz="2800" spc="-5" dirty="0">
                <a:latin typeface="Garamond" panose="02020404030301010803" pitchFamily="18" charset="0"/>
                <a:cs typeface="Times New Roman"/>
              </a:rPr>
              <a:t>of the </a:t>
            </a:r>
            <a:r>
              <a:rPr lang="en-US" sz="2800" spc="-25" dirty="0">
                <a:latin typeface="Garamond" panose="02020404030301010803" pitchFamily="18" charset="0"/>
                <a:cs typeface="Times New Roman"/>
              </a:rPr>
              <a:t>company, </a:t>
            </a:r>
            <a:r>
              <a:rPr lang="en-US" sz="2800" dirty="0">
                <a:latin typeface="Garamond" panose="02020404030301010803" pitchFamily="18" charset="0"/>
                <a:cs typeface="Times New Roman"/>
              </a:rPr>
              <a:t>but </a:t>
            </a:r>
            <a:r>
              <a:rPr lang="en-US" sz="2800" spc="-30" dirty="0">
                <a:latin typeface="Garamond" panose="02020404030301010803" pitchFamily="18" charset="0"/>
                <a:cs typeface="Times New Roman"/>
              </a:rPr>
              <a:t>they work </a:t>
            </a:r>
            <a:r>
              <a:rPr lang="en-US" sz="2800" spc="-25" dirty="0">
                <a:latin typeface="Garamond" panose="02020404030301010803" pitchFamily="18" charset="0"/>
                <a:cs typeface="Times New Roman"/>
              </a:rPr>
              <a:t>independently when it </a:t>
            </a:r>
            <a:r>
              <a:rPr lang="en-US" sz="2800" spc="-20" dirty="0">
                <a:latin typeface="Garamond" panose="02020404030301010803" pitchFamily="18" charset="0"/>
                <a:cs typeface="Times New Roman"/>
              </a:rPr>
              <a:t>comes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tasks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don't</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take</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instructions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higher-ups,</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like</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trusted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advisor.</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5" y="1212252"/>
            <a:ext cx="11240037"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How Do You Come In As A Data Protection Officer?</a:t>
            </a:r>
          </a:p>
        </p:txBody>
      </p:sp>
      <p:sp>
        <p:nvSpPr>
          <p:cNvPr id="4" name="Slide Number Placeholder 3">
            <a:extLst>
              <a:ext uri="{FF2B5EF4-FFF2-40B4-BE49-F238E27FC236}">
                <a16:creationId xmlns:a16="http://schemas.microsoft.com/office/drawing/2014/main" id="{673C42B5-7F5C-2FD5-EAA6-B632B9D3A6E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168</a:t>
            </a:fld>
            <a:endParaRPr lang="en-US"/>
          </a:p>
        </p:txBody>
      </p:sp>
    </p:spTree>
    <p:extLst>
      <p:ext uri="{BB962C8B-B14F-4D97-AF65-F5344CB8AC3E}">
        <p14:creationId xmlns:p14="http://schemas.microsoft.com/office/powerpoint/2010/main" val="4578955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1" y="2137667"/>
            <a:ext cx="17830800" cy="7708008"/>
          </a:xfrm>
          <a:prstGeom prst="rect">
            <a:avLst/>
          </a:prstGeom>
        </p:spPr>
        <p:txBody>
          <a:bodyPr vert="horz" wrap="square" lIns="0" tIns="12700" rIns="0" bIns="0" rtlCol="0">
            <a:spAutoFit/>
          </a:bodyPr>
          <a:lstStyle/>
          <a:p>
            <a:pPr marL="697865" marR="6985" indent="-228600" algn="just">
              <a:lnSpc>
                <a:spcPct val="150000"/>
              </a:lnSpc>
              <a:buClr>
                <a:srgbClr val="000000"/>
              </a:buClr>
              <a:buFont typeface="Wingdings"/>
              <a:buChar char=""/>
              <a:tabLst>
                <a:tab pos="698500" algn="l"/>
              </a:tabLst>
            </a:pPr>
            <a:r>
              <a:rPr lang="en-US" sz="2800" b="1" dirty="0">
                <a:solidFill>
                  <a:srgbClr val="054C2C"/>
                </a:solidFill>
                <a:latin typeface="Garamond" panose="02020404030301010803" pitchFamily="18" charset="0"/>
                <a:cs typeface="Times New Roman"/>
              </a:rPr>
              <a:t>Education</a:t>
            </a:r>
            <a:r>
              <a:rPr lang="en-US" sz="2800" b="1" spc="-7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and</a:t>
            </a:r>
            <a:r>
              <a:rPr lang="en-US" sz="2800" b="1" spc="-65"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Awareness:</a:t>
            </a:r>
            <a:r>
              <a:rPr lang="en-US" sz="2800" b="1" spc="-60"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60" dirty="0">
                <a:latin typeface="Garamond" panose="02020404030301010803" pitchFamily="18" charset="0"/>
                <a:cs typeface="Times New Roman"/>
              </a:rPr>
              <a:t> </a:t>
            </a:r>
            <a:r>
              <a:rPr lang="en-US" sz="2800" spc="40" dirty="0">
                <a:latin typeface="Garamond" panose="02020404030301010803" pitchFamily="18" charset="0"/>
                <a:cs typeface="Times New Roman"/>
              </a:rPr>
              <a:t>DPO</a:t>
            </a:r>
            <a:r>
              <a:rPr lang="en-US" sz="2800" spc="-6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responsible</a:t>
            </a:r>
            <a:r>
              <a:rPr lang="en-US" sz="2800" spc="-5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educating</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Data</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Controllers</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29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about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obligations</a:t>
            </a:r>
            <a:r>
              <a:rPr lang="en-US" sz="2800" spc="-10" dirty="0">
                <a:latin typeface="Garamond" panose="02020404030301010803" pitchFamily="18" charset="0"/>
                <a:cs typeface="Times New Roman"/>
              </a:rPr>
              <a:t> under</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5" dirty="0" err="1">
                <a:latin typeface="Garamond" panose="02020404030301010803" pitchFamily="18" charset="0"/>
                <a:cs typeface="Times New Roman"/>
              </a:rPr>
              <a:t>NDPA</a:t>
            </a:r>
            <a:r>
              <a:rPr lang="en-US" sz="2800" spc="5" dirty="0">
                <a:latin typeface="Garamond" panose="02020404030301010803" pitchFamily="18" charset="0"/>
                <a:cs typeface="Times New Roman"/>
              </a:rPr>
              <a:t>.</a:t>
            </a:r>
            <a:endParaRPr lang="en-US" sz="2800" dirty="0">
              <a:latin typeface="Garamond" panose="02020404030301010803" pitchFamily="18" charset="0"/>
              <a:cs typeface="Times New Roman"/>
            </a:endParaRPr>
          </a:p>
          <a:p>
            <a:pPr marL="697865" marR="7620" indent="-228600" algn="just">
              <a:lnSpc>
                <a:spcPct val="150000"/>
              </a:lnSpc>
              <a:spcBef>
                <a:spcPts val="20"/>
              </a:spcBef>
              <a:buClr>
                <a:srgbClr val="000000"/>
              </a:buClr>
              <a:buFont typeface="Wingdings"/>
              <a:buChar char=""/>
              <a:tabLst>
                <a:tab pos="698500" algn="l"/>
              </a:tabLst>
            </a:pPr>
            <a:endParaRPr lang="en-US" sz="2800" b="1" spc="-5" dirty="0">
              <a:solidFill>
                <a:srgbClr val="C00000"/>
              </a:solidFill>
              <a:latin typeface="Garamond" panose="02020404030301010803" pitchFamily="18" charset="0"/>
              <a:cs typeface="Times New Roman"/>
            </a:endParaRPr>
          </a:p>
          <a:p>
            <a:pPr marL="697865" marR="7620" indent="-228600" algn="just">
              <a:lnSpc>
                <a:spcPct val="150000"/>
              </a:lnSpc>
              <a:spcBef>
                <a:spcPts val="20"/>
              </a:spcBef>
              <a:buClr>
                <a:srgbClr val="000000"/>
              </a:buClr>
              <a:buFont typeface="Wingdings"/>
              <a:buChar char=""/>
              <a:tabLst>
                <a:tab pos="698500" algn="l"/>
              </a:tabLst>
            </a:pPr>
            <a:r>
              <a:rPr lang="en-US" sz="2800" b="1" spc="-5" dirty="0">
                <a:solidFill>
                  <a:srgbClr val="054C2C"/>
                </a:solidFill>
                <a:latin typeface="Garamond" panose="02020404030301010803" pitchFamily="18" charset="0"/>
                <a:cs typeface="Times New Roman"/>
              </a:rPr>
              <a:t>Policy </a:t>
            </a:r>
            <a:r>
              <a:rPr lang="en-US" sz="2800" b="1" spc="5" dirty="0">
                <a:solidFill>
                  <a:srgbClr val="054C2C"/>
                </a:solidFill>
                <a:latin typeface="Garamond" panose="02020404030301010803" pitchFamily="18" charset="0"/>
                <a:cs typeface="Times New Roman"/>
              </a:rPr>
              <a:t>Development </a:t>
            </a:r>
            <a:r>
              <a:rPr lang="en-US" sz="2800" b="1" spc="-15" dirty="0">
                <a:solidFill>
                  <a:srgbClr val="054C2C"/>
                </a:solidFill>
                <a:latin typeface="Garamond" panose="02020404030301010803" pitchFamily="18" charset="0"/>
                <a:cs typeface="Times New Roman"/>
              </a:rPr>
              <a:t>and</a:t>
            </a:r>
            <a:r>
              <a:rPr lang="en-US" sz="2800" b="1" spc="-10" dirty="0">
                <a:solidFill>
                  <a:srgbClr val="054C2C"/>
                </a:solidFill>
                <a:latin typeface="Garamond" panose="02020404030301010803" pitchFamily="18" charset="0"/>
                <a:cs typeface="Times New Roman"/>
              </a:rPr>
              <a:t> Implementation:</a:t>
            </a:r>
            <a:r>
              <a:rPr lang="en-US" sz="2800" b="1" spc="-5" dirty="0">
                <a:solidFill>
                  <a:srgbClr val="054C2C"/>
                </a:solidFill>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DPO </a:t>
            </a:r>
            <a:r>
              <a:rPr lang="en-US" sz="2800" spc="-45" dirty="0">
                <a:latin typeface="Garamond" panose="02020404030301010803" pitchFamily="18" charset="0"/>
                <a:cs typeface="Times New Roman"/>
              </a:rPr>
              <a:t>actively</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participates</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development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implementation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35" dirty="0">
                <a:latin typeface="Garamond" panose="02020404030301010803" pitchFamily="18" charset="0"/>
                <a:cs typeface="Times New Roman"/>
              </a:rPr>
              <a:t>policies </a:t>
            </a:r>
            <a:r>
              <a:rPr lang="en-US" sz="2800" spc="-15" dirty="0">
                <a:latin typeface="Garamond" panose="02020404030301010803" pitchFamily="18" charset="0"/>
                <a:cs typeface="Times New Roman"/>
              </a:rPr>
              <a:t>and procedures </a:t>
            </a:r>
            <a:r>
              <a:rPr lang="en-US" sz="2800" spc="-25" dirty="0">
                <a:latin typeface="Garamond" panose="02020404030301010803" pitchFamily="18" charset="0"/>
                <a:cs typeface="Times New Roman"/>
              </a:rPr>
              <a:t>within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organization.</a:t>
            </a:r>
            <a:endParaRPr lang="en-US" sz="2800" dirty="0">
              <a:latin typeface="Garamond" panose="02020404030301010803" pitchFamily="18" charset="0"/>
              <a:cs typeface="Times New Roman"/>
            </a:endParaRPr>
          </a:p>
          <a:p>
            <a:pPr marL="697865" marR="9525" indent="-228600" algn="just">
              <a:lnSpc>
                <a:spcPct val="150000"/>
              </a:lnSpc>
              <a:spcBef>
                <a:spcPts val="10"/>
              </a:spcBef>
              <a:buClr>
                <a:srgbClr val="000000"/>
              </a:buClr>
              <a:buFont typeface="Wingdings"/>
              <a:buChar char=""/>
              <a:tabLst>
                <a:tab pos="698500" algn="l"/>
              </a:tabLst>
            </a:pPr>
            <a:endParaRPr lang="en-US" sz="2800" b="1" spc="-5" dirty="0">
              <a:solidFill>
                <a:srgbClr val="C00000"/>
              </a:solidFill>
              <a:latin typeface="Garamond" panose="02020404030301010803" pitchFamily="18" charset="0"/>
              <a:cs typeface="Times New Roman"/>
            </a:endParaRPr>
          </a:p>
          <a:p>
            <a:pPr marL="697865" marR="9525" indent="-228600" algn="just">
              <a:lnSpc>
                <a:spcPct val="150000"/>
              </a:lnSpc>
              <a:spcBef>
                <a:spcPts val="10"/>
              </a:spcBef>
              <a:buClr>
                <a:srgbClr val="000000"/>
              </a:buClr>
              <a:buFont typeface="Wingdings"/>
              <a:buChar char=""/>
              <a:tabLst>
                <a:tab pos="698500" algn="l"/>
              </a:tabLst>
            </a:pPr>
            <a:r>
              <a:rPr lang="en-US" sz="2800" b="1" spc="-5" dirty="0">
                <a:solidFill>
                  <a:srgbClr val="054C2C"/>
                </a:solidFill>
                <a:latin typeface="Garamond" panose="02020404030301010803" pitchFamily="18" charset="0"/>
                <a:cs typeface="Times New Roman"/>
              </a:rPr>
              <a:t>Compliance</a:t>
            </a:r>
            <a:r>
              <a:rPr lang="en-US" sz="2800" b="1"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Monitoring:</a:t>
            </a:r>
            <a:r>
              <a:rPr lang="en-US" sz="2800" b="1" spc="-15"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DPO </a:t>
            </a:r>
            <a:r>
              <a:rPr lang="en-US" sz="2800" spc="-10" dirty="0">
                <a:latin typeface="Garamond" panose="02020404030301010803" pitchFamily="18" charset="0"/>
                <a:cs typeface="Times New Roman"/>
              </a:rPr>
              <a:t>monitors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processing</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spc="-25" dirty="0">
                <a:latin typeface="Garamond" panose="02020404030301010803" pitchFamily="18" charset="0"/>
                <a:cs typeface="Times New Roman"/>
              </a:rPr>
              <a:t>compliance</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5" dirty="0">
                <a:latin typeface="Garamond" panose="02020404030301010803" pitchFamily="18" charset="0"/>
                <a:cs typeface="Times New Roman"/>
              </a:rPr>
              <a:t>NDPA.</a:t>
            </a:r>
            <a:endParaRPr lang="en-US" sz="2800" dirty="0">
              <a:latin typeface="Garamond" panose="02020404030301010803" pitchFamily="18" charset="0"/>
              <a:cs typeface="Times New Roman"/>
            </a:endParaRPr>
          </a:p>
          <a:p>
            <a:pPr marL="697865" marR="5715" indent="-228600" algn="just">
              <a:lnSpc>
                <a:spcPct val="150000"/>
              </a:lnSpc>
              <a:spcBef>
                <a:spcPts val="35"/>
              </a:spcBef>
              <a:buClr>
                <a:srgbClr val="000000"/>
              </a:buClr>
              <a:buFont typeface="Wingdings"/>
              <a:buChar char=""/>
              <a:tabLst>
                <a:tab pos="698500" algn="l"/>
              </a:tabLst>
            </a:pPr>
            <a:endParaRPr lang="en-US" sz="2800" b="1" spc="-15" dirty="0">
              <a:solidFill>
                <a:srgbClr val="C00000"/>
              </a:solidFill>
              <a:latin typeface="Garamond" panose="02020404030301010803" pitchFamily="18" charset="0"/>
              <a:cs typeface="Times New Roman"/>
            </a:endParaRPr>
          </a:p>
          <a:p>
            <a:pPr marL="697865" marR="5715" indent="-228600" algn="just">
              <a:lnSpc>
                <a:spcPct val="150000"/>
              </a:lnSpc>
              <a:spcBef>
                <a:spcPts val="35"/>
              </a:spcBef>
              <a:buClr>
                <a:srgbClr val="000000"/>
              </a:buClr>
              <a:buFont typeface="Wingdings"/>
              <a:buChar char=""/>
              <a:tabLst>
                <a:tab pos="698500" algn="l"/>
              </a:tabLst>
            </a:pPr>
            <a:r>
              <a:rPr lang="en-US" sz="2800" b="1" spc="-15" dirty="0">
                <a:solidFill>
                  <a:srgbClr val="054C2C"/>
                </a:solidFill>
                <a:latin typeface="Garamond" panose="02020404030301010803" pitchFamily="18" charset="0"/>
                <a:cs typeface="Times New Roman"/>
              </a:rPr>
              <a:t>Advice and Guidance: </a:t>
            </a:r>
            <a:r>
              <a:rPr lang="en-US" sz="2800" spc="-15" dirty="0">
                <a:latin typeface="Garamond" panose="02020404030301010803" pitchFamily="18" charset="0"/>
                <a:cs typeface="Times New Roman"/>
              </a:rPr>
              <a:t>The </a:t>
            </a:r>
            <a:r>
              <a:rPr lang="en-US" sz="2800" spc="40" dirty="0">
                <a:latin typeface="Garamond" panose="02020404030301010803" pitchFamily="18" charset="0"/>
                <a:cs typeface="Times New Roman"/>
              </a:rPr>
              <a:t>DPO </a:t>
            </a:r>
            <a:r>
              <a:rPr lang="en-US" sz="2800" spc="-25" dirty="0">
                <a:latin typeface="Garamond" panose="02020404030301010803" pitchFamily="18" charset="0"/>
                <a:cs typeface="Times New Roman"/>
              </a:rPr>
              <a:t>acts </a:t>
            </a:r>
            <a:r>
              <a:rPr lang="en-US" sz="2800" spc="-40" dirty="0">
                <a:latin typeface="Garamond" panose="02020404030301010803" pitchFamily="18" charset="0"/>
                <a:cs typeface="Times New Roman"/>
              </a:rPr>
              <a:t>as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trusted </a:t>
            </a:r>
            <a:r>
              <a:rPr lang="en-US" sz="2800" spc="-25" dirty="0">
                <a:latin typeface="Garamond" panose="02020404030301010803" pitchFamily="18" charset="0"/>
                <a:cs typeface="Times New Roman"/>
              </a:rPr>
              <a:t>advisor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 </a:t>
            </a:r>
            <a:r>
              <a:rPr lang="en-US" sz="2800" spc="-25" dirty="0">
                <a:latin typeface="Garamond" panose="02020404030301010803" pitchFamily="18" charset="0"/>
                <a:cs typeface="Times New Roman"/>
              </a:rPr>
              <a:t>providing </a:t>
            </a:r>
            <a:r>
              <a:rPr lang="en-US" sz="2800" spc="-30" dirty="0">
                <a:latin typeface="Garamond" panose="02020404030301010803" pitchFamily="18" charset="0"/>
                <a:cs typeface="Times New Roman"/>
              </a:rPr>
              <a:t>guidance </a:t>
            </a:r>
            <a:r>
              <a:rPr lang="en-US" sz="2800" spc="5" dirty="0">
                <a:latin typeface="Garamond" panose="02020404030301010803" pitchFamily="18" charset="0"/>
                <a:cs typeface="Times New Roman"/>
              </a:rPr>
              <a:t>on </a:t>
            </a:r>
            <a:r>
              <a:rPr lang="en-US" sz="2800" spc="-20" dirty="0">
                <a:latin typeface="Garamond" panose="02020404030301010803" pitchFamily="18" charset="0"/>
                <a:cs typeface="Times New Roman"/>
              </a:rPr>
              <a:t>how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process data </a:t>
            </a:r>
            <a:r>
              <a:rPr lang="en-US" sz="2800" spc="-25" dirty="0">
                <a:latin typeface="Garamond" panose="02020404030301010803" pitchFamily="18" charset="0"/>
                <a:cs typeface="Times New Roman"/>
              </a:rPr>
              <a:t>in </a:t>
            </a:r>
            <a:r>
              <a:rPr lang="en-US" sz="2800" spc="-30" dirty="0">
                <a:latin typeface="Garamond" panose="02020404030301010803" pitchFamily="18" charset="0"/>
                <a:cs typeface="Times New Roman"/>
              </a:rPr>
              <a:t>compliance </a:t>
            </a:r>
            <a:r>
              <a:rPr lang="en-US" sz="2800" spc="-25" dirty="0">
                <a:latin typeface="Garamond" panose="02020404030301010803" pitchFamily="18" charset="0"/>
                <a:cs typeface="Times New Roman"/>
              </a:rPr>
              <a:t>with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NDPA. </a:t>
            </a:r>
            <a:r>
              <a:rPr lang="en-US" sz="2800" spc="-35" dirty="0">
                <a:latin typeface="Garamond" panose="02020404030301010803" pitchFamily="18" charset="0"/>
                <a:cs typeface="Times New Roman"/>
              </a:rPr>
              <a:t>They </a:t>
            </a:r>
            <a:r>
              <a:rPr lang="en-US" sz="2800" spc="-15" dirty="0">
                <a:latin typeface="Garamond" panose="02020404030301010803" pitchFamily="18" charset="0"/>
                <a:cs typeface="Times New Roman"/>
              </a:rPr>
              <a:t>offer </a:t>
            </a:r>
            <a:r>
              <a:rPr lang="en-US" sz="2800" spc="-20" dirty="0">
                <a:latin typeface="Garamond" panose="02020404030301010803" pitchFamily="18" charset="0"/>
                <a:cs typeface="Times New Roman"/>
              </a:rPr>
              <a:t>solutions </a:t>
            </a:r>
            <a:r>
              <a:rPr lang="en-US" sz="2800" spc="-15" dirty="0">
                <a:latin typeface="Garamond" panose="02020404030301010803" pitchFamily="18" charset="0"/>
                <a:cs typeface="Times New Roman"/>
              </a:rPr>
              <a:t>and best </a:t>
            </a:r>
            <a:r>
              <a:rPr lang="en-US" sz="2800" spc="-25" dirty="0">
                <a:latin typeface="Garamond" panose="02020404030301010803" pitchFamily="18" charset="0"/>
                <a:cs typeface="Times New Roman"/>
              </a:rPr>
              <a:t>practices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address </a:t>
            </a:r>
            <a:r>
              <a:rPr lang="en-US" sz="2800" spc="-35" dirty="0">
                <a:latin typeface="Garamond" panose="02020404030301010803" pitchFamily="18" charset="0"/>
                <a:cs typeface="Times New Roman"/>
              </a:rPr>
              <a:t>specific </a:t>
            </a:r>
            <a:r>
              <a:rPr lang="en-US" sz="2800" spc="-40" dirty="0">
                <a:latin typeface="Garamond" panose="02020404030301010803" pitchFamily="18" charset="0"/>
                <a:cs typeface="Times New Roman"/>
              </a:rPr>
              <a:t>challenges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issues </a:t>
            </a:r>
            <a:r>
              <a:rPr lang="en-US" sz="2800" spc="-25" dirty="0">
                <a:latin typeface="Garamond" panose="02020404030301010803" pitchFamily="18" charset="0"/>
                <a:cs typeface="Times New Roman"/>
              </a:rPr>
              <a:t>related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p>
          <a:p>
            <a:pPr marL="697865" marR="5715" indent="-228600" algn="just">
              <a:lnSpc>
                <a:spcPct val="150000"/>
              </a:lnSpc>
              <a:spcBef>
                <a:spcPts val="35"/>
              </a:spcBef>
              <a:buClr>
                <a:srgbClr val="000000"/>
              </a:buClr>
              <a:buFont typeface="Wingdings"/>
              <a:buChar char=""/>
              <a:tabLst>
                <a:tab pos="698500" algn="l"/>
              </a:tabLst>
            </a:pPr>
            <a:endParaRPr lang="en-US" sz="2800" dirty="0">
              <a:latin typeface="Garamond" panose="02020404030301010803" pitchFamily="18" charset="0"/>
              <a:cs typeface="Times New Roman"/>
            </a:endParaRPr>
          </a:p>
        </p:txBody>
      </p:sp>
      <p:sp>
        <p:nvSpPr>
          <p:cNvPr id="3" name="TextBox 2">
            <a:extLst>
              <a:ext uri="{FF2B5EF4-FFF2-40B4-BE49-F238E27FC236}">
                <a16:creationId xmlns:a16="http://schemas.microsoft.com/office/drawing/2014/main" id="{6ADDD843-3868-6C81-373B-3A0BB4960EEA}"/>
              </a:ext>
            </a:extLst>
          </p:cNvPr>
          <p:cNvSpPr txBox="1"/>
          <p:nvPr/>
        </p:nvSpPr>
        <p:spPr>
          <a:xfrm>
            <a:off x="0" y="1235075"/>
            <a:ext cx="19021425" cy="584775"/>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ctr">
              <a:spcBef>
                <a:spcPts val="1110"/>
              </a:spcBef>
            </a:pPr>
            <a:r>
              <a:rPr lang="en-US" sz="3200" b="1" spc="-10" dirty="0">
                <a:solidFill>
                  <a:schemeClr val="bg1"/>
                </a:solidFill>
                <a:latin typeface="Garamond" panose="02020404030301010803" pitchFamily="18" charset="0"/>
                <a:cs typeface="Times New Roman"/>
              </a:rPr>
              <a:t>Actions to be taken by the DPO to ensure Data Controllers &amp; Processors are meeting  Obligations:</a:t>
            </a:r>
          </a:p>
        </p:txBody>
      </p:sp>
      <p:sp>
        <p:nvSpPr>
          <p:cNvPr id="4" name="Slide Number Placeholder 3">
            <a:extLst>
              <a:ext uri="{FF2B5EF4-FFF2-40B4-BE49-F238E27FC236}">
                <a16:creationId xmlns:a16="http://schemas.microsoft.com/office/drawing/2014/main" id="{EB5F5D79-660B-B1AD-2D59-C3E7C08BF891}"/>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169</a:t>
            </a:fld>
            <a:endParaRPr lang="en-US"/>
          </a:p>
        </p:txBody>
      </p:sp>
    </p:spTree>
    <p:extLst>
      <p:ext uri="{BB962C8B-B14F-4D97-AF65-F5344CB8AC3E}">
        <p14:creationId xmlns:p14="http://schemas.microsoft.com/office/powerpoint/2010/main" val="347831530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1" y="2149475"/>
            <a:ext cx="17830800" cy="7061677"/>
          </a:xfrm>
          <a:prstGeom prst="rect">
            <a:avLst/>
          </a:prstGeom>
        </p:spPr>
        <p:txBody>
          <a:bodyPr vert="horz" wrap="square" lIns="0" tIns="12700" rIns="0" bIns="0" rtlCol="0">
            <a:spAutoFit/>
          </a:bodyPr>
          <a:lstStyle/>
          <a:p>
            <a:pPr marL="697865" marR="5080" indent="-228600" algn="just">
              <a:lnSpc>
                <a:spcPct val="150000"/>
              </a:lnSpc>
              <a:spcBef>
                <a:spcPts val="25"/>
              </a:spcBef>
              <a:buClr>
                <a:srgbClr val="000000"/>
              </a:buClr>
              <a:buFont typeface="Wingdings"/>
              <a:buChar char=""/>
              <a:tabLst>
                <a:tab pos="698500" algn="l"/>
              </a:tabLst>
            </a:pPr>
            <a:r>
              <a:rPr lang="en-US" sz="2800" b="1" spc="-5" dirty="0">
                <a:solidFill>
                  <a:srgbClr val="054C2C"/>
                </a:solidFill>
                <a:latin typeface="Garamond" panose="02020404030301010803" pitchFamily="18" charset="0"/>
                <a:cs typeface="Times New Roman"/>
              </a:rPr>
              <a:t>Data</a:t>
            </a:r>
            <a:r>
              <a:rPr lang="en-US" sz="2800" b="1"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Subject</a:t>
            </a:r>
            <a:r>
              <a:rPr lang="en-US" sz="2800" b="1" spc="-20"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Rights</a:t>
            </a:r>
            <a:r>
              <a:rPr lang="en-US" sz="2800" b="1" spc="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Protection:</a:t>
            </a:r>
            <a:r>
              <a:rPr lang="en-US" sz="2800" b="1" spc="-15"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DPO </a:t>
            </a:r>
            <a:r>
              <a:rPr lang="en-US" sz="2800" spc="-20" dirty="0">
                <a:latin typeface="Garamond" panose="02020404030301010803" pitchFamily="18" charset="0"/>
                <a:cs typeface="Times New Roman"/>
              </a:rPr>
              <a:t>ensures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rights</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are </a:t>
            </a:r>
            <a:r>
              <a:rPr lang="en-US" sz="2800" spc="-10" dirty="0">
                <a:latin typeface="Garamond" panose="02020404030301010803" pitchFamily="18" charset="0"/>
                <a:cs typeface="Times New Roman"/>
              </a:rPr>
              <a:t>protected. </a:t>
            </a:r>
            <a:r>
              <a:rPr lang="en-US" sz="2800" spc="-35" dirty="0">
                <a:latin typeface="Garamond" panose="02020404030301010803" pitchFamily="18" charset="0"/>
                <a:cs typeface="Times New Roman"/>
              </a:rPr>
              <a:t>They </a:t>
            </a:r>
            <a:r>
              <a:rPr lang="en-US" sz="2800" spc="-40" dirty="0">
                <a:latin typeface="Garamond" panose="02020404030301010803" pitchFamily="18" charset="0"/>
                <a:cs typeface="Times New Roman"/>
              </a:rPr>
              <a:t>guide </a:t>
            </a:r>
            <a:r>
              <a:rPr lang="en-US" sz="2800" spc="-10"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Processors </a:t>
            </a:r>
            <a:r>
              <a:rPr lang="en-US" sz="2800" spc="-25" dirty="0">
                <a:latin typeface="Garamond" panose="02020404030301010803" pitchFamily="18" charset="0"/>
                <a:cs typeface="Times New Roman"/>
              </a:rPr>
              <a:t>in </a:t>
            </a:r>
            <a:r>
              <a:rPr lang="en-US" sz="2800" spc="-20" dirty="0">
                <a:latin typeface="Garamond" panose="02020404030301010803" pitchFamily="18" charset="0"/>
                <a:cs typeface="Times New Roman"/>
              </a:rPr>
              <a:t>responding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 requests,</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40" dirty="0">
                <a:latin typeface="Garamond" panose="02020404030301010803" pitchFamily="18" charset="0"/>
                <a:cs typeface="Times New Roman"/>
              </a:rPr>
              <a:t> as</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access,</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rectification,</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erasure,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assist </a:t>
            </a:r>
            <a:r>
              <a:rPr lang="en-US" sz="2800" spc="-25" dirty="0">
                <a:latin typeface="Garamond" panose="02020404030301010803" pitchFamily="18" charset="0"/>
                <a:cs typeface="Times New Roman"/>
              </a:rPr>
              <a:t>in</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ensuring</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these</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requests </a:t>
            </a:r>
            <a:r>
              <a:rPr lang="en-US" sz="2800" spc="-30" dirty="0">
                <a:latin typeface="Garamond" panose="02020404030301010803" pitchFamily="18" charset="0"/>
                <a:cs typeface="Times New Roman"/>
              </a:rPr>
              <a:t>are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handled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within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5" dirty="0" err="1">
                <a:latin typeface="Garamond" panose="02020404030301010803" pitchFamily="18" charset="0"/>
                <a:cs typeface="Times New Roman"/>
              </a:rPr>
              <a:t>NDPA's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timelines.</a:t>
            </a:r>
            <a:endParaRPr lang="en-US" sz="2800" dirty="0">
              <a:latin typeface="Garamond" panose="02020404030301010803" pitchFamily="18" charset="0"/>
              <a:cs typeface="Times New Roman"/>
            </a:endParaRPr>
          </a:p>
          <a:p>
            <a:pPr marL="697865" marR="5080" indent="-228600" algn="just">
              <a:lnSpc>
                <a:spcPct val="150000"/>
              </a:lnSpc>
              <a:spcBef>
                <a:spcPts val="35"/>
              </a:spcBef>
              <a:buClr>
                <a:srgbClr val="000000"/>
              </a:buClr>
              <a:buFont typeface="Wingdings"/>
              <a:buChar char=""/>
              <a:tabLst>
                <a:tab pos="698500" algn="l"/>
              </a:tabLst>
            </a:pPr>
            <a:endParaRPr lang="en-US" sz="2800" b="1" spc="-25" dirty="0">
              <a:solidFill>
                <a:srgbClr val="C00000"/>
              </a:solidFill>
              <a:latin typeface="Garamond" panose="02020404030301010803" pitchFamily="18" charset="0"/>
              <a:cs typeface="Times New Roman"/>
            </a:endParaRPr>
          </a:p>
          <a:p>
            <a:pPr marL="697865" marR="5080" indent="-228600" algn="just">
              <a:lnSpc>
                <a:spcPct val="150000"/>
              </a:lnSpc>
              <a:spcBef>
                <a:spcPts val="35"/>
              </a:spcBef>
              <a:buClr>
                <a:srgbClr val="000000"/>
              </a:buClr>
              <a:buFont typeface="Wingdings"/>
              <a:buChar char=""/>
              <a:tabLst>
                <a:tab pos="698500" algn="l"/>
              </a:tabLst>
            </a:pPr>
            <a:r>
              <a:rPr lang="en-US" sz="2800" b="1" spc="-25" dirty="0">
                <a:solidFill>
                  <a:srgbClr val="054C2C"/>
                </a:solidFill>
                <a:latin typeface="Garamond" panose="02020404030301010803" pitchFamily="18" charset="0"/>
                <a:cs typeface="Times New Roman"/>
              </a:rPr>
              <a:t>Vendor</a:t>
            </a:r>
            <a:r>
              <a:rPr lang="en-US" sz="2800" b="1" spc="-2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and</a:t>
            </a:r>
            <a:r>
              <a:rPr lang="en-US" sz="2800" b="1" spc="-10"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Third-Party</a:t>
            </a:r>
            <a:r>
              <a:rPr lang="en-US" sz="2800" b="1" spc="-2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Management:</a:t>
            </a:r>
            <a:r>
              <a:rPr lang="en-US" sz="2800" b="1" spc="-5"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DPO</a:t>
            </a:r>
            <a:r>
              <a:rPr lang="en-US" sz="2800" spc="45" dirty="0">
                <a:latin typeface="Garamond" panose="02020404030301010803" pitchFamily="18" charset="0"/>
                <a:cs typeface="Times New Roman"/>
              </a:rPr>
              <a:t> </a:t>
            </a:r>
            <a:r>
              <a:rPr lang="en-US" sz="2800" spc="-40" dirty="0">
                <a:latin typeface="Garamond" panose="02020404030301010803" pitchFamily="18" charset="0"/>
                <a:cs typeface="Times New Roman"/>
              </a:rPr>
              <a:t>assesses</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practices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third-party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Processors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vendors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organization </a:t>
            </a:r>
            <a:r>
              <a:rPr lang="en-US" sz="2800" spc="-40" dirty="0">
                <a:latin typeface="Garamond" panose="02020404030301010803" pitchFamily="18" charset="0"/>
                <a:cs typeface="Times New Roman"/>
              </a:rPr>
              <a:t>engages </a:t>
            </a:r>
            <a:r>
              <a:rPr lang="en-US" sz="2800" spc="-30" dirty="0">
                <a:latin typeface="Garamond" panose="02020404030301010803" pitchFamily="18" charset="0"/>
                <a:cs typeface="Times New Roman"/>
              </a:rPr>
              <a:t>with. </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They </a:t>
            </a:r>
            <a:r>
              <a:rPr lang="en-US" sz="2800" spc="-20" dirty="0">
                <a:latin typeface="Garamond" panose="02020404030301010803" pitchFamily="18" charset="0"/>
                <a:cs typeface="Times New Roman"/>
              </a:rPr>
              <a:t>ensure </a:t>
            </a:r>
            <a:r>
              <a:rPr lang="en-US" sz="2800" dirty="0">
                <a:latin typeface="Garamond" panose="02020404030301010803" pitchFamily="18" charset="0"/>
                <a:cs typeface="Times New Roman"/>
              </a:rPr>
              <a:t>that </a:t>
            </a:r>
            <a:r>
              <a:rPr lang="en-US" sz="2800" spc="-15" dirty="0">
                <a:latin typeface="Garamond" panose="02020404030301010803" pitchFamily="18" charset="0"/>
                <a:cs typeface="Times New Roman"/>
              </a:rPr>
              <a:t>appropriate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agreements </a:t>
            </a:r>
            <a:r>
              <a:rPr lang="en-US" sz="2800" spc="-30" dirty="0">
                <a:latin typeface="Garamond" panose="02020404030301010803" pitchFamily="18" charset="0"/>
                <a:cs typeface="Times New Roman"/>
              </a:rPr>
              <a:t>are </a:t>
            </a:r>
            <a:r>
              <a:rPr lang="en-US" sz="2800" spc="-25" dirty="0">
                <a:latin typeface="Garamond" panose="02020404030301010803" pitchFamily="18" charset="0"/>
                <a:cs typeface="Times New Roman"/>
              </a:rPr>
              <a:t>in </a:t>
            </a:r>
            <a:r>
              <a:rPr lang="en-US" sz="2800" spc="-35" dirty="0">
                <a:latin typeface="Garamond" panose="02020404030301010803" pitchFamily="18" charset="0"/>
                <a:cs typeface="Times New Roman"/>
              </a:rPr>
              <a:t>place </a:t>
            </a:r>
            <a:r>
              <a:rPr lang="en-US" sz="2800" spc="-15" dirty="0">
                <a:latin typeface="Garamond" panose="02020404030301010803" pitchFamily="18" charset="0"/>
                <a:cs typeface="Times New Roman"/>
              </a:rPr>
              <a:t>and </a:t>
            </a:r>
            <a:r>
              <a:rPr lang="en-US" sz="2800" dirty="0">
                <a:latin typeface="Garamond" panose="02020404030301010803" pitchFamily="18" charset="0"/>
                <a:cs typeface="Times New Roman"/>
              </a:rPr>
              <a:t>that </a:t>
            </a:r>
            <a:r>
              <a:rPr lang="en-US" sz="2800" spc="-15" dirty="0">
                <a:latin typeface="Garamond" panose="02020404030301010803" pitchFamily="18" charset="0"/>
                <a:cs typeface="Times New Roman"/>
              </a:rPr>
              <a:t>these </a:t>
            </a:r>
            <a:r>
              <a:rPr lang="en-US" sz="2800" spc="-10" dirty="0">
                <a:latin typeface="Garamond" panose="02020404030301010803" pitchFamily="18" charset="0"/>
                <a:cs typeface="Times New Roman"/>
              </a:rPr>
              <a:t>third </a:t>
            </a:r>
            <a:r>
              <a:rPr lang="en-US" sz="2800" spc="-25" dirty="0">
                <a:latin typeface="Garamond" panose="02020404030301010803" pitchFamily="18" charset="0"/>
                <a:cs typeface="Times New Roman"/>
              </a:rPr>
              <a:t>parties</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comply</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dirty="0" err="1">
                <a:latin typeface="Garamond" panose="02020404030301010803" pitchFamily="18" charset="0"/>
                <a:cs typeface="Times New Roman"/>
              </a:rPr>
              <a:t>NDPA</a:t>
            </a:r>
            <a:r>
              <a:rPr lang="en-US" sz="2800" dirty="0">
                <a:latin typeface="Garamond" panose="02020404030301010803" pitchFamily="18" charset="0"/>
                <a:cs typeface="Times New Roman"/>
              </a:rPr>
              <a:t>.</a:t>
            </a:r>
          </a:p>
          <a:p>
            <a:pPr marL="697865" marR="7620" indent="-228600" algn="just">
              <a:lnSpc>
                <a:spcPct val="150000"/>
              </a:lnSpc>
              <a:spcBef>
                <a:spcPts val="40"/>
              </a:spcBef>
              <a:buClr>
                <a:srgbClr val="000000"/>
              </a:buClr>
              <a:buFont typeface="Wingdings"/>
              <a:buChar char=""/>
              <a:tabLst>
                <a:tab pos="698500" algn="l"/>
              </a:tabLst>
            </a:pPr>
            <a:endParaRPr lang="en-US" sz="2800" b="1" spc="-15" dirty="0">
              <a:solidFill>
                <a:srgbClr val="C00000"/>
              </a:solidFill>
              <a:latin typeface="Garamond" panose="02020404030301010803" pitchFamily="18" charset="0"/>
              <a:cs typeface="Times New Roman"/>
            </a:endParaRPr>
          </a:p>
          <a:p>
            <a:pPr marL="697865" marR="7620" indent="-228600" algn="just">
              <a:lnSpc>
                <a:spcPct val="150000"/>
              </a:lnSpc>
              <a:spcBef>
                <a:spcPts val="40"/>
              </a:spcBef>
              <a:buClr>
                <a:srgbClr val="000000"/>
              </a:buClr>
              <a:buFont typeface="Wingdings"/>
              <a:buChar char=""/>
              <a:tabLst>
                <a:tab pos="698500" algn="l"/>
              </a:tabLst>
            </a:pPr>
            <a:r>
              <a:rPr lang="en-US" sz="2800" b="1" spc="-15" dirty="0">
                <a:solidFill>
                  <a:srgbClr val="054C2C"/>
                </a:solidFill>
                <a:latin typeface="Garamond" panose="02020404030301010803" pitchFamily="18" charset="0"/>
                <a:cs typeface="Times New Roman"/>
              </a:rPr>
              <a:t>Record</a:t>
            </a:r>
            <a:r>
              <a:rPr lang="en-US" sz="2800" b="1" spc="-40"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of</a:t>
            </a:r>
            <a:r>
              <a:rPr lang="en-US" sz="2800" b="1" spc="-4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Processing</a:t>
            </a:r>
            <a:r>
              <a:rPr lang="en-US" sz="2800" b="1" spc="-40"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Activities</a:t>
            </a:r>
            <a:r>
              <a:rPr lang="en-US" sz="2800" b="1" spc="-3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a:t>
            </a:r>
            <a:r>
              <a:rPr lang="en-US" sz="2800" b="1" spc="-20" dirty="0" err="1">
                <a:solidFill>
                  <a:srgbClr val="054C2C"/>
                </a:solidFill>
                <a:latin typeface="Garamond" panose="02020404030301010803" pitchFamily="18" charset="0"/>
                <a:cs typeface="Times New Roman"/>
              </a:rPr>
              <a:t>RoPA</a:t>
            </a:r>
            <a:r>
              <a:rPr lang="en-US" sz="2800" b="1" spc="-20" dirty="0">
                <a:solidFill>
                  <a:srgbClr val="054C2C"/>
                </a:solidFill>
                <a:latin typeface="Garamond" panose="02020404030301010803" pitchFamily="18" charset="0"/>
                <a:cs typeface="Times New Roman"/>
              </a:rPr>
              <a:t>):</a:t>
            </a:r>
            <a:r>
              <a:rPr lang="en-US" sz="2800" b="1" spc="-30"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35" dirty="0">
                <a:latin typeface="Garamond" panose="02020404030301010803" pitchFamily="18" charset="0"/>
                <a:cs typeface="Times New Roman"/>
              </a:rPr>
              <a:t> </a:t>
            </a:r>
            <a:r>
              <a:rPr lang="en-US" sz="2800" spc="45" dirty="0">
                <a:latin typeface="Garamond" panose="02020404030301010803" pitchFamily="18" charset="0"/>
                <a:cs typeface="Times New Roman"/>
              </a:rPr>
              <a:t>DPO</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maintains</a:t>
            </a:r>
            <a:r>
              <a:rPr lang="en-US" sz="2800" spc="-4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comprehensive</a:t>
            </a:r>
            <a:r>
              <a:rPr lang="en-US" sz="2800" spc="-35" dirty="0">
                <a:latin typeface="Garamond" panose="02020404030301010803" pitchFamily="18" charset="0"/>
                <a:cs typeface="Times New Roman"/>
              </a:rPr>
              <a:t> </a:t>
            </a:r>
            <a:r>
              <a:rPr lang="en-US" sz="2800" spc="-25" dirty="0" err="1">
                <a:latin typeface="Garamond" panose="02020404030301010803" pitchFamily="18" charset="0"/>
                <a:cs typeface="Times New Roman"/>
              </a:rPr>
              <a:t>RoPA</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that </a:t>
            </a:r>
            <a:r>
              <a:rPr lang="en-US" sz="2800" spc="-10" dirty="0">
                <a:latin typeface="Garamond" panose="02020404030301010803" pitchFamily="18" charset="0"/>
                <a:cs typeface="Times New Roman"/>
              </a:rPr>
              <a:t>documents </a:t>
            </a:r>
            <a:r>
              <a:rPr lang="en-US" sz="2800" spc="-55" dirty="0">
                <a:latin typeface="Garamond" panose="02020404030301010803" pitchFamily="18" charset="0"/>
                <a:cs typeface="Times New Roman"/>
              </a:rPr>
              <a:t>all</a:t>
            </a:r>
            <a:r>
              <a:rPr lang="en-US" sz="2800" spc="190"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spc="-30" dirty="0">
                <a:latin typeface="Garamond" panose="02020404030301010803" pitchFamily="18" charset="0"/>
                <a:cs typeface="Times New Roman"/>
              </a:rPr>
              <a:t>processing </a:t>
            </a:r>
            <a:r>
              <a:rPr lang="en-US" sz="2800" spc="-35" dirty="0">
                <a:latin typeface="Garamond" panose="02020404030301010803" pitchFamily="18" charset="0"/>
                <a:cs typeface="Times New Roman"/>
              </a:rPr>
              <a:t>activities </a:t>
            </a:r>
            <a:r>
              <a:rPr lang="en-US" sz="2800" spc="-25" dirty="0">
                <a:latin typeface="Garamond" panose="02020404030301010803" pitchFamily="18" charset="0"/>
                <a:cs typeface="Times New Roman"/>
              </a:rPr>
              <a:t>within </a:t>
            </a: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organization. This </a:t>
            </a:r>
            <a:r>
              <a:rPr lang="en-US" sz="2800" spc="-15" dirty="0">
                <a:latin typeface="Garamond" panose="02020404030301010803" pitchFamily="18" charset="0"/>
                <a:cs typeface="Times New Roman"/>
              </a:rPr>
              <a:t>record </a:t>
            </a:r>
            <a:r>
              <a:rPr lang="en-US" sz="2800" spc="-30" dirty="0">
                <a:latin typeface="Garamond" panose="02020404030301010803" pitchFamily="18" charset="0"/>
                <a:cs typeface="Times New Roman"/>
              </a:rPr>
              <a:t>serves </a:t>
            </a:r>
            <a:r>
              <a:rPr lang="en-US" sz="2800" spc="-40" dirty="0">
                <a:latin typeface="Garamond" panose="02020404030301010803" pitchFamily="18" charset="0"/>
                <a:cs typeface="Times New Roman"/>
              </a:rPr>
              <a:t>as</a:t>
            </a:r>
            <a:r>
              <a:rPr lang="en-US" sz="2800" spc="-1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fundamental</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tool</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for </a:t>
            </a:r>
            <a:r>
              <a:rPr lang="en-US" sz="2800" spc="-25" dirty="0">
                <a:latin typeface="Garamond" panose="02020404030301010803" pitchFamily="18" charset="0"/>
                <a:cs typeface="Times New Roman"/>
              </a:rPr>
              <a:t>transparency,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accountability,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10" dirty="0" err="1">
                <a:latin typeface="Garamond" panose="02020404030301010803" pitchFamily="18" charset="0"/>
                <a:cs typeface="Times New Roman"/>
              </a:rPr>
              <a:t>NDPA</a:t>
            </a:r>
            <a:r>
              <a:rPr lang="en-US" sz="2800" spc="10" dirty="0">
                <a:latin typeface="Garamond" panose="02020404030301010803" pitchFamily="18" charset="0"/>
                <a:cs typeface="Times New Roman"/>
              </a:rPr>
              <a:t>.</a:t>
            </a:r>
            <a:endParaRPr lang="en-US" sz="2800" dirty="0">
              <a:latin typeface="Garamond" panose="02020404030301010803" pitchFamily="18" charset="0"/>
              <a:cs typeface="Times New Roman"/>
            </a:endParaRPr>
          </a:p>
        </p:txBody>
      </p:sp>
      <p:sp>
        <p:nvSpPr>
          <p:cNvPr id="7" name="TextBox 6">
            <a:extLst>
              <a:ext uri="{FF2B5EF4-FFF2-40B4-BE49-F238E27FC236}">
                <a16:creationId xmlns:a16="http://schemas.microsoft.com/office/drawing/2014/main" id="{AE1F0800-3781-B5A0-FB63-19191B542DE9}"/>
              </a:ext>
            </a:extLst>
          </p:cNvPr>
          <p:cNvSpPr txBox="1"/>
          <p:nvPr/>
        </p:nvSpPr>
        <p:spPr>
          <a:xfrm>
            <a:off x="0" y="1235075"/>
            <a:ext cx="19021425" cy="584775"/>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ctr">
              <a:spcBef>
                <a:spcPts val="1110"/>
              </a:spcBef>
            </a:pPr>
            <a:r>
              <a:rPr lang="en-US" sz="3200" b="1" spc="-10" dirty="0">
                <a:solidFill>
                  <a:schemeClr val="bg1"/>
                </a:solidFill>
                <a:latin typeface="Garamond" panose="02020404030301010803" pitchFamily="18" charset="0"/>
                <a:cs typeface="Times New Roman"/>
              </a:rPr>
              <a:t>Actions to be taken by the DPO to ensure Data Controllers &amp; Processors are meeting  Obligations:</a:t>
            </a:r>
          </a:p>
        </p:txBody>
      </p:sp>
      <p:sp>
        <p:nvSpPr>
          <p:cNvPr id="3" name="Slide Number Placeholder 2">
            <a:extLst>
              <a:ext uri="{FF2B5EF4-FFF2-40B4-BE49-F238E27FC236}">
                <a16:creationId xmlns:a16="http://schemas.microsoft.com/office/drawing/2014/main" id="{81372800-DC65-45EA-F8ED-25C229ED141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170</a:t>
            </a:fld>
            <a:endParaRPr lang="en-US"/>
          </a:p>
        </p:txBody>
      </p:sp>
    </p:spTree>
    <p:extLst>
      <p:ext uri="{BB962C8B-B14F-4D97-AF65-F5344CB8AC3E}">
        <p14:creationId xmlns:p14="http://schemas.microsoft.com/office/powerpoint/2010/main" val="354253736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65243" y="2750433"/>
            <a:ext cx="16340189" cy="1783758"/>
          </a:xfrm>
          <a:prstGeom prst="rect">
            <a:avLst/>
          </a:prstGeom>
        </p:spPr>
        <p:txBody>
          <a:bodyPr vert="horz" wrap="square" lIns="0" tIns="12065" rIns="0" bIns="0" rtlCol="0">
            <a:spAutoFit/>
          </a:bodyPr>
          <a:lstStyle/>
          <a:p>
            <a:pPr marL="49530" marR="81915" algn="just">
              <a:lnSpc>
                <a:spcPct val="140800"/>
              </a:lnSpc>
              <a:spcBef>
                <a:spcPts val="1010"/>
              </a:spcBef>
            </a:pPr>
            <a:r>
              <a:rPr lang="en-US" sz="2800" spc="-10" dirty="0">
                <a:latin typeface="Garamond" panose="02020404030301010803" pitchFamily="18" charset="0"/>
                <a:cs typeface="Times New Roman"/>
              </a:rPr>
              <a:t>The </a:t>
            </a:r>
            <a:r>
              <a:rPr lang="en-US" sz="2800" spc="-50" dirty="0">
                <a:latin typeface="Garamond" panose="02020404030301010803" pitchFamily="18" charset="0"/>
                <a:cs typeface="Times New Roman"/>
              </a:rPr>
              <a:t>lawful</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basis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processing </a:t>
            </a:r>
            <a:r>
              <a:rPr lang="en-US" sz="2800" spc="-20" dirty="0">
                <a:latin typeface="Garamond" panose="02020404030301010803" pitchFamily="18" charset="0"/>
                <a:cs typeface="Times New Roman"/>
              </a:rPr>
              <a:t>personal data </a:t>
            </a:r>
            <a:r>
              <a:rPr lang="en-US" sz="2800" spc="-30" dirty="0">
                <a:latin typeface="Garamond" panose="02020404030301010803" pitchFamily="18" charset="0"/>
                <a:cs typeface="Times New Roman"/>
              </a:rPr>
              <a:t>are listed </a:t>
            </a:r>
            <a:r>
              <a:rPr lang="en-US" sz="2800" spc="-25" dirty="0">
                <a:latin typeface="Garamond" panose="02020404030301010803" pitchFamily="18" charset="0"/>
                <a:cs typeface="Times New Roman"/>
              </a:rPr>
              <a:t>in </a:t>
            </a:r>
            <a:r>
              <a:rPr lang="en-US" sz="2800" spc="-30" dirty="0">
                <a:latin typeface="Garamond" panose="02020404030301010803" pitchFamily="18" charset="0"/>
                <a:cs typeface="Times New Roman"/>
              </a:rPr>
              <a:t>Section </a:t>
            </a:r>
            <a:r>
              <a:rPr lang="en-US" sz="2800" spc="-40" dirty="0">
                <a:latin typeface="Garamond" panose="02020404030301010803" pitchFamily="18" charset="0"/>
                <a:cs typeface="Times New Roman"/>
              </a:rPr>
              <a:t>8 </a:t>
            </a:r>
            <a:r>
              <a:rPr lang="en-US" sz="2800" spc="-5" dirty="0">
                <a:latin typeface="Garamond" panose="02020404030301010803" pitchFamily="18" charset="0"/>
                <a:cs typeface="Times New Roman"/>
              </a:rPr>
              <a:t>of 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2023.</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Data </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 </a:t>
            </a:r>
            <a:r>
              <a:rPr lang="en-US" sz="2800" spc="-20" dirty="0">
                <a:latin typeface="Garamond" panose="02020404030301010803" pitchFamily="18" charset="0"/>
                <a:cs typeface="Times New Roman"/>
              </a:rPr>
              <a:t>Officers </a:t>
            </a:r>
            <a:r>
              <a:rPr lang="en-US" sz="2800" spc="-5" dirty="0">
                <a:latin typeface="Garamond" panose="02020404030301010803" pitchFamily="18" charset="0"/>
                <a:cs typeface="Times New Roman"/>
              </a:rPr>
              <a:t>(DPOs) </a:t>
            </a:r>
            <a:r>
              <a:rPr lang="en-US" sz="2800" spc="-30" dirty="0">
                <a:latin typeface="Garamond" panose="02020404030301010803" pitchFamily="18" charset="0"/>
                <a:cs typeface="Times New Roman"/>
              </a:rPr>
              <a:t>are </a:t>
            </a:r>
            <a:r>
              <a:rPr lang="en-US" sz="2800" spc="-25" dirty="0">
                <a:latin typeface="Garamond" panose="02020404030301010803" pitchFamily="18" charset="0"/>
                <a:cs typeface="Times New Roman"/>
              </a:rPr>
              <a:t>responsible </a:t>
            </a:r>
            <a:r>
              <a:rPr lang="en-US" sz="2800" dirty="0">
                <a:latin typeface="Garamond" panose="02020404030301010803" pitchFamily="18" charset="0"/>
                <a:cs typeface="Times New Roman"/>
              </a:rPr>
              <a:t>for </a:t>
            </a:r>
            <a:r>
              <a:rPr lang="en-US" sz="2800" spc="-30" dirty="0">
                <a:latin typeface="Garamond" panose="02020404030301010803" pitchFamily="18" charset="0"/>
                <a:cs typeface="Times New Roman"/>
              </a:rPr>
              <a:t>ensuring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Data </a:t>
            </a:r>
            <a:r>
              <a:rPr lang="en-US" sz="2800" spc="-20" dirty="0">
                <a:latin typeface="Garamond" panose="02020404030301010803" pitchFamily="18" charset="0"/>
                <a:cs typeface="Times New Roman"/>
              </a:rPr>
              <a:t>Processors </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comply</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Act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protect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rights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privacy</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endParaRPr lang="en-US" sz="2800" dirty="0">
              <a:latin typeface="Garamond" panose="02020404030301010803" pitchFamily="18" charset="0"/>
              <a:cs typeface="Times New Roman"/>
            </a:endParaRPr>
          </a:p>
        </p:txBody>
      </p:sp>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590550">
              <a:spcBef>
                <a:spcPts val="95"/>
              </a:spcBef>
            </a:pPr>
            <a:r>
              <a:rPr lang="en-US" sz="3600" b="1" spc="-5" dirty="0">
                <a:solidFill>
                  <a:srgbClr val="054C2C"/>
                </a:solidFill>
                <a:latin typeface="Garamond" panose="02020404030301010803" pitchFamily="18" charset="0"/>
                <a:cs typeface="Times New Roman"/>
              </a:rPr>
              <a:t>Legal</a:t>
            </a:r>
            <a:r>
              <a:rPr lang="en-US" sz="3600" b="1" dirty="0">
                <a:solidFill>
                  <a:srgbClr val="054C2C"/>
                </a:solidFill>
                <a:latin typeface="Garamond" panose="02020404030301010803" pitchFamily="18" charset="0"/>
                <a:cs typeface="Times New Roman"/>
              </a:rPr>
              <a:t> Foundations</a:t>
            </a:r>
            <a:r>
              <a:rPr lang="en-US" sz="3600" b="1" spc="-5" dirty="0">
                <a:solidFill>
                  <a:srgbClr val="054C2C"/>
                </a:solidFill>
                <a:latin typeface="Garamond" panose="02020404030301010803" pitchFamily="18" charset="0"/>
                <a:cs typeface="Times New Roman"/>
              </a:rPr>
              <a:t> </a:t>
            </a:r>
            <a:r>
              <a:rPr lang="en-US" sz="3600" b="1" spc="-65" dirty="0">
                <a:solidFill>
                  <a:srgbClr val="054C2C"/>
                </a:solidFill>
                <a:latin typeface="Garamond" panose="02020404030301010803" pitchFamily="18" charset="0"/>
                <a:cs typeface="Times New Roman"/>
              </a:rPr>
              <a:t>for</a:t>
            </a:r>
            <a:r>
              <a:rPr lang="en-US" sz="3600" b="1" spc="-10" dirty="0">
                <a:solidFill>
                  <a:srgbClr val="054C2C"/>
                </a:solidFill>
                <a:latin typeface="Garamond" panose="02020404030301010803" pitchFamily="18" charset="0"/>
                <a:cs typeface="Times New Roman"/>
              </a:rPr>
              <a:t> Data</a:t>
            </a:r>
            <a:r>
              <a:rPr lang="en-US" sz="3600" b="1" spc="-5"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Processing</a:t>
            </a:r>
            <a:endParaRPr lang="en-US" sz="3600" dirty="0">
              <a:solidFill>
                <a:srgbClr val="054C2C"/>
              </a:solidFill>
              <a:latin typeface="Garamond" panose="02020404030301010803" pitchFamily="18" charset="0"/>
              <a:cs typeface="Times New Roman"/>
            </a:endParaRPr>
          </a:p>
        </p:txBody>
      </p:sp>
      <p:pic>
        <p:nvPicPr>
          <p:cNvPr id="27" name="object 8">
            <a:extLst>
              <a:ext uri="{FF2B5EF4-FFF2-40B4-BE49-F238E27FC236}">
                <a16:creationId xmlns:a16="http://schemas.microsoft.com/office/drawing/2014/main" id="{7EBF001A-B64B-106D-5AB0-90904684A274}"/>
              </a:ext>
            </a:extLst>
          </p:cNvPr>
          <p:cNvPicPr/>
          <p:nvPr/>
        </p:nvPicPr>
        <p:blipFill>
          <a:blip r:embed="rId3" cstate="print"/>
          <a:stretch>
            <a:fillRect/>
          </a:stretch>
        </p:blipFill>
        <p:spPr>
          <a:xfrm>
            <a:off x="1173683" y="4801822"/>
            <a:ext cx="8796227" cy="4786790"/>
          </a:xfrm>
          <a:prstGeom prst="rect">
            <a:avLst/>
          </a:prstGeom>
        </p:spPr>
      </p:pic>
      <p:sp>
        <p:nvSpPr>
          <p:cNvPr id="2" name="Slide Number Placeholder 1">
            <a:extLst>
              <a:ext uri="{FF2B5EF4-FFF2-40B4-BE49-F238E27FC236}">
                <a16:creationId xmlns:a16="http://schemas.microsoft.com/office/drawing/2014/main" id="{310A573E-4EA6-FADB-9E5D-1947E88A972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171</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378075"/>
            <a:ext cx="16795109" cy="7273081"/>
          </a:xfrm>
          <a:prstGeom prst="rect">
            <a:avLst/>
          </a:prstGeom>
        </p:spPr>
        <p:txBody>
          <a:bodyPr vert="horz" wrap="square" lIns="0" tIns="12700" rIns="0" bIns="0" rtlCol="0">
            <a:spAutoFit/>
          </a:bodyPr>
          <a:lstStyle/>
          <a:p>
            <a:pPr marL="12700" marR="10160" algn="just">
              <a:lnSpc>
                <a:spcPct val="140800"/>
              </a:lnSpc>
              <a:spcBef>
                <a:spcPts val="5"/>
              </a:spcBef>
            </a:pPr>
            <a:r>
              <a:rPr lang="en-US" sz="2800" spc="-10" dirty="0">
                <a:latin typeface="Garamond" panose="02020404030301010803" pitchFamily="18" charset="0"/>
                <a:cs typeface="Times New Roman"/>
              </a:rPr>
              <a:t>The </a:t>
            </a:r>
            <a:r>
              <a:rPr lang="en-US" sz="2800" spc="15" dirty="0">
                <a:latin typeface="Garamond" panose="02020404030301010803" pitchFamily="18" charset="0"/>
                <a:cs typeface="Times New Roman"/>
              </a:rPr>
              <a:t>NDPA </a:t>
            </a:r>
            <a:r>
              <a:rPr lang="en-US" sz="2800" spc="-30" dirty="0">
                <a:latin typeface="Garamond" panose="02020404030301010803" pitchFamily="18" charset="0"/>
                <a:cs typeface="Times New Roman"/>
              </a:rPr>
              <a:t>establishes</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Nigeria Data Protection Commission </a:t>
            </a:r>
            <a:r>
              <a:rPr lang="en-US" sz="2800" spc="-5" dirty="0">
                <a:latin typeface="Garamond" panose="02020404030301010803" pitchFamily="18" charset="0"/>
                <a:cs typeface="Times New Roman"/>
              </a:rPr>
              <a:t>(NDPC) </a:t>
            </a:r>
            <a:r>
              <a:rPr lang="en-US" sz="2800" spc="-40" dirty="0">
                <a:latin typeface="Garamond" panose="02020404030301010803" pitchFamily="18" charset="0"/>
                <a:cs typeface="Times New Roman"/>
              </a:rPr>
              <a:t>as</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primary</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authority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regulator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Nigeria.</a:t>
            </a:r>
            <a:endParaRPr lang="en-US" sz="2800" dirty="0">
              <a:latin typeface="Garamond" panose="02020404030301010803" pitchFamily="18" charset="0"/>
              <a:cs typeface="Times New Roman"/>
            </a:endParaRPr>
          </a:p>
          <a:p>
            <a:pPr marL="469265" marR="5080" indent="-228600" algn="just">
              <a:lnSpc>
                <a:spcPct val="140900"/>
              </a:lnSpc>
              <a:spcBef>
                <a:spcPts val="35"/>
              </a:spcBef>
              <a:buFont typeface="Wingdings"/>
              <a:buChar char=""/>
              <a:tabLst>
                <a:tab pos="469900" algn="l"/>
              </a:tabLst>
            </a:pPr>
            <a:r>
              <a:rPr lang="en-US" sz="2800" b="1" spc="-15" dirty="0">
                <a:solidFill>
                  <a:srgbClr val="054C2C"/>
                </a:solidFill>
                <a:latin typeface="Garamond" panose="02020404030301010803" pitchFamily="18" charset="0"/>
                <a:cs typeface="Times New Roman"/>
              </a:rPr>
              <a:t>Consent: </a:t>
            </a:r>
            <a:r>
              <a:rPr lang="en-US" sz="2800" spc="-25" dirty="0">
                <a:latin typeface="Garamond" panose="02020404030301010803" pitchFamily="18" charset="0"/>
                <a:cs typeface="Times New Roman"/>
              </a:rPr>
              <a:t>Imagine </a:t>
            </a:r>
            <a:r>
              <a:rPr lang="en-US" sz="2800" spc="-10" dirty="0">
                <a:latin typeface="Garamond" panose="02020404030301010803" pitchFamily="18" charset="0"/>
                <a:cs typeface="Times New Roman"/>
              </a:rPr>
              <a:t>consent </a:t>
            </a:r>
            <a:r>
              <a:rPr lang="en-US" sz="2800" spc="-40" dirty="0">
                <a:latin typeface="Garamond" panose="02020404030301010803" pitchFamily="18" charset="0"/>
                <a:cs typeface="Times New Roman"/>
              </a:rPr>
              <a:t>as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green </a:t>
            </a:r>
            <a:r>
              <a:rPr lang="en-US" sz="2800" spc="-35" dirty="0">
                <a:latin typeface="Garamond" panose="02020404030301010803" pitchFamily="18" charset="0"/>
                <a:cs typeface="Times New Roman"/>
              </a:rPr>
              <a:t>light given </a:t>
            </a:r>
            <a:r>
              <a:rPr lang="en-US" sz="2800" spc="-50" dirty="0">
                <a:latin typeface="Garamond" panose="02020404030301010803" pitchFamily="18" charset="0"/>
                <a:cs typeface="Times New Roman"/>
              </a:rPr>
              <a:t>by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 </a:t>
            </a:r>
            <a:r>
              <a:rPr lang="en-US" sz="2800" spc="20" dirty="0">
                <a:latin typeface="Garamond" panose="02020404030301010803" pitchFamily="18" charset="0"/>
                <a:cs typeface="Times New Roman"/>
              </a:rPr>
              <a:t>It </a:t>
            </a:r>
            <a:r>
              <a:rPr lang="en-US" sz="2800" spc="-25" dirty="0">
                <a:latin typeface="Garamond" panose="02020404030301010803" pitchFamily="18" charset="0"/>
                <a:cs typeface="Times New Roman"/>
              </a:rPr>
              <a:t>means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individual </a:t>
            </a:r>
            <a:r>
              <a:rPr lang="en-US" sz="2800" spc="-25" dirty="0">
                <a:latin typeface="Garamond" panose="02020404030301010803" pitchFamily="18" charset="0"/>
                <a:cs typeface="Times New Roman"/>
              </a:rPr>
              <a:t>has </a:t>
            </a:r>
            <a:r>
              <a:rPr lang="en-US" sz="2800" spc="-45" dirty="0">
                <a:latin typeface="Garamond" panose="02020404030301010803" pitchFamily="18" charset="0"/>
                <a:cs typeface="Times New Roman"/>
              </a:rPr>
              <a:t>explicitly</a:t>
            </a:r>
            <a:r>
              <a:rPr lang="en-US" sz="2800" spc="-40" dirty="0">
                <a:latin typeface="Garamond" panose="02020404030301010803" pitchFamily="18" charset="0"/>
                <a:cs typeface="Times New Roman"/>
              </a:rPr>
              <a:t> given</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their </a:t>
            </a:r>
            <a:r>
              <a:rPr lang="en-US" sz="2800" spc="-25" dirty="0">
                <a:latin typeface="Garamond" panose="02020404030301010803" pitchFamily="18" charset="0"/>
                <a:cs typeface="Times New Roman"/>
              </a:rPr>
              <a:t>permission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you</a:t>
            </a:r>
            <a:r>
              <a:rPr lang="en-US" sz="2800" spc="229"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process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personal data. </a:t>
            </a:r>
            <a:r>
              <a:rPr lang="en-US" sz="2800" spc="-10" dirty="0">
                <a:latin typeface="Garamond" panose="02020404030301010803" pitchFamily="18" charset="0"/>
                <a:cs typeface="Times New Roman"/>
              </a:rPr>
              <a:t>Consent </a:t>
            </a:r>
            <a:r>
              <a:rPr lang="en-US" sz="2800" spc="-25" dirty="0">
                <a:latin typeface="Garamond" panose="02020404030301010803" pitchFamily="18" charset="0"/>
                <a:cs typeface="Times New Roman"/>
              </a:rPr>
              <a:t>can </a:t>
            </a:r>
            <a:r>
              <a:rPr lang="en-US" sz="2800" spc="-20" dirty="0">
                <a:latin typeface="Garamond" panose="02020404030301010803" pitchFamily="18" charset="0"/>
                <a:cs typeface="Times New Roman"/>
              </a:rPr>
              <a:t>be </a:t>
            </a:r>
            <a:r>
              <a:rPr lang="en-US" sz="2800" dirty="0">
                <a:latin typeface="Garamond" panose="02020404030301010803" pitchFamily="18" charset="0"/>
                <a:cs typeface="Times New Roman"/>
              </a:rPr>
              <a:t>for </a:t>
            </a:r>
            <a:r>
              <a:rPr lang="en-US" sz="2800" spc="-10" dirty="0">
                <a:latin typeface="Garamond" panose="02020404030301010803" pitchFamily="18" charset="0"/>
                <a:cs typeface="Times New Roman"/>
              </a:rPr>
              <a:t>one </a:t>
            </a:r>
            <a:r>
              <a:rPr lang="en-US" sz="2800" dirty="0">
                <a:latin typeface="Garamond" panose="02020404030301010803" pitchFamily="18" charset="0"/>
                <a:cs typeface="Times New Roman"/>
              </a:rPr>
              <a:t>or </a:t>
            </a:r>
            <a:r>
              <a:rPr lang="en-US" sz="2800" spc="-10" dirty="0">
                <a:latin typeface="Garamond" panose="02020404030301010803" pitchFamily="18" charset="0"/>
                <a:cs typeface="Times New Roman"/>
              </a:rPr>
              <a:t>more </a:t>
            </a:r>
            <a:r>
              <a:rPr lang="en-US" sz="2800" spc="-35" dirty="0">
                <a:latin typeface="Garamond" panose="02020404030301010803" pitchFamily="18" charset="0"/>
                <a:cs typeface="Times New Roman"/>
              </a:rPr>
              <a:t>specific </a:t>
            </a:r>
            <a:r>
              <a:rPr lang="en-US" sz="2800" spc="-20" dirty="0">
                <a:latin typeface="Garamond" panose="02020404030301010803" pitchFamily="18" charset="0"/>
                <a:cs typeface="Times New Roman"/>
              </a:rPr>
              <a:t>purposes. </a:t>
            </a:r>
            <a:r>
              <a:rPr lang="en-US" sz="2800" dirty="0">
                <a:latin typeface="Garamond" panose="02020404030301010803" pitchFamily="18" charset="0"/>
                <a:cs typeface="Times New Roman"/>
              </a:rPr>
              <a:t>It's </a:t>
            </a:r>
            <a:r>
              <a:rPr lang="en-US" sz="2800" spc="-50" dirty="0">
                <a:latin typeface="Garamond" panose="02020404030301010803" pitchFamily="18" charset="0"/>
                <a:cs typeface="Times New Roman"/>
              </a:rPr>
              <a:t>like</a:t>
            </a:r>
            <a:r>
              <a:rPr lang="en-US" sz="2800" spc="200" dirty="0">
                <a:latin typeface="Garamond" panose="02020404030301010803" pitchFamily="18" charset="0"/>
                <a:cs typeface="Times New Roman"/>
              </a:rPr>
              <a:t> </a:t>
            </a:r>
            <a:r>
              <a:rPr lang="en-US" sz="2800" spc="-40" dirty="0">
                <a:latin typeface="Garamond" panose="02020404030301010803" pitchFamily="18" charset="0"/>
                <a:cs typeface="Times New Roman"/>
              </a:rPr>
              <a:t>asking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someone's </a:t>
            </a:r>
            <a:r>
              <a:rPr lang="en-US" sz="2800" spc="-25" dirty="0">
                <a:latin typeface="Garamond" panose="02020404030301010803" pitchFamily="18" charset="0"/>
                <a:cs typeface="Times New Roman"/>
              </a:rPr>
              <a:t>permission </a:t>
            </a:r>
            <a:r>
              <a:rPr lang="en-US" sz="2800" spc="-10" dirty="0">
                <a:latin typeface="Garamond" panose="02020404030301010803" pitchFamily="18" charset="0"/>
                <a:cs typeface="Times New Roman"/>
              </a:rPr>
              <a:t>before </a:t>
            </a:r>
            <a:r>
              <a:rPr lang="en-US" sz="2800" spc="-30" dirty="0">
                <a:latin typeface="Garamond" panose="02020404030301010803" pitchFamily="18" charset="0"/>
                <a:cs typeface="Times New Roman"/>
              </a:rPr>
              <a:t>taking </a:t>
            </a:r>
            <a:r>
              <a:rPr lang="en-US" sz="2800" spc="-50" dirty="0">
                <a:latin typeface="Garamond" panose="02020404030301010803" pitchFamily="18" charset="0"/>
                <a:cs typeface="Times New Roman"/>
              </a:rPr>
              <a:t>any</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action</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a:spcBef>
                <a:spcPts val="35"/>
              </a:spcBef>
              <a:buClr>
                <a:srgbClr val="C00000"/>
              </a:buClr>
              <a:buFont typeface="Wingdings"/>
              <a:buChar char=""/>
            </a:pPr>
            <a:endParaRPr lang="en-US" sz="4000" dirty="0">
              <a:latin typeface="Garamond" panose="02020404030301010803" pitchFamily="18" charset="0"/>
              <a:cs typeface="Times New Roman"/>
            </a:endParaRPr>
          </a:p>
          <a:p>
            <a:pPr marL="469265" marR="5715" indent="-228600" algn="just">
              <a:lnSpc>
                <a:spcPct val="140800"/>
              </a:lnSpc>
              <a:spcBef>
                <a:spcPts val="5"/>
              </a:spcBef>
              <a:buFont typeface="Wingdings"/>
              <a:buChar char=""/>
              <a:tabLst>
                <a:tab pos="469900" algn="l"/>
              </a:tabLst>
            </a:pPr>
            <a:r>
              <a:rPr lang="en-US" sz="2800" b="1" spc="-25" dirty="0">
                <a:solidFill>
                  <a:srgbClr val="054C2C"/>
                </a:solidFill>
                <a:latin typeface="Garamond" panose="02020404030301010803" pitchFamily="18" charset="0"/>
                <a:cs typeface="Times New Roman"/>
              </a:rPr>
              <a:t>Contractual </a:t>
            </a:r>
            <a:r>
              <a:rPr lang="en-US" sz="2800" b="1" spc="-10" dirty="0">
                <a:solidFill>
                  <a:srgbClr val="054C2C"/>
                </a:solidFill>
                <a:latin typeface="Garamond" panose="02020404030301010803" pitchFamily="18" charset="0"/>
                <a:cs typeface="Times New Roman"/>
              </a:rPr>
              <a:t>Obligation: </a:t>
            </a:r>
            <a:r>
              <a:rPr lang="en-US" sz="2800" spc="-30" dirty="0">
                <a:latin typeface="Garamond" panose="02020404030301010803" pitchFamily="18" charset="0"/>
                <a:cs typeface="Times New Roman"/>
              </a:rPr>
              <a:t>You </a:t>
            </a:r>
            <a:r>
              <a:rPr lang="en-US" sz="2800" spc="-20" dirty="0">
                <a:latin typeface="Garamond" panose="02020404030301010803" pitchFamily="18" charset="0"/>
                <a:cs typeface="Times New Roman"/>
              </a:rPr>
              <a:t>process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because </a:t>
            </a:r>
            <a:r>
              <a:rPr lang="en-US" sz="2800" spc="-25" dirty="0">
                <a:latin typeface="Garamond" panose="02020404030301010803" pitchFamily="18" charset="0"/>
                <a:cs typeface="Times New Roman"/>
              </a:rPr>
              <a:t>it's required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fulfil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contract </a:t>
            </a:r>
            <a:r>
              <a:rPr lang="en-US" sz="2800" spc="-25" dirty="0">
                <a:latin typeface="Garamond" panose="02020404030301010803" pitchFamily="18" charset="0"/>
                <a:cs typeface="Times New Roman"/>
              </a:rPr>
              <a:t>with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 </a:t>
            </a:r>
            <a:r>
              <a:rPr lang="en-US" sz="2800" spc="15" dirty="0">
                <a:latin typeface="Garamond" panose="02020404030301010803" pitchFamily="18" charset="0"/>
                <a:cs typeface="Times New Roman"/>
              </a:rPr>
              <a:t>It </a:t>
            </a:r>
            <a:r>
              <a:rPr lang="en-US" sz="2800" spc="-20" dirty="0">
                <a:latin typeface="Garamond" panose="02020404030301010803" pitchFamily="18" charset="0"/>
                <a:cs typeface="Times New Roman"/>
              </a:rPr>
              <a:t>could </a:t>
            </a:r>
            <a:r>
              <a:rPr lang="en-US" sz="2800" spc="-35" dirty="0">
                <a:latin typeface="Garamond" panose="02020404030301010803" pitchFamily="18" charset="0"/>
                <a:cs typeface="Times New Roman"/>
              </a:rPr>
              <a:t>also </a:t>
            </a:r>
            <a:r>
              <a:rPr lang="en-US" sz="2800" spc="-30" dirty="0">
                <a:latin typeface="Garamond" panose="02020404030301010803" pitchFamily="18" charset="0"/>
                <a:cs typeface="Times New Roman"/>
              </a:rPr>
              <a:t>involve taking </a:t>
            </a:r>
            <a:r>
              <a:rPr lang="en-US" sz="2800" spc="-15" dirty="0">
                <a:latin typeface="Garamond" panose="02020404030301010803" pitchFamily="18" charset="0"/>
                <a:cs typeface="Times New Roman"/>
              </a:rPr>
              <a:t>steps before </a:t>
            </a:r>
            <a:r>
              <a:rPr lang="en-US" sz="2800" spc="-20" dirty="0">
                <a:latin typeface="Garamond" panose="02020404030301010803" pitchFamily="18" charset="0"/>
                <a:cs typeface="Times New Roman"/>
              </a:rPr>
              <a:t>entering </a:t>
            </a:r>
            <a:r>
              <a:rPr lang="en-US" sz="2800" spc="-5" dirty="0">
                <a:latin typeface="Garamond" panose="02020404030301010803" pitchFamily="18" charset="0"/>
                <a:cs typeface="Times New Roman"/>
              </a:rPr>
              <a:t>into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contract, </a:t>
            </a:r>
            <a:r>
              <a:rPr lang="en-US" sz="2800" spc="-20" dirty="0">
                <a:latin typeface="Garamond" panose="02020404030301010803" pitchFamily="18" charset="0"/>
                <a:cs typeface="Times New Roman"/>
              </a:rPr>
              <a:t>such </a:t>
            </a:r>
            <a:r>
              <a:rPr lang="en-US" sz="2800" spc="-40" dirty="0">
                <a:latin typeface="Garamond" panose="02020404030301010803" pitchFamily="18" charset="0"/>
                <a:cs typeface="Times New Roman"/>
              </a:rPr>
              <a:t>as </a:t>
            </a:r>
            <a:r>
              <a:rPr lang="en-US" sz="2800" spc="-30" dirty="0">
                <a:latin typeface="Garamond" panose="02020404030301010803" pitchFamily="18" charset="0"/>
                <a:cs typeface="Times New Roman"/>
              </a:rPr>
              <a:t>collecting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prepare </a:t>
            </a:r>
            <a:r>
              <a:rPr lang="en-US" sz="2800" dirty="0">
                <a:latin typeface="Garamond" panose="02020404030301010803" pitchFamily="18" charset="0"/>
                <a:cs typeface="Times New Roman"/>
              </a:rPr>
              <a:t>for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business </a:t>
            </a:r>
            <a:r>
              <a:rPr lang="en-US" sz="2800" spc="-35" dirty="0">
                <a:latin typeface="Garamond" panose="02020404030301010803" pitchFamily="18" charset="0"/>
                <a:cs typeface="Times New Roman"/>
              </a:rPr>
              <a:t>deal. </a:t>
            </a:r>
            <a:r>
              <a:rPr lang="en-US" sz="2800" dirty="0">
                <a:latin typeface="Garamond" panose="02020404030301010803" pitchFamily="18" charset="0"/>
                <a:cs typeface="Times New Roman"/>
              </a:rPr>
              <a:t>It's </a:t>
            </a:r>
            <a:r>
              <a:rPr lang="en-US" sz="2800" spc="-50" dirty="0">
                <a:latin typeface="Garamond" panose="02020404030301010803" pitchFamily="18" charset="0"/>
                <a:cs typeface="Times New Roman"/>
              </a:rPr>
              <a:t>like </a:t>
            </a:r>
            <a:r>
              <a:rPr lang="en-US" sz="2800" spc="-35" dirty="0">
                <a:latin typeface="Garamond" panose="02020404030301010803" pitchFamily="18" charset="0"/>
                <a:cs typeface="Times New Roman"/>
              </a:rPr>
              <a:t>having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contract </a:t>
            </a:r>
            <a:r>
              <a:rPr lang="en-US" sz="2800" spc="-5" dirty="0">
                <a:latin typeface="Garamond" panose="02020404030301010803" pitchFamily="18" charset="0"/>
                <a:cs typeface="Times New Roman"/>
              </a:rPr>
              <a:t>that </a:t>
            </a:r>
            <a:r>
              <a:rPr lang="en-US" sz="2800" spc="-25" dirty="0">
                <a:latin typeface="Garamond" panose="02020404030301010803" pitchFamily="18" charset="0"/>
                <a:cs typeface="Times New Roman"/>
              </a:rPr>
              <a:t>outlines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rules,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follow</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those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rules.</a:t>
            </a:r>
          </a:p>
          <a:p>
            <a:pPr marL="469265" marR="5715" indent="-228600" algn="just">
              <a:lnSpc>
                <a:spcPct val="140800"/>
              </a:lnSpc>
              <a:spcBef>
                <a:spcPts val="5"/>
              </a:spcBef>
              <a:buFont typeface="Wingdings"/>
              <a:buChar char=""/>
              <a:tabLst>
                <a:tab pos="469900" algn="l"/>
              </a:tabLst>
            </a:pPr>
            <a:endParaRPr lang="en-US" sz="2800" spc="-35" dirty="0">
              <a:latin typeface="Garamond" panose="02020404030301010803" pitchFamily="18" charset="0"/>
              <a:cs typeface="Times New Roman"/>
            </a:endParaRPr>
          </a:p>
          <a:p>
            <a:pPr marL="240665" marR="8890" indent="-228600" algn="just">
              <a:lnSpc>
                <a:spcPct val="140800"/>
              </a:lnSpc>
              <a:spcBef>
                <a:spcPts val="100"/>
              </a:spcBef>
              <a:buFont typeface="Wingdings"/>
              <a:buChar char=""/>
              <a:tabLst>
                <a:tab pos="241300" algn="l"/>
              </a:tabLst>
            </a:pPr>
            <a:r>
              <a:rPr lang="en-US" sz="2800" b="1" spc="-5" dirty="0">
                <a:solidFill>
                  <a:srgbClr val="054C2C"/>
                </a:solidFill>
                <a:latin typeface="Garamond" panose="02020404030301010803" pitchFamily="18" charset="0"/>
                <a:cs typeface="Times New Roman"/>
              </a:rPr>
              <a:t>Legal </a:t>
            </a:r>
            <a:r>
              <a:rPr lang="en-US" sz="2800" b="1" spc="-10" dirty="0">
                <a:solidFill>
                  <a:srgbClr val="054C2C"/>
                </a:solidFill>
                <a:latin typeface="Garamond" panose="02020404030301010803" pitchFamily="18" charset="0"/>
                <a:cs typeface="Times New Roman"/>
              </a:rPr>
              <a:t>Obligation</a:t>
            </a:r>
            <a:r>
              <a:rPr lang="en-US" sz="2800" spc="-10" dirty="0">
                <a:solidFill>
                  <a:srgbClr val="054C2C"/>
                </a:solidFill>
                <a:latin typeface="Garamond" panose="02020404030301010803" pitchFamily="18" charset="0"/>
                <a:cs typeface="Times New Roman"/>
              </a:rPr>
              <a:t>: </a:t>
            </a:r>
            <a:r>
              <a:rPr lang="en-US" sz="2800" spc="-25" dirty="0">
                <a:latin typeface="Garamond" panose="02020404030301010803" pitchFamily="18" charset="0"/>
                <a:cs typeface="Times New Roman"/>
              </a:rPr>
              <a:t>This </a:t>
            </a:r>
            <a:r>
              <a:rPr lang="en-US" sz="2800" spc="-40" dirty="0">
                <a:latin typeface="Garamond" panose="02020404030301010803" pitchFamily="18" charset="0"/>
                <a:cs typeface="Times New Roman"/>
              </a:rPr>
              <a:t>is </a:t>
            </a:r>
            <a:r>
              <a:rPr lang="en-US" sz="2800" spc="-55" dirty="0">
                <a:latin typeface="Garamond" panose="02020404030301010803" pitchFamily="18" charset="0"/>
                <a:cs typeface="Times New Roman"/>
              </a:rPr>
              <a:t>all </a:t>
            </a:r>
            <a:r>
              <a:rPr lang="en-US" sz="2800" spc="-10" dirty="0">
                <a:latin typeface="Garamond" panose="02020404030301010803" pitchFamily="18" charset="0"/>
                <a:cs typeface="Times New Roman"/>
              </a:rPr>
              <a:t>about </a:t>
            </a:r>
            <a:r>
              <a:rPr lang="en-US" sz="2800" spc="-35" dirty="0">
                <a:latin typeface="Garamond" panose="02020404030301010803" pitchFamily="18" charset="0"/>
                <a:cs typeface="Times New Roman"/>
              </a:rPr>
              <a:t>following </a:t>
            </a:r>
            <a:r>
              <a:rPr lang="en-US" sz="2800" spc="-5" dirty="0">
                <a:latin typeface="Garamond" panose="02020404030301010803" pitchFamily="18" charset="0"/>
                <a:cs typeface="Times New Roman"/>
              </a:rPr>
              <a:t>the </a:t>
            </a:r>
            <a:r>
              <a:rPr lang="en-US" sz="2800" spc="-55" dirty="0">
                <a:latin typeface="Garamond" panose="02020404030301010803" pitchFamily="18" charset="0"/>
                <a:cs typeface="Times New Roman"/>
              </a:rPr>
              <a:t>law. </a:t>
            </a:r>
            <a:r>
              <a:rPr lang="en-US" sz="2800" spc="-30" dirty="0">
                <a:latin typeface="Garamond" panose="02020404030301010803" pitchFamily="18" charset="0"/>
                <a:cs typeface="Times New Roman"/>
              </a:rPr>
              <a:t>You </a:t>
            </a:r>
            <a:r>
              <a:rPr lang="en-US" sz="2800" spc="-20" dirty="0">
                <a:latin typeface="Garamond" panose="02020404030301010803" pitchFamily="18" charset="0"/>
                <a:cs typeface="Times New Roman"/>
              </a:rPr>
              <a:t>process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because </a:t>
            </a:r>
            <a:r>
              <a:rPr lang="en-US" sz="2800" spc="-10" dirty="0">
                <a:latin typeface="Garamond" panose="02020404030301010803" pitchFamily="18" charset="0"/>
                <a:cs typeface="Times New Roman"/>
              </a:rPr>
              <a:t>there's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duty </a:t>
            </a:r>
            <a:r>
              <a:rPr lang="en-US" sz="2800" spc="-20" dirty="0">
                <a:latin typeface="Garamond" panose="02020404030301010803" pitchFamily="18" charset="0"/>
                <a:cs typeface="Times New Roman"/>
              </a:rPr>
              <a:t>imposed </a:t>
            </a:r>
            <a:r>
              <a:rPr lang="en-US" sz="2800" spc="5" dirty="0">
                <a:latin typeface="Garamond" panose="02020404030301010803" pitchFamily="18" charset="0"/>
                <a:cs typeface="Times New Roman"/>
              </a:rPr>
              <a:t>on </a:t>
            </a:r>
            <a:r>
              <a:rPr lang="en-US" sz="2800" spc="-35" dirty="0">
                <a:latin typeface="Garamond" panose="02020404030301010803" pitchFamily="18" charset="0"/>
                <a:cs typeface="Times New Roman"/>
              </a:rPr>
              <a:t>you</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do </a:t>
            </a:r>
            <a:r>
              <a:rPr lang="en-US" sz="2800" spc="-25" dirty="0">
                <a:latin typeface="Garamond" panose="02020404030301010803" pitchFamily="18" charset="0"/>
                <a:cs typeface="Times New Roman"/>
              </a:rPr>
              <a:t>so. </a:t>
            </a:r>
            <a:r>
              <a:rPr lang="en-US" sz="2800" spc="-5" dirty="0">
                <a:latin typeface="Garamond" panose="02020404030301010803" pitchFamily="18" charset="0"/>
                <a:cs typeface="Times New Roman"/>
              </a:rPr>
              <a:t>It's </a:t>
            </a:r>
            <a:r>
              <a:rPr lang="en-US" sz="2800" spc="-50" dirty="0">
                <a:latin typeface="Garamond" panose="02020404030301010803" pitchFamily="18" charset="0"/>
                <a:cs typeface="Times New Roman"/>
              </a:rPr>
              <a:t>like</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obeying</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traffic </a:t>
            </a:r>
            <a:r>
              <a:rPr lang="en-US" sz="2800" spc="-55" dirty="0">
                <a:latin typeface="Garamond" panose="02020404030301010803" pitchFamily="18" charset="0"/>
                <a:cs typeface="Times New Roman"/>
              </a:rPr>
              <a:t>laws</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because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government</a:t>
            </a:r>
            <a:r>
              <a:rPr lang="en-US" sz="2800" dirty="0">
                <a:latin typeface="Garamond" panose="02020404030301010803" pitchFamily="18" charset="0"/>
                <a:cs typeface="Times New Roman"/>
              </a:rPr>
              <a:t> </a:t>
            </a:r>
            <a:r>
              <a:rPr lang="en-US" sz="2800" spc="-55" dirty="0">
                <a:latin typeface="Garamond" panose="02020404030301010803" pitchFamily="18" charset="0"/>
                <a:cs typeface="Times New Roman"/>
              </a:rPr>
              <a:t>says</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must.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It's </a:t>
            </a:r>
            <a:r>
              <a:rPr lang="en-US" sz="2800" spc="10" dirty="0">
                <a:latin typeface="Garamond" panose="02020404030301010803" pitchFamily="18" charset="0"/>
                <a:cs typeface="Times New Roman"/>
              </a:rPr>
              <a:t>not</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choice;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it's</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must-do.</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5" y="1212252"/>
            <a:ext cx="1533591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Lawful Basis for Processing Data According to The Data Protection Act!</a:t>
            </a:r>
          </a:p>
        </p:txBody>
      </p:sp>
      <p:sp>
        <p:nvSpPr>
          <p:cNvPr id="4" name="Slide Number Placeholder 3">
            <a:extLst>
              <a:ext uri="{FF2B5EF4-FFF2-40B4-BE49-F238E27FC236}">
                <a16:creationId xmlns:a16="http://schemas.microsoft.com/office/drawing/2014/main" id="{4E41EFB1-F21D-5ECB-D9FF-A527D0FF8D8D}"/>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172</a:t>
            </a:fld>
            <a:endParaRPr lang="en-US"/>
          </a:p>
        </p:txBody>
      </p:sp>
    </p:spTree>
    <p:extLst>
      <p:ext uri="{BB962C8B-B14F-4D97-AF65-F5344CB8AC3E}">
        <p14:creationId xmlns:p14="http://schemas.microsoft.com/office/powerpoint/2010/main" val="261699256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378075"/>
            <a:ext cx="16687800" cy="6295634"/>
          </a:xfrm>
          <a:prstGeom prst="rect">
            <a:avLst/>
          </a:prstGeom>
        </p:spPr>
        <p:txBody>
          <a:bodyPr vert="horz" wrap="square" lIns="0" tIns="12700" rIns="0" bIns="0" rtlCol="0">
            <a:spAutoFit/>
          </a:bodyPr>
          <a:lstStyle/>
          <a:p>
            <a:pPr marL="240665" marR="6985" indent="-228600" algn="just">
              <a:lnSpc>
                <a:spcPct val="140400"/>
              </a:lnSpc>
              <a:buFont typeface="Wingdings"/>
              <a:buChar char=""/>
              <a:tabLst>
                <a:tab pos="241300" algn="l"/>
              </a:tabLst>
            </a:pPr>
            <a:r>
              <a:rPr lang="en-US" sz="2800" b="1" spc="-30" dirty="0">
                <a:solidFill>
                  <a:srgbClr val="054C2C"/>
                </a:solidFill>
                <a:latin typeface="Garamond" panose="02020404030301010803" pitchFamily="18" charset="0"/>
                <a:cs typeface="Times New Roman"/>
              </a:rPr>
              <a:t>Vital </a:t>
            </a:r>
            <a:r>
              <a:rPr lang="en-US" sz="2800" b="1" spc="-20" dirty="0">
                <a:solidFill>
                  <a:srgbClr val="054C2C"/>
                </a:solidFill>
                <a:latin typeface="Garamond" panose="02020404030301010803" pitchFamily="18" charset="0"/>
                <a:cs typeface="Times New Roman"/>
              </a:rPr>
              <a:t>Interest</a:t>
            </a:r>
            <a:r>
              <a:rPr lang="en-US" sz="2800" spc="-20" dirty="0">
                <a:solidFill>
                  <a:srgbClr val="C00000"/>
                </a:solidFill>
                <a:latin typeface="Garamond" panose="02020404030301010803" pitchFamily="18" charset="0"/>
                <a:cs typeface="Times New Roman"/>
              </a:rPr>
              <a:t>: </a:t>
            </a:r>
            <a:r>
              <a:rPr lang="en-US" sz="2800" spc="-25" dirty="0">
                <a:latin typeface="Garamond" panose="02020404030301010803" pitchFamily="18" charset="0"/>
                <a:cs typeface="Times New Roman"/>
              </a:rPr>
              <a:t>When </a:t>
            </a:r>
            <a:r>
              <a:rPr lang="en-US" sz="2800" spc="-20" dirty="0">
                <a:latin typeface="Garamond" panose="02020404030301010803" pitchFamily="18" charset="0"/>
                <a:cs typeface="Times New Roman"/>
              </a:rPr>
              <a:t>someone's </a:t>
            </a:r>
            <a:r>
              <a:rPr lang="en-US" sz="2800" spc="-45" dirty="0">
                <a:latin typeface="Garamond" panose="02020404030301010803" pitchFamily="18" charset="0"/>
                <a:cs typeface="Times New Roman"/>
              </a:rPr>
              <a:t>life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health </a:t>
            </a:r>
            <a:r>
              <a:rPr lang="en-US" sz="2800" spc="-45" dirty="0">
                <a:latin typeface="Garamond" panose="02020404030301010803" pitchFamily="18" charset="0"/>
                <a:cs typeface="Times New Roman"/>
              </a:rPr>
              <a:t>is </a:t>
            </a:r>
            <a:r>
              <a:rPr lang="en-US" sz="2800" spc="5" dirty="0">
                <a:latin typeface="Garamond" panose="02020404030301010803" pitchFamily="18" charset="0"/>
                <a:cs typeface="Times New Roman"/>
              </a:rPr>
              <a:t>on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line, you </a:t>
            </a:r>
            <a:r>
              <a:rPr lang="en-US" sz="2800" spc="-30" dirty="0">
                <a:latin typeface="Garamond" panose="02020404030301010803" pitchFamily="18" charset="0"/>
                <a:cs typeface="Times New Roman"/>
              </a:rPr>
              <a:t>can </a:t>
            </a:r>
            <a:r>
              <a:rPr lang="en-US" sz="2800" spc="-20" dirty="0">
                <a:latin typeface="Garamond" panose="02020404030301010803" pitchFamily="18" charset="0"/>
                <a:cs typeface="Times New Roman"/>
              </a:rPr>
              <a:t>process </a:t>
            </a:r>
            <a:r>
              <a:rPr lang="en-US" sz="2800" spc="-15" dirty="0">
                <a:latin typeface="Garamond" panose="02020404030301010803" pitchFamily="18" charset="0"/>
                <a:cs typeface="Times New Roman"/>
              </a:rPr>
              <a:t>their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protect </a:t>
            </a:r>
            <a:r>
              <a:rPr lang="en-US" sz="2800" spc="-10" dirty="0">
                <a:latin typeface="Garamond" panose="02020404030301010803" pitchFamily="18" charset="0"/>
                <a:cs typeface="Times New Roman"/>
              </a:rPr>
              <a:t>them. </a:t>
            </a:r>
            <a:r>
              <a:rPr lang="en-US" sz="2800" dirty="0">
                <a:latin typeface="Garamond" panose="02020404030301010803" pitchFamily="18" charset="0"/>
                <a:cs typeface="Times New Roman"/>
              </a:rPr>
              <a:t>It's </a:t>
            </a:r>
            <a:r>
              <a:rPr lang="en-US" sz="2800" spc="-50" dirty="0">
                <a:latin typeface="Garamond" panose="02020404030301010803" pitchFamily="18" charset="0"/>
                <a:cs typeface="Times New Roman"/>
              </a:rPr>
              <a:t>like </a:t>
            </a:r>
            <a:r>
              <a:rPr lang="en-US" sz="2800" spc="-45" dirty="0">
                <a:latin typeface="Garamond" panose="02020404030301010803" pitchFamily="18" charset="0"/>
                <a:cs typeface="Times New Roman"/>
              </a:rPr>
              <a:t>calling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ambulance when </a:t>
            </a:r>
            <a:r>
              <a:rPr lang="en-US" sz="2800" spc="-40" dirty="0">
                <a:latin typeface="Garamond" panose="02020404030301010803" pitchFamily="18" charset="0"/>
                <a:cs typeface="Times New Roman"/>
              </a:rPr>
              <a:t>you </a:t>
            </a:r>
            <a:r>
              <a:rPr lang="en-US" sz="2800" spc="-35" dirty="0">
                <a:latin typeface="Garamond" panose="02020404030301010803" pitchFamily="18" charset="0"/>
                <a:cs typeface="Times New Roman"/>
              </a:rPr>
              <a:t>see </a:t>
            </a:r>
            <a:r>
              <a:rPr lang="en-US" sz="2800" spc="-15" dirty="0">
                <a:latin typeface="Garamond" panose="02020404030301010803" pitchFamily="18" charset="0"/>
                <a:cs typeface="Times New Roman"/>
              </a:rPr>
              <a:t>someone </a:t>
            </a:r>
            <a:r>
              <a:rPr lang="en-US" sz="2800" spc="-25" dirty="0">
                <a:latin typeface="Garamond" panose="02020404030301010803" pitchFamily="18" charset="0"/>
                <a:cs typeface="Times New Roman"/>
              </a:rPr>
              <a:t>in </a:t>
            </a:r>
            <a:r>
              <a:rPr lang="en-US" sz="2800" spc="-15" dirty="0">
                <a:latin typeface="Garamond" panose="02020404030301010803" pitchFamily="18" charset="0"/>
                <a:cs typeface="Times New Roman"/>
              </a:rPr>
              <a:t>urgent </a:t>
            </a:r>
            <a:r>
              <a:rPr lang="en-US" sz="2800" spc="-20" dirty="0">
                <a:latin typeface="Garamond" panose="02020404030301010803" pitchFamily="18" charset="0"/>
                <a:cs typeface="Times New Roman"/>
              </a:rPr>
              <a:t>need. </a:t>
            </a:r>
            <a:r>
              <a:rPr lang="en-US" sz="2800" spc="-25" dirty="0">
                <a:latin typeface="Garamond" panose="02020404030301010803" pitchFamily="18" charset="0"/>
                <a:cs typeface="Times New Roman"/>
              </a:rPr>
              <a:t>You’re </a:t>
            </a:r>
            <a:r>
              <a:rPr lang="en-US" sz="2800" spc="-20" dirty="0">
                <a:latin typeface="Garamond" panose="02020404030301010803" pitchFamily="18" charset="0"/>
                <a:cs typeface="Times New Roman"/>
              </a:rPr>
              <a:t>doing</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save</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life,</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that's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priority.</a:t>
            </a:r>
            <a:endParaRPr lang="en-US" sz="2800" dirty="0">
              <a:latin typeface="Garamond" panose="02020404030301010803" pitchFamily="18" charset="0"/>
              <a:cs typeface="Times New Roman"/>
            </a:endParaRPr>
          </a:p>
          <a:p>
            <a:pPr>
              <a:lnSpc>
                <a:spcPct val="100000"/>
              </a:lnSpc>
              <a:buClr>
                <a:srgbClr val="C00000"/>
              </a:buClr>
            </a:pPr>
            <a:endParaRPr lang="en-US" sz="2800" dirty="0">
              <a:latin typeface="Garamond" panose="02020404030301010803" pitchFamily="18" charset="0"/>
              <a:cs typeface="Times New Roman"/>
            </a:endParaRPr>
          </a:p>
          <a:p>
            <a:pPr marL="240665" marR="5080" indent="-228600" algn="just">
              <a:lnSpc>
                <a:spcPct val="140600"/>
              </a:lnSpc>
              <a:buFont typeface="Wingdings"/>
              <a:buChar char=""/>
              <a:tabLst>
                <a:tab pos="241300" algn="l"/>
              </a:tabLst>
            </a:pPr>
            <a:r>
              <a:rPr lang="en-US" sz="2800" b="1" spc="-5" dirty="0">
                <a:solidFill>
                  <a:srgbClr val="054C2C"/>
                </a:solidFill>
                <a:latin typeface="Garamond" panose="02020404030301010803" pitchFamily="18" charset="0"/>
                <a:cs typeface="Times New Roman"/>
              </a:rPr>
              <a:t>Public </a:t>
            </a:r>
            <a:r>
              <a:rPr lang="en-US" sz="2800" b="1" spc="-25" dirty="0">
                <a:solidFill>
                  <a:srgbClr val="054C2C"/>
                </a:solidFill>
                <a:latin typeface="Garamond" panose="02020404030301010803" pitchFamily="18" charset="0"/>
                <a:cs typeface="Times New Roman"/>
              </a:rPr>
              <a:t>Interest: </a:t>
            </a:r>
            <a:r>
              <a:rPr lang="en-US" sz="2800" spc="-30" dirty="0">
                <a:latin typeface="Garamond" panose="02020404030301010803" pitchFamily="18" charset="0"/>
                <a:cs typeface="Times New Roman"/>
              </a:rPr>
              <a:t>Sometimes, </a:t>
            </a:r>
            <a:r>
              <a:rPr lang="en-US" sz="2800" spc="-25" dirty="0">
                <a:latin typeface="Garamond" panose="02020404030301010803" pitchFamily="18" charset="0"/>
                <a:cs typeface="Times New Roman"/>
              </a:rPr>
              <a:t>processing personal </a:t>
            </a:r>
            <a:r>
              <a:rPr lang="en-US" sz="2800" spc="-20" dirty="0">
                <a:latin typeface="Garamond" panose="02020404030301010803" pitchFamily="18" charset="0"/>
                <a:cs typeface="Times New Roman"/>
              </a:rPr>
              <a:t>data </a:t>
            </a:r>
            <a:r>
              <a:rPr lang="en-US" sz="2800" spc="-45" dirty="0">
                <a:latin typeface="Garamond" panose="02020404030301010803" pitchFamily="18" charset="0"/>
                <a:cs typeface="Times New Roman"/>
              </a:rPr>
              <a:t>is </a:t>
            </a:r>
            <a:r>
              <a:rPr lang="en-US" sz="2800" spc="-40" dirty="0">
                <a:latin typeface="Garamond" panose="02020404030301010803" pitchFamily="18" charset="0"/>
                <a:cs typeface="Times New Roman"/>
              </a:rPr>
              <a:t>necessary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greater </a:t>
            </a:r>
            <a:r>
              <a:rPr lang="en-US" sz="2800" spc="-20" dirty="0">
                <a:latin typeface="Garamond" panose="02020404030301010803" pitchFamily="18" charset="0"/>
                <a:cs typeface="Times New Roman"/>
              </a:rPr>
              <a:t>good. </a:t>
            </a:r>
            <a:r>
              <a:rPr lang="en-US" sz="2800" spc="15" dirty="0">
                <a:latin typeface="Garamond" panose="02020404030301010803" pitchFamily="18" charset="0"/>
                <a:cs typeface="Times New Roman"/>
              </a:rPr>
              <a:t>It </a:t>
            </a:r>
            <a:r>
              <a:rPr lang="en-US" sz="2800" spc="-25" dirty="0">
                <a:latin typeface="Garamond" panose="02020404030301010803" pitchFamily="18" charset="0"/>
                <a:cs typeface="Times New Roman"/>
              </a:rPr>
              <a:t>means you're </a:t>
            </a:r>
            <a:r>
              <a:rPr lang="en-US" sz="2800" spc="-20" dirty="0">
                <a:latin typeface="Garamond" panose="02020404030301010803" pitchFamily="18" charset="0"/>
                <a:cs typeface="Times New Roman"/>
              </a:rPr>
              <a:t>doing something </a:t>
            </a:r>
            <a:r>
              <a:rPr lang="en-US" sz="2800" dirty="0">
                <a:latin typeface="Garamond" panose="02020404030301010803" pitchFamily="18" charset="0"/>
                <a:cs typeface="Times New Roman"/>
              </a:rPr>
              <a:t>that </a:t>
            </a:r>
            <a:r>
              <a:rPr lang="en-US" sz="2800" spc="-20" dirty="0">
                <a:latin typeface="Garamond" panose="02020404030301010803" pitchFamily="18" charset="0"/>
                <a:cs typeface="Times New Roman"/>
              </a:rPr>
              <a:t>benefits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public </a:t>
            </a:r>
            <a:r>
              <a:rPr lang="en-US" sz="2800" dirty="0">
                <a:latin typeface="Garamond" panose="02020404030301010803" pitchFamily="18" charset="0"/>
                <a:cs typeface="Times New Roman"/>
              </a:rPr>
              <a:t>or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part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an </a:t>
            </a:r>
            <a:r>
              <a:rPr lang="en-US" sz="2800" spc="-35" dirty="0">
                <a:latin typeface="Garamond" panose="02020404030301010803" pitchFamily="18" charset="0"/>
                <a:cs typeface="Times New Roman"/>
              </a:rPr>
              <a:t>official </a:t>
            </a:r>
            <a:r>
              <a:rPr lang="en-US" sz="2800" spc="-30" dirty="0">
                <a:latin typeface="Garamond" panose="02020404030301010803" pitchFamily="18" charset="0"/>
                <a:cs typeface="Times New Roman"/>
              </a:rPr>
              <a:t>duty. </a:t>
            </a:r>
            <a:r>
              <a:rPr lang="en-US" sz="2800" dirty="0">
                <a:latin typeface="Garamond" panose="02020404030301010803" pitchFamily="18" charset="0"/>
                <a:cs typeface="Times New Roman"/>
              </a:rPr>
              <a:t>It's </a:t>
            </a:r>
            <a:r>
              <a:rPr lang="en-US" sz="2800" spc="-50" dirty="0">
                <a:latin typeface="Garamond" panose="02020404030301010803" pitchFamily="18" charset="0"/>
                <a:cs typeface="Times New Roman"/>
              </a:rPr>
              <a:t>like a </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firefighter </a:t>
            </a:r>
            <a:r>
              <a:rPr lang="en-US" sz="2800" spc="-35" dirty="0">
                <a:latin typeface="Garamond" panose="02020404030301010803" pitchFamily="18" charset="0"/>
                <a:cs typeface="Times New Roman"/>
              </a:rPr>
              <a:t>rescuing </a:t>
            </a:r>
            <a:r>
              <a:rPr lang="en-US" sz="2800" spc="-20" dirty="0">
                <a:latin typeface="Garamond" panose="02020404030301010803" pitchFamily="18" charset="0"/>
                <a:cs typeface="Times New Roman"/>
              </a:rPr>
              <a:t>people </a:t>
            </a:r>
            <a:r>
              <a:rPr lang="en-US" sz="2800" spc="-10" dirty="0">
                <a:latin typeface="Garamond" panose="02020404030301010803" pitchFamily="18" charset="0"/>
                <a:cs typeface="Times New Roman"/>
              </a:rPr>
              <a:t>from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burning </a:t>
            </a:r>
            <a:r>
              <a:rPr lang="en-US" sz="2800" spc="-35" dirty="0">
                <a:latin typeface="Garamond" panose="02020404030301010803" pitchFamily="18" charset="0"/>
                <a:cs typeface="Times New Roman"/>
              </a:rPr>
              <a:t>building </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it's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the </a:t>
            </a:r>
            <a:r>
              <a:rPr lang="en-US" sz="2800" spc="-40" dirty="0">
                <a:latin typeface="Garamond" panose="02020404030301010803" pitchFamily="18" charset="0"/>
                <a:cs typeface="Times New Roman"/>
              </a:rPr>
              <a:t>safety </a:t>
            </a:r>
            <a:r>
              <a:rPr lang="en-US" sz="2800" spc="-15" dirty="0">
                <a:latin typeface="Garamond" panose="02020404030301010803" pitchFamily="18" charset="0"/>
                <a:cs typeface="Times New Roman"/>
              </a:rPr>
              <a:t>and </a:t>
            </a:r>
            <a:r>
              <a:rPr lang="en-US" sz="2800" spc="-40" dirty="0">
                <a:latin typeface="Garamond" panose="02020404030301010803" pitchFamily="18" charset="0"/>
                <a:cs typeface="Times New Roman"/>
              </a:rPr>
              <a:t>well-being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everyone.</a:t>
            </a:r>
            <a:endParaRPr lang="en-US" sz="3200" dirty="0">
              <a:latin typeface="Garamond" panose="02020404030301010803" pitchFamily="18" charset="0"/>
              <a:cs typeface="Times New Roman"/>
            </a:endParaRPr>
          </a:p>
          <a:p>
            <a:pPr>
              <a:spcBef>
                <a:spcPts val="50"/>
              </a:spcBef>
              <a:buClr>
                <a:srgbClr val="C00000"/>
              </a:buClr>
              <a:buFont typeface="Wingdings"/>
              <a:buChar char=""/>
            </a:pPr>
            <a:endParaRPr lang="en-US" sz="2800" dirty="0">
              <a:latin typeface="Garamond" panose="02020404030301010803" pitchFamily="18" charset="0"/>
              <a:cs typeface="Times New Roman"/>
            </a:endParaRPr>
          </a:p>
          <a:p>
            <a:pPr marL="240665" marR="5080" indent="-228600" algn="just">
              <a:lnSpc>
                <a:spcPct val="140600"/>
              </a:lnSpc>
              <a:spcBef>
                <a:spcPts val="5"/>
              </a:spcBef>
              <a:buFont typeface="Wingdings"/>
              <a:buChar char=""/>
              <a:tabLst>
                <a:tab pos="241300" algn="l"/>
              </a:tabLst>
            </a:pPr>
            <a:r>
              <a:rPr lang="en-US" sz="2800" b="1" spc="-5" dirty="0">
                <a:solidFill>
                  <a:srgbClr val="054C2C"/>
                </a:solidFill>
                <a:latin typeface="Garamond" panose="02020404030301010803" pitchFamily="18" charset="0"/>
                <a:cs typeface="Times New Roman"/>
              </a:rPr>
              <a:t>Legitimate </a:t>
            </a:r>
            <a:r>
              <a:rPr lang="en-US" sz="2800" b="1" spc="-20" dirty="0">
                <a:solidFill>
                  <a:srgbClr val="054C2C"/>
                </a:solidFill>
                <a:latin typeface="Garamond" panose="02020404030301010803" pitchFamily="18" charset="0"/>
                <a:cs typeface="Times New Roman"/>
              </a:rPr>
              <a:t>Interest</a:t>
            </a:r>
            <a:r>
              <a:rPr lang="en-US" sz="2800" spc="-20" dirty="0">
                <a:solidFill>
                  <a:srgbClr val="054C2C"/>
                </a:solidFill>
                <a:latin typeface="Garamond" panose="02020404030301010803" pitchFamily="18" charset="0"/>
                <a:cs typeface="Times New Roman"/>
              </a:rPr>
              <a:t>: </a:t>
            </a:r>
            <a:r>
              <a:rPr lang="en-US" sz="2800" spc="-25" dirty="0">
                <a:latin typeface="Garamond" panose="02020404030301010803" pitchFamily="18" charset="0"/>
                <a:cs typeface="Times New Roman"/>
              </a:rPr>
              <a:t>Imagine </a:t>
            </a:r>
            <a:r>
              <a:rPr lang="en-US" sz="2800" spc="-15" dirty="0">
                <a:latin typeface="Garamond" panose="02020404030301010803" pitchFamily="18" charset="0"/>
                <a:cs typeface="Times New Roman"/>
              </a:rPr>
              <a:t>this </a:t>
            </a:r>
            <a:r>
              <a:rPr lang="en-US" sz="2800" spc="-40" dirty="0">
                <a:latin typeface="Garamond" panose="02020404030301010803" pitchFamily="18" charset="0"/>
                <a:cs typeface="Times New Roman"/>
              </a:rPr>
              <a:t>as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balancing act. </a:t>
            </a:r>
            <a:r>
              <a:rPr lang="en-US" sz="2800" spc="-30" dirty="0">
                <a:latin typeface="Garamond" panose="02020404030301010803" pitchFamily="18" charset="0"/>
                <a:cs typeface="Times New Roman"/>
              </a:rPr>
              <a:t>You </a:t>
            </a:r>
            <a:r>
              <a:rPr lang="en-US" sz="2800" spc="-25" dirty="0">
                <a:latin typeface="Garamond" panose="02020404030301010803" pitchFamily="18" charset="0"/>
                <a:cs typeface="Times New Roman"/>
              </a:rPr>
              <a:t>can </a:t>
            </a:r>
            <a:r>
              <a:rPr lang="en-US" sz="2800" spc="-20" dirty="0">
                <a:latin typeface="Garamond" panose="02020404030301010803" pitchFamily="18" charset="0"/>
                <a:cs typeface="Times New Roman"/>
              </a:rPr>
              <a:t>process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your </a:t>
            </a:r>
            <a:r>
              <a:rPr lang="en-US" sz="2800" spc="-20" dirty="0">
                <a:latin typeface="Garamond" panose="02020404030301010803" pitchFamily="18" charset="0"/>
                <a:cs typeface="Times New Roman"/>
              </a:rPr>
              <a:t>own </a:t>
            </a:r>
            <a:r>
              <a:rPr lang="en-US" sz="2800" dirty="0">
                <a:latin typeface="Garamond" panose="02020404030301010803" pitchFamily="18" charset="0"/>
                <a:cs typeface="Times New Roman"/>
              </a:rPr>
              <a:t>or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third </a:t>
            </a:r>
            <a:r>
              <a:rPr lang="en-US" sz="2800" spc="-25" dirty="0">
                <a:latin typeface="Garamond" panose="02020404030301010803" pitchFamily="18" charset="0"/>
                <a:cs typeface="Times New Roman"/>
              </a:rPr>
              <a:t>party's </a:t>
            </a:r>
            <a:r>
              <a:rPr lang="en-US" sz="2800" spc="-35" dirty="0">
                <a:latin typeface="Garamond" panose="02020404030301010803" pitchFamily="18" charset="0"/>
                <a:cs typeface="Times New Roman"/>
              </a:rPr>
              <a:t>legitimate </a:t>
            </a:r>
            <a:r>
              <a:rPr lang="en-US" sz="2800" spc="-20" dirty="0">
                <a:latin typeface="Garamond" panose="02020404030301010803" pitchFamily="18" charset="0"/>
                <a:cs typeface="Times New Roman"/>
              </a:rPr>
              <a:t>interests, </a:t>
            </a:r>
            <a:r>
              <a:rPr lang="en-US" sz="2800" dirty="0">
                <a:latin typeface="Garamond" panose="02020404030301010803" pitchFamily="18" charset="0"/>
                <a:cs typeface="Times New Roman"/>
              </a:rPr>
              <a:t>but </a:t>
            </a:r>
            <a:r>
              <a:rPr lang="en-US" sz="2800" spc="-40" dirty="0">
                <a:latin typeface="Garamond" panose="02020404030301010803" pitchFamily="18" charset="0"/>
                <a:cs typeface="Times New Roman"/>
              </a:rPr>
              <a:t>only if </a:t>
            </a:r>
            <a:r>
              <a:rPr lang="en-US" sz="2800" spc="-10" dirty="0">
                <a:latin typeface="Garamond" panose="02020404030301010803" pitchFamily="18" charset="0"/>
                <a:cs typeface="Times New Roman"/>
              </a:rPr>
              <a:t>those </a:t>
            </a:r>
            <a:r>
              <a:rPr lang="en-US" sz="2800" spc="-20" dirty="0">
                <a:latin typeface="Garamond" panose="02020404030301010803" pitchFamily="18" charset="0"/>
                <a:cs typeface="Times New Roman"/>
              </a:rPr>
              <a:t>interests </a:t>
            </a:r>
            <a:r>
              <a:rPr lang="en-US" sz="2800" spc="5" dirty="0">
                <a:latin typeface="Garamond" panose="02020404030301010803" pitchFamily="18" charset="0"/>
                <a:cs typeface="Times New Roman"/>
              </a:rPr>
              <a:t>don't </a:t>
            </a:r>
            <a:r>
              <a:rPr lang="en-US" sz="2800" spc="-30" dirty="0">
                <a:latin typeface="Garamond" panose="02020404030301010803" pitchFamily="18" charset="0"/>
                <a:cs typeface="Times New Roman"/>
              </a:rPr>
              <a:t>outweigh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rights </a:t>
            </a:r>
            <a:r>
              <a:rPr lang="en-US" sz="2800" spc="-15" dirty="0">
                <a:latin typeface="Garamond" panose="02020404030301010803" pitchFamily="18" charset="0"/>
                <a:cs typeface="Times New Roman"/>
              </a:rPr>
              <a:t>and freedoms </a:t>
            </a:r>
            <a:r>
              <a:rPr lang="en-US" sz="2800" spc="-5" dirty="0">
                <a:latin typeface="Garamond" panose="02020404030301010803" pitchFamily="18" charset="0"/>
                <a:cs typeface="Times New Roman"/>
              </a:rPr>
              <a:t>of the </a:t>
            </a:r>
            <a:r>
              <a:rPr lang="en-US" sz="2800" spc="-25" dirty="0">
                <a:latin typeface="Garamond" panose="02020404030301010803" pitchFamily="18" charset="0"/>
                <a:cs typeface="Times New Roman"/>
              </a:rPr>
              <a:t>data subject. </a:t>
            </a:r>
            <a:r>
              <a:rPr lang="en-US" sz="2800" dirty="0">
                <a:latin typeface="Garamond" panose="02020404030301010803" pitchFamily="18" charset="0"/>
                <a:cs typeface="Times New Roman"/>
              </a:rPr>
              <a:t>It's </a:t>
            </a:r>
            <a:r>
              <a:rPr lang="en-US" sz="2800" spc="-50" dirty="0">
                <a:latin typeface="Garamond" panose="02020404030301010803" pitchFamily="18" charset="0"/>
                <a:cs typeface="Times New Roman"/>
              </a:rPr>
              <a:t>like</a:t>
            </a:r>
            <a:r>
              <a:rPr lang="en-US" sz="2800" spc="200" dirty="0">
                <a:latin typeface="Garamond" panose="02020404030301010803" pitchFamily="18" charset="0"/>
                <a:cs typeface="Times New Roman"/>
              </a:rPr>
              <a:t> </a:t>
            </a:r>
            <a:r>
              <a:rPr lang="en-US" sz="2800" spc="-25" dirty="0">
                <a:latin typeface="Garamond" panose="02020404030301010803" pitchFamily="18" charset="0"/>
                <a:cs typeface="Times New Roman"/>
              </a:rPr>
              <a:t>considering </a:t>
            </a:r>
            <a:r>
              <a:rPr lang="en-US" sz="2800" spc="-5" dirty="0">
                <a:latin typeface="Garamond" panose="02020404030301010803" pitchFamily="18" charset="0"/>
                <a:cs typeface="Times New Roman"/>
              </a:rPr>
              <a:t>the pros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cons </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if </a:t>
            </a:r>
            <a:r>
              <a:rPr lang="en-US" sz="2800" spc="-20" dirty="0">
                <a:latin typeface="Garamond" panose="02020404030301010803" pitchFamily="18" charset="0"/>
                <a:cs typeface="Times New Roman"/>
              </a:rPr>
              <a:t>it's </a:t>
            </a:r>
            <a:r>
              <a:rPr lang="en-US" sz="2800" spc="-35" dirty="0">
                <a:latin typeface="Garamond" panose="02020404030301010803" pitchFamily="18" charset="0"/>
                <a:cs typeface="Times New Roman"/>
              </a:rPr>
              <a:t>necessary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fair,</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you</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proceed.</a:t>
            </a:r>
            <a:endParaRPr lang="en-US" sz="2800" dirty="0">
              <a:latin typeface="Garamond" panose="02020404030301010803" pitchFamily="18" charset="0"/>
              <a:cs typeface="Times New Roman"/>
            </a:endParaRPr>
          </a:p>
          <a:p>
            <a:pPr marL="469265" marR="5715" indent="-228600" algn="just">
              <a:lnSpc>
                <a:spcPct val="140800"/>
              </a:lnSpc>
              <a:spcBef>
                <a:spcPts val="5"/>
              </a:spcBef>
              <a:buFont typeface="Wingdings"/>
              <a:buChar char=""/>
              <a:tabLst>
                <a:tab pos="469900" algn="l"/>
              </a:tabLst>
            </a:pP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5" y="1212252"/>
            <a:ext cx="1533591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Lawful Basis for Processing Data According to The Data Protection Act!</a:t>
            </a:r>
          </a:p>
        </p:txBody>
      </p:sp>
      <p:sp>
        <p:nvSpPr>
          <p:cNvPr id="4" name="Slide Number Placeholder 3">
            <a:extLst>
              <a:ext uri="{FF2B5EF4-FFF2-40B4-BE49-F238E27FC236}">
                <a16:creationId xmlns:a16="http://schemas.microsoft.com/office/drawing/2014/main" id="{FB1D4504-0B56-4799-B033-CEC566DF80FF}"/>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173</a:t>
            </a:fld>
            <a:endParaRPr lang="en-US"/>
          </a:p>
        </p:txBody>
      </p:sp>
    </p:spTree>
    <p:extLst>
      <p:ext uri="{BB962C8B-B14F-4D97-AF65-F5344CB8AC3E}">
        <p14:creationId xmlns:p14="http://schemas.microsoft.com/office/powerpoint/2010/main" val="37267462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378075"/>
            <a:ext cx="17087441" cy="5458482"/>
          </a:xfrm>
          <a:prstGeom prst="rect">
            <a:avLst/>
          </a:prstGeom>
        </p:spPr>
        <p:txBody>
          <a:bodyPr vert="horz" wrap="square" lIns="0" tIns="12700" rIns="0" bIns="0" rtlCol="0">
            <a:spAutoFit/>
          </a:bodyPr>
          <a:lstStyle/>
          <a:p>
            <a:pPr marL="12700" marR="5715" algn="just">
              <a:lnSpc>
                <a:spcPct val="140800"/>
              </a:lnSpc>
              <a:spcBef>
                <a:spcPts val="5"/>
              </a:spcBef>
            </a:pPr>
            <a:r>
              <a:rPr lang="en-US" sz="2800" spc="-40" dirty="0">
                <a:latin typeface="Garamond" panose="02020404030301010803" pitchFamily="18" charset="0"/>
                <a:cs typeface="Times New Roman"/>
              </a:rPr>
              <a:t>Selecting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appropriate </a:t>
            </a:r>
            <a:r>
              <a:rPr lang="en-US" sz="2800" spc="-50" dirty="0">
                <a:latin typeface="Garamond" panose="02020404030301010803" pitchFamily="18" charset="0"/>
                <a:cs typeface="Times New Roman"/>
              </a:rPr>
              <a:t>lawful </a:t>
            </a:r>
            <a:r>
              <a:rPr lang="en-US" sz="2800" spc="-35" dirty="0">
                <a:latin typeface="Garamond" panose="02020404030301010803" pitchFamily="18" charset="0"/>
                <a:cs typeface="Times New Roman"/>
              </a:rPr>
              <a:t>basis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your data processing </a:t>
            </a:r>
            <a:r>
              <a:rPr lang="en-US" sz="2800" spc="-40" dirty="0">
                <a:latin typeface="Garamond" panose="02020404030301010803" pitchFamily="18" charset="0"/>
                <a:cs typeface="Times New Roman"/>
              </a:rPr>
              <a:t>activity </a:t>
            </a:r>
            <a:r>
              <a:rPr lang="en-US" sz="2800" spc="-55" dirty="0">
                <a:latin typeface="Garamond" panose="02020404030301010803" pitchFamily="18" charset="0"/>
                <a:cs typeface="Times New Roman"/>
              </a:rPr>
              <a:t>is </a:t>
            </a:r>
            <a:r>
              <a:rPr lang="en-US" sz="2800" spc="-40" dirty="0">
                <a:latin typeface="Garamond" panose="02020404030301010803" pitchFamily="18" charset="0"/>
                <a:cs typeface="Times New Roman"/>
              </a:rPr>
              <a:t>crucial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spc="-30" dirty="0">
                <a:latin typeface="Garamond" panose="02020404030301010803" pitchFamily="18" charset="0"/>
                <a:cs typeface="Times New Roman"/>
              </a:rPr>
              <a:t>compliance </a:t>
            </a:r>
            <a:r>
              <a:rPr lang="en-US" sz="2800" spc="-25" dirty="0">
                <a:latin typeface="Garamond" panose="02020404030301010803" pitchFamily="18" charset="0"/>
                <a:cs typeface="Times New Roman"/>
              </a:rPr>
              <a:t>with</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Here's</a:t>
            </a:r>
            <a:r>
              <a:rPr lang="en-US" sz="2800" spc="-50" dirty="0">
                <a:latin typeface="Garamond" panose="02020404030301010803" pitchFamily="18" charset="0"/>
                <a:cs typeface="Times New Roman"/>
              </a:rPr>
              <a:t> a </a:t>
            </a:r>
            <a:r>
              <a:rPr lang="en-US" sz="2800" spc="-20" dirty="0">
                <a:latin typeface="Garamond" panose="02020404030301010803" pitchFamily="18" charset="0"/>
                <a:cs typeface="Times New Roman"/>
              </a:rPr>
              <a:t>step-by-step</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guide</a:t>
            </a:r>
            <a:r>
              <a:rPr lang="en-US" sz="2800" spc="-4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help</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determine</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which</a:t>
            </a:r>
            <a:r>
              <a:rPr lang="en-US" sz="2800" spc="-55" dirty="0">
                <a:latin typeface="Garamond" panose="02020404030301010803" pitchFamily="18" charset="0"/>
                <a:cs typeface="Times New Roman"/>
              </a:rPr>
              <a:t> </a:t>
            </a:r>
            <a:r>
              <a:rPr lang="en-US" sz="2800" spc="-45" dirty="0">
                <a:latin typeface="Garamond" panose="02020404030301010803" pitchFamily="18" charset="0"/>
                <a:cs typeface="Times New Roman"/>
              </a:rPr>
              <a:t>lawful</a:t>
            </a:r>
            <a:r>
              <a:rPr lang="en-US" sz="2800" spc="-50" dirty="0">
                <a:latin typeface="Garamond" panose="02020404030301010803" pitchFamily="18" charset="0"/>
                <a:cs typeface="Times New Roman"/>
              </a:rPr>
              <a:t> </a:t>
            </a:r>
            <a:r>
              <a:rPr lang="en-US" sz="2800" spc="-35" dirty="0">
                <a:latin typeface="Garamond" panose="02020404030301010803" pitchFamily="18" charset="0"/>
                <a:cs typeface="Times New Roman"/>
              </a:rPr>
              <a:t>basis </a:t>
            </a:r>
            <a:r>
              <a:rPr lang="en-US" sz="2800" spc="-29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use:</a:t>
            </a:r>
            <a:endParaRPr lang="en-US" sz="2800" dirty="0">
              <a:latin typeface="Garamond" panose="02020404030301010803" pitchFamily="18" charset="0"/>
              <a:cs typeface="Times New Roman"/>
            </a:endParaRPr>
          </a:p>
          <a:p>
            <a:pPr>
              <a:spcBef>
                <a:spcPts val="40"/>
              </a:spcBef>
            </a:pPr>
            <a:endParaRPr lang="en-US" sz="4000" dirty="0">
              <a:latin typeface="Garamond" panose="02020404030301010803" pitchFamily="18" charset="0"/>
              <a:cs typeface="Times New Roman"/>
            </a:endParaRPr>
          </a:p>
          <a:p>
            <a:pPr marL="469265" marR="5080" indent="-228600" algn="just">
              <a:lnSpc>
                <a:spcPct val="140800"/>
              </a:lnSpc>
              <a:buFont typeface="Wingdings"/>
              <a:buChar char=""/>
              <a:tabLst>
                <a:tab pos="469900" algn="l"/>
              </a:tabLst>
            </a:pPr>
            <a:r>
              <a:rPr lang="en-US" sz="2800" b="1" spc="-15" dirty="0">
                <a:solidFill>
                  <a:srgbClr val="054C2C"/>
                </a:solidFill>
                <a:latin typeface="Garamond" panose="02020404030301010803" pitchFamily="18" charset="0"/>
                <a:cs typeface="Times New Roman"/>
              </a:rPr>
              <a:t>Identify </a:t>
            </a:r>
            <a:r>
              <a:rPr lang="en-US" sz="2800" b="1" spc="-5" dirty="0">
                <a:solidFill>
                  <a:srgbClr val="054C2C"/>
                </a:solidFill>
                <a:latin typeface="Garamond" panose="02020404030301010803" pitchFamily="18" charset="0"/>
                <a:cs typeface="Times New Roman"/>
              </a:rPr>
              <a:t>the </a:t>
            </a:r>
            <a:r>
              <a:rPr lang="en-US" sz="2800" b="1" spc="-20" dirty="0">
                <a:solidFill>
                  <a:srgbClr val="054C2C"/>
                </a:solidFill>
                <a:latin typeface="Garamond" panose="02020404030301010803" pitchFamily="18" charset="0"/>
                <a:cs typeface="Times New Roman"/>
              </a:rPr>
              <a:t>Purpose: </a:t>
            </a:r>
            <a:r>
              <a:rPr lang="en-US" sz="2800" spc="-25" dirty="0">
                <a:latin typeface="Garamond" panose="02020404030301010803" pitchFamily="18" charset="0"/>
                <a:cs typeface="Times New Roman"/>
              </a:rPr>
              <a:t>Start </a:t>
            </a:r>
            <a:r>
              <a:rPr lang="en-US" sz="2800" spc="-50" dirty="0">
                <a:latin typeface="Garamond" panose="02020404030301010803" pitchFamily="18" charset="0"/>
                <a:cs typeface="Times New Roman"/>
              </a:rPr>
              <a:t>by clearly </a:t>
            </a:r>
            <a:r>
              <a:rPr lang="en-US" sz="2800" spc="-25" dirty="0">
                <a:latin typeface="Garamond" panose="02020404030301010803" pitchFamily="18" charset="0"/>
                <a:cs typeface="Times New Roman"/>
              </a:rPr>
              <a:t>defining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purpose </a:t>
            </a:r>
            <a:r>
              <a:rPr lang="en-US" sz="2800" spc="-5" dirty="0">
                <a:latin typeface="Garamond" panose="02020404030301010803" pitchFamily="18" charset="0"/>
                <a:cs typeface="Times New Roman"/>
              </a:rPr>
              <a:t>of the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processing </a:t>
            </a:r>
            <a:r>
              <a:rPr lang="en-US" sz="2800" spc="-40" dirty="0">
                <a:latin typeface="Garamond" panose="02020404030301010803" pitchFamily="18" charset="0"/>
                <a:cs typeface="Times New Roman"/>
              </a:rPr>
              <a:t>activity. </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First, </a:t>
            </a:r>
            <a:r>
              <a:rPr lang="en-US" sz="2800" spc="-15" dirty="0">
                <a:latin typeface="Garamond" panose="02020404030301010803" pitchFamily="18" charset="0"/>
                <a:cs typeface="Times New Roman"/>
              </a:rPr>
              <a:t>be </a:t>
            </a:r>
            <a:r>
              <a:rPr lang="en-US" sz="2800" spc="-35" dirty="0">
                <a:latin typeface="Garamond" panose="02020404030301010803" pitchFamily="18" charset="0"/>
                <a:cs typeface="Times New Roman"/>
              </a:rPr>
              <a:t>clear </a:t>
            </a:r>
            <a:r>
              <a:rPr lang="en-US" sz="2800" spc="-10" dirty="0">
                <a:latin typeface="Garamond" panose="02020404030301010803" pitchFamily="18" charset="0"/>
                <a:cs typeface="Times New Roman"/>
              </a:rPr>
              <a:t>about </a:t>
            </a:r>
            <a:r>
              <a:rPr lang="en-US" sz="2800" spc="-55" dirty="0">
                <a:latin typeface="Garamond" panose="02020404030301010803" pitchFamily="18" charset="0"/>
                <a:cs typeface="Times New Roman"/>
              </a:rPr>
              <a:t>why </a:t>
            </a:r>
            <a:r>
              <a:rPr lang="en-US" sz="2800" spc="-40" dirty="0">
                <a:latin typeface="Garamond" panose="02020404030301010803" pitchFamily="18" charset="0"/>
                <a:cs typeface="Times New Roman"/>
              </a:rPr>
              <a:t>you </a:t>
            </a:r>
            <a:r>
              <a:rPr lang="en-US" sz="2800" spc="-15" dirty="0">
                <a:latin typeface="Garamond" panose="02020404030301010803" pitchFamily="18" charset="0"/>
                <a:cs typeface="Times New Roman"/>
              </a:rPr>
              <a:t>need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data. </a:t>
            </a:r>
            <a:r>
              <a:rPr lang="en-US" sz="2800" spc="-5" dirty="0">
                <a:latin typeface="Garamond" panose="02020404030301010803" pitchFamily="18" charset="0"/>
                <a:cs typeface="Times New Roman"/>
              </a:rPr>
              <a:t>Is </a:t>
            </a:r>
            <a:r>
              <a:rPr lang="en-US" sz="2800" spc="-25" dirty="0">
                <a:latin typeface="Garamond" panose="02020404030301010803" pitchFamily="18" charset="0"/>
                <a:cs typeface="Times New Roman"/>
              </a:rPr>
              <a:t>it </a:t>
            </a:r>
            <a:r>
              <a:rPr lang="en-US" sz="2800" spc="-5" dirty="0">
                <a:latin typeface="Garamond" panose="02020404030301010803" pitchFamily="18" charset="0"/>
                <a:cs typeface="Times New Roman"/>
              </a:rPr>
              <a:t>for </a:t>
            </a:r>
            <a:r>
              <a:rPr lang="en-US" sz="2800" spc="-50" dirty="0">
                <a:latin typeface="Garamond" panose="02020404030301010803" pitchFamily="18" charset="0"/>
                <a:cs typeface="Times New Roman"/>
              </a:rPr>
              <a:t>a </a:t>
            </a:r>
            <a:r>
              <a:rPr lang="en-US" sz="2800" spc="-15" dirty="0">
                <a:latin typeface="Garamond" panose="02020404030301010803" pitchFamily="18" charset="0"/>
                <a:cs typeface="Times New Roman"/>
              </a:rPr>
              <a:t>contract, </a:t>
            </a:r>
            <a:r>
              <a:rPr lang="en-US" sz="2800" spc="-50" dirty="0">
                <a:latin typeface="Garamond" panose="02020404030301010803" pitchFamily="18" charset="0"/>
                <a:cs typeface="Times New Roman"/>
              </a:rPr>
              <a:t>a </a:t>
            </a:r>
            <a:r>
              <a:rPr lang="en-US" sz="2800" spc="-55" dirty="0">
                <a:latin typeface="Garamond" panose="02020404030301010803" pitchFamily="18" charset="0"/>
                <a:cs typeface="Times New Roman"/>
              </a:rPr>
              <a:t>legal </a:t>
            </a:r>
            <a:r>
              <a:rPr lang="en-US" sz="2800" spc="-35" dirty="0">
                <a:latin typeface="Garamond" panose="02020404030301010803" pitchFamily="18" charset="0"/>
                <a:cs typeface="Times New Roman"/>
              </a:rPr>
              <a:t>rule, </a:t>
            </a:r>
            <a:r>
              <a:rPr lang="en-US" sz="2800" spc="-15" dirty="0">
                <a:latin typeface="Garamond" panose="02020404030301010803" pitchFamily="18" charset="0"/>
                <a:cs typeface="Times New Roman"/>
              </a:rPr>
              <a:t>consent, </a:t>
            </a:r>
            <a:r>
              <a:rPr lang="en-US" sz="2800" spc="-30" dirty="0">
                <a:latin typeface="Garamond" panose="02020404030301010803" pitchFamily="18" charset="0"/>
                <a:cs typeface="Times New Roman"/>
              </a:rPr>
              <a:t>because </a:t>
            </a:r>
            <a:r>
              <a:rPr lang="en-US" sz="2800" spc="-20" dirty="0">
                <a:latin typeface="Garamond" panose="02020404030301010803" pitchFamily="18" charset="0"/>
                <a:cs typeface="Times New Roman"/>
              </a:rPr>
              <a:t>it's </a:t>
            </a:r>
            <a:r>
              <a:rPr lang="en-US" sz="2800" spc="-10" dirty="0">
                <a:latin typeface="Garamond" panose="02020404030301010803" pitchFamily="18" charset="0"/>
                <a:cs typeface="Times New Roman"/>
              </a:rPr>
              <a:t>important </a:t>
            </a:r>
            <a:r>
              <a:rPr lang="en-US" sz="2800" dirty="0">
                <a:latin typeface="Garamond" panose="02020404030301010803" pitchFamily="18" charset="0"/>
                <a:cs typeface="Times New Roman"/>
              </a:rPr>
              <a:t>for </a:t>
            </a:r>
            <a:r>
              <a:rPr lang="en-US" sz="2800" spc="-15" dirty="0">
                <a:latin typeface="Garamond" panose="02020404030301010803" pitchFamily="18" charset="0"/>
                <a:cs typeface="Times New Roman"/>
              </a:rPr>
              <a:t>someone's </a:t>
            </a:r>
            <a:r>
              <a:rPr lang="en-US" sz="2800" spc="-40" dirty="0">
                <a:latin typeface="Garamond" panose="02020404030301010803" pitchFamily="18" charset="0"/>
                <a:cs typeface="Times New Roman"/>
              </a:rPr>
              <a:t>safety,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public </a:t>
            </a:r>
            <a:r>
              <a:rPr lang="en-US" sz="2800" spc="-20" dirty="0">
                <a:latin typeface="Garamond" panose="02020404030301010803" pitchFamily="18" charset="0"/>
                <a:cs typeface="Times New Roman"/>
              </a:rPr>
              <a:t>job,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because </a:t>
            </a:r>
            <a:r>
              <a:rPr lang="en-US" sz="2800" spc="-35" dirty="0">
                <a:latin typeface="Garamond" panose="02020404030301010803" pitchFamily="18" charset="0"/>
                <a:cs typeface="Times New Roman"/>
              </a:rPr>
              <a:t>you have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good </a:t>
            </a:r>
            <a:r>
              <a:rPr lang="en-US" sz="2800" spc="-30" dirty="0">
                <a:latin typeface="Garamond" panose="02020404030301010803" pitchFamily="18" charset="0"/>
                <a:cs typeface="Times New Roman"/>
              </a:rPr>
              <a:t>reason? </a:t>
            </a:r>
            <a:r>
              <a:rPr lang="en-US" sz="2800" spc="-40" dirty="0">
                <a:latin typeface="Garamond" panose="02020404030301010803" pitchFamily="18" charset="0"/>
                <a:cs typeface="Times New Roman"/>
              </a:rPr>
              <a:t>Make </a:t>
            </a:r>
            <a:r>
              <a:rPr lang="en-US" sz="2800" spc="-25" dirty="0">
                <a:latin typeface="Garamond" panose="02020404030301010803" pitchFamily="18" charset="0"/>
                <a:cs typeface="Times New Roman"/>
              </a:rPr>
              <a:t>sure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purpose</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clear.</a:t>
            </a:r>
            <a:endParaRPr lang="en-US" sz="2800" dirty="0">
              <a:latin typeface="Garamond" panose="02020404030301010803" pitchFamily="18" charset="0"/>
              <a:cs typeface="Times New Roman"/>
            </a:endParaRPr>
          </a:p>
          <a:p>
            <a:pPr>
              <a:spcBef>
                <a:spcPts val="50"/>
              </a:spcBef>
              <a:buClr>
                <a:srgbClr val="C00000"/>
              </a:buClr>
              <a:buFont typeface="Wingdings"/>
              <a:buChar char=""/>
            </a:pPr>
            <a:endParaRPr lang="en-US" sz="4000" dirty="0">
              <a:latin typeface="Garamond" panose="02020404030301010803" pitchFamily="18" charset="0"/>
              <a:cs typeface="Times New Roman"/>
            </a:endParaRPr>
          </a:p>
          <a:p>
            <a:pPr marL="469265" marR="8255" indent="-228600" algn="just">
              <a:lnSpc>
                <a:spcPct val="140800"/>
              </a:lnSpc>
              <a:spcBef>
                <a:spcPts val="5"/>
              </a:spcBef>
              <a:buFont typeface="Wingdings"/>
              <a:buChar char=""/>
              <a:tabLst>
                <a:tab pos="469900" algn="l"/>
              </a:tabLst>
            </a:pPr>
            <a:r>
              <a:rPr lang="en-US" sz="2800" b="1" spc="-15" dirty="0">
                <a:solidFill>
                  <a:srgbClr val="054C2C"/>
                </a:solidFill>
                <a:latin typeface="Garamond" panose="02020404030301010803" pitchFamily="18" charset="0"/>
                <a:cs typeface="Times New Roman"/>
              </a:rPr>
              <a:t>Consider Consent: </a:t>
            </a:r>
            <a:r>
              <a:rPr lang="en-US" sz="2800" spc="5" dirty="0">
                <a:latin typeface="Garamond" panose="02020404030301010803" pitchFamily="18" charset="0"/>
                <a:cs typeface="Times New Roman"/>
              </a:rPr>
              <a:t>If </a:t>
            </a:r>
            <a:r>
              <a:rPr lang="en-US" sz="2800" spc="-30" dirty="0">
                <a:latin typeface="Garamond" panose="02020404030301010803" pitchFamily="18" charset="0"/>
                <a:cs typeface="Times New Roman"/>
              </a:rPr>
              <a:t>you </a:t>
            </a:r>
            <a:r>
              <a:rPr lang="en-US" sz="2800" spc="-25" dirty="0">
                <a:latin typeface="Garamond" panose="02020404030301010803" pitchFamily="18" charset="0"/>
                <a:cs typeface="Times New Roman"/>
              </a:rPr>
              <a:t>can </a:t>
            </a:r>
            <a:r>
              <a:rPr lang="en-US" sz="2800" spc="-15" dirty="0">
                <a:latin typeface="Garamond" panose="02020404030301010803" pitchFamily="18" charset="0"/>
                <a:cs typeface="Times New Roman"/>
              </a:rPr>
              <a:t>obtain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individual's </a:t>
            </a:r>
            <a:r>
              <a:rPr lang="en-US" sz="2800" spc="-35" dirty="0">
                <a:latin typeface="Garamond" panose="02020404030301010803" pitchFamily="18" charset="0"/>
                <a:cs typeface="Times New Roman"/>
              </a:rPr>
              <a:t>explicit </a:t>
            </a:r>
            <a:r>
              <a:rPr lang="en-US" sz="2800" spc="-15" dirty="0">
                <a:latin typeface="Garamond" panose="02020404030301010803" pitchFamily="18" charset="0"/>
                <a:cs typeface="Times New Roman"/>
              </a:rPr>
              <a:t>and informed </a:t>
            </a:r>
            <a:r>
              <a:rPr lang="en-US" sz="2800" spc="-10" dirty="0">
                <a:latin typeface="Garamond" panose="02020404030301010803" pitchFamily="18" charset="0"/>
                <a:cs typeface="Times New Roman"/>
              </a:rPr>
              <a:t>consent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processing </a:t>
            </a:r>
            <a:r>
              <a:rPr lang="en-US" sz="2800" spc="-40" dirty="0">
                <a:latin typeface="Garamond" panose="02020404030301010803" pitchFamily="18" charset="0"/>
                <a:cs typeface="Times New Roman"/>
              </a:rPr>
              <a:t>activity, </a:t>
            </a:r>
            <a:r>
              <a:rPr lang="en-US" sz="2800" spc="-15" dirty="0">
                <a:latin typeface="Garamond" panose="02020404030301010803" pitchFamily="18" charset="0"/>
                <a:cs typeface="Times New Roman"/>
              </a:rPr>
              <a:t>this </a:t>
            </a:r>
            <a:r>
              <a:rPr lang="en-US" sz="2800" spc="-45" dirty="0">
                <a:latin typeface="Garamond" panose="02020404030301010803" pitchFamily="18" charset="0"/>
                <a:cs typeface="Times New Roman"/>
              </a:rPr>
              <a:t>is </a:t>
            </a:r>
            <a:r>
              <a:rPr lang="en-US" sz="2800" spc="-5" dirty="0">
                <a:latin typeface="Garamond" panose="02020404030301010803" pitchFamily="18" charset="0"/>
                <a:cs typeface="Times New Roman"/>
              </a:rPr>
              <a:t>often the </a:t>
            </a:r>
            <a:r>
              <a:rPr lang="en-US" sz="2800" spc="-35" dirty="0">
                <a:latin typeface="Garamond" panose="02020404030301010803" pitchFamily="18" charset="0"/>
                <a:cs typeface="Times New Roman"/>
              </a:rPr>
              <a:t>easiest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safest </a:t>
            </a:r>
            <a:r>
              <a:rPr lang="en-US" sz="2800" spc="-45" dirty="0">
                <a:latin typeface="Garamond" panose="02020404030301010803" pitchFamily="18" charset="0"/>
                <a:cs typeface="Times New Roman"/>
              </a:rPr>
              <a:t>lawful </a:t>
            </a:r>
            <a:r>
              <a:rPr lang="en-US" sz="2800" spc="-35" dirty="0">
                <a:latin typeface="Garamond" panose="02020404030301010803" pitchFamily="18" charset="0"/>
                <a:cs typeface="Times New Roman"/>
              </a:rPr>
              <a:t>basis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use. </a:t>
            </a:r>
            <a:r>
              <a:rPr lang="en-US" sz="2800" spc="-10" dirty="0">
                <a:latin typeface="Garamond" panose="02020404030301010803" pitchFamily="18" charset="0"/>
                <a:cs typeface="Times New Roman"/>
              </a:rPr>
              <a:t>Consent </a:t>
            </a:r>
            <a:r>
              <a:rPr lang="en-US" sz="2800" spc="-20" dirty="0">
                <a:latin typeface="Garamond" panose="02020404030301010803" pitchFamily="18" charset="0"/>
                <a:cs typeface="Times New Roman"/>
              </a:rPr>
              <a:t>should be </a:t>
            </a:r>
            <a:r>
              <a:rPr lang="en-US" sz="2800" spc="-45" dirty="0">
                <a:latin typeface="Garamond" panose="02020404030301010803" pitchFamily="18" charset="0"/>
                <a:cs typeface="Times New Roman"/>
              </a:rPr>
              <a:t>freely</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given,</a:t>
            </a:r>
            <a:r>
              <a:rPr lang="en-US" sz="2800" spc="-15" dirty="0">
                <a:latin typeface="Garamond" panose="02020404030301010803" pitchFamily="18" charset="0"/>
                <a:cs typeface="Times New Roman"/>
              </a:rPr>
              <a:t> </a:t>
            </a:r>
            <a:r>
              <a:rPr lang="en-US" sz="2800" spc="-55" dirty="0">
                <a:latin typeface="Garamond" panose="02020404030301010803" pitchFamily="18" charset="0"/>
                <a:cs typeface="Times New Roman"/>
              </a:rPr>
              <a:t>easily</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withdrawable,</a:t>
            </a:r>
            <a:r>
              <a:rPr lang="en-US" sz="2800" spc="-15" dirty="0">
                <a:latin typeface="Garamond" panose="02020404030301010803" pitchFamily="18" charset="0"/>
                <a:cs typeface="Times New Roman"/>
              </a:rPr>
              <a:t> 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well-documented.</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6211679"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How to Determine Which Lawful Basis to Use for Your Data Processing Activity</a:t>
            </a:r>
          </a:p>
        </p:txBody>
      </p:sp>
      <p:sp>
        <p:nvSpPr>
          <p:cNvPr id="4" name="Slide Number Placeholder 3">
            <a:extLst>
              <a:ext uri="{FF2B5EF4-FFF2-40B4-BE49-F238E27FC236}">
                <a16:creationId xmlns:a16="http://schemas.microsoft.com/office/drawing/2014/main" id="{B807592C-A38E-0504-3F49-4FBF9BE9F35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174</a:t>
            </a:fld>
            <a:endParaRPr lang="en-US"/>
          </a:p>
        </p:txBody>
      </p:sp>
    </p:spTree>
    <p:extLst>
      <p:ext uri="{BB962C8B-B14F-4D97-AF65-F5344CB8AC3E}">
        <p14:creationId xmlns:p14="http://schemas.microsoft.com/office/powerpoint/2010/main" val="264389187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7087441" cy="7663252"/>
          </a:xfrm>
          <a:prstGeom prst="rect">
            <a:avLst/>
          </a:prstGeom>
        </p:spPr>
        <p:txBody>
          <a:bodyPr vert="horz" wrap="square" lIns="0" tIns="12700" rIns="0" bIns="0" rtlCol="0">
            <a:spAutoFit/>
          </a:bodyPr>
          <a:lstStyle/>
          <a:p>
            <a:pPr marL="469265" marR="5080" indent="-228600" algn="just">
              <a:lnSpc>
                <a:spcPct val="140800"/>
              </a:lnSpc>
              <a:spcBef>
                <a:spcPts val="100"/>
              </a:spcBef>
              <a:buFont typeface="Wingdings"/>
              <a:buChar char=""/>
              <a:tabLst>
                <a:tab pos="469900" algn="l"/>
              </a:tabLst>
            </a:pPr>
            <a:r>
              <a:rPr lang="en-US" sz="2800" b="1" spc="-25" dirty="0">
                <a:solidFill>
                  <a:srgbClr val="054C2C"/>
                </a:solidFill>
                <a:latin typeface="Garamond" panose="02020404030301010803" pitchFamily="18" charset="0"/>
                <a:cs typeface="Times New Roman"/>
              </a:rPr>
              <a:t>Contractual </a:t>
            </a:r>
            <a:r>
              <a:rPr lang="en-US" sz="2800" b="1" spc="-10" dirty="0">
                <a:solidFill>
                  <a:srgbClr val="054C2C"/>
                </a:solidFill>
                <a:latin typeface="Garamond" panose="02020404030301010803" pitchFamily="18" charset="0"/>
                <a:cs typeface="Times New Roman"/>
              </a:rPr>
              <a:t>Obligation: </a:t>
            </a:r>
            <a:r>
              <a:rPr lang="en-US" sz="2800" dirty="0">
                <a:latin typeface="Garamond" panose="02020404030301010803" pitchFamily="18" charset="0"/>
                <a:cs typeface="Times New Roman"/>
              </a:rPr>
              <a:t>If </a:t>
            </a:r>
            <a:r>
              <a:rPr lang="en-US" sz="2800" spc="-25" dirty="0">
                <a:latin typeface="Garamond" panose="02020404030301010803" pitchFamily="18" charset="0"/>
                <a:cs typeface="Times New Roman"/>
              </a:rPr>
              <a:t>processing </a:t>
            </a:r>
            <a:r>
              <a:rPr lang="en-US" sz="2800" spc="-45" dirty="0">
                <a:latin typeface="Garamond" panose="02020404030301010803" pitchFamily="18" charset="0"/>
                <a:cs typeface="Times New Roman"/>
              </a:rPr>
              <a:t>is </a:t>
            </a:r>
            <a:r>
              <a:rPr lang="en-US" sz="2800" spc="-35" dirty="0">
                <a:latin typeface="Garamond" panose="02020404030301010803" pitchFamily="18" charset="0"/>
                <a:cs typeface="Times New Roman"/>
              </a:rPr>
              <a:t>necessary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fulfil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contract </a:t>
            </a:r>
            <a:r>
              <a:rPr lang="en-US" sz="2800" spc="-25" dirty="0">
                <a:latin typeface="Garamond" panose="02020404030301010803" pitchFamily="18" charset="0"/>
                <a:cs typeface="Times New Roman"/>
              </a:rPr>
              <a:t>with </a:t>
            </a:r>
            <a:r>
              <a:rPr lang="en-US" sz="2800" spc="-10"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 </a:t>
            </a:r>
            <a:r>
              <a:rPr lang="en-US" sz="2800" dirty="0">
                <a:latin typeface="Garamond" panose="02020404030301010803" pitchFamily="18" charset="0"/>
                <a:cs typeface="Times New Roman"/>
              </a:rPr>
              <a:t>or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take</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pre-contractual</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steps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at</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request,</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then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lawful</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basis</a:t>
            </a:r>
            <a:r>
              <a:rPr lang="en-US" sz="2800" spc="-3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contractual </a:t>
            </a:r>
            <a:r>
              <a:rPr lang="en-US" sz="2800" spc="-25" dirty="0">
                <a:latin typeface="Garamond" panose="02020404030301010803" pitchFamily="18" charset="0"/>
                <a:cs typeface="Times New Roman"/>
              </a:rPr>
              <a:t>obligation.</a:t>
            </a:r>
            <a:endParaRPr lang="en-US" sz="2800" dirty="0">
              <a:latin typeface="Garamond" panose="02020404030301010803" pitchFamily="18" charset="0"/>
              <a:cs typeface="Times New Roman"/>
            </a:endParaRPr>
          </a:p>
          <a:p>
            <a:pPr>
              <a:spcBef>
                <a:spcPts val="50"/>
              </a:spcBef>
              <a:buClr>
                <a:srgbClr val="C00000"/>
              </a:buClr>
              <a:buFont typeface="Wingdings"/>
              <a:buChar char=""/>
            </a:pPr>
            <a:endParaRPr lang="en-US" sz="4000" dirty="0">
              <a:latin typeface="Garamond" panose="02020404030301010803" pitchFamily="18" charset="0"/>
              <a:cs typeface="Times New Roman"/>
            </a:endParaRPr>
          </a:p>
          <a:p>
            <a:pPr marL="469265" marR="8890" indent="-228600" algn="just">
              <a:lnSpc>
                <a:spcPct val="140800"/>
              </a:lnSpc>
              <a:buFont typeface="Wingdings"/>
              <a:buChar char=""/>
              <a:tabLst>
                <a:tab pos="469900" algn="l"/>
              </a:tabLst>
            </a:pPr>
            <a:r>
              <a:rPr lang="en-US" sz="2800" b="1" spc="-5" dirty="0">
                <a:solidFill>
                  <a:srgbClr val="054C2C"/>
                </a:solidFill>
                <a:latin typeface="Garamond" panose="02020404030301010803" pitchFamily="18" charset="0"/>
                <a:cs typeface="Times New Roman"/>
              </a:rPr>
              <a:t>Legal </a:t>
            </a:r>
            <a:r>
              <a:rPr lang="en-US" sz="2800" b="1" spc="-10" dirty="0">
                <a:solidFill>
                  <a:srgbClr val="054C2C"/>
                </a:solidFill>
                <a:latin typeface="Garamond" panose="02020404030301010803" pitchFamily="18" charset="0"/>
                <a:cs typeface="Times New Roman"/>
              </a:rPr>
              <a:t>Obligation</a:t>
            </a:r>
            <a:r>
              <a:rPr lang="en-US" sz="2800" spc="-10" dirty="0">
                <a:solidFill>
                  <a:srgbClr val="054C2C"/>
                </a:solidFill>
                <a:latin typeface="Garamond" panose="02020404030301010803" pitchFamily="18" charset="0"/>
                <a:cs typeface="Times New Roman"/>
              </a:rPr>
              <a:t>: </a:t>
            </a:r>
            <a:r>
              <a:rPr lang="en-US" sz="2800" spc="-25" dirty="0">
                <a:latin typeface="Garamond" panose="02020404030301010803" pitchFamily="18" charset="0"/>
                <a:cs typeface="Times New Roman"/>
              </a:rPr>
              <a:t>When processing </a:t>
            </a:r>
            <a:r>
              <a:rPr lang="en-US" sz="2800" spc="-40" dirty="0">
                <a:latin typeface="Garamond" panose="02020404030301010803" pitchFamily="18" charset="0"/>
                <a:cs typeface="Times New Roman"/>
              </a:rPr>
              <a:t>is </a:t>
            </a:r>
            <a:r>
              <a:rPr lang="en-US" sz="2800" spc="-25" dirty="0">
                <a:latin typeface="Garamond" panose="02020404030301010803" pitchFamily="18" charset="0"/>
                <a:cs typeface="Times New Roman"/>
              </a:rPr>
              <a:t>required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comply </a:t>
            </a:r>
            <a:r>
              <a:rPr lang="en-US" sz="2800" spc="-25" dirty="0">
                <a:latin typeface="Garamond" panose="02020404030301010803" pitchFamily="18" charset="0"/>
                <a:cs typeface="Times New Roman"/>
              </a:rPr>
              <a:t>with </a:t>
            </a:r>
            <a:r>
              <a:rPr lang="en-US" sz="2800" spc="-50" dirty="0">
                <a:latin typeface="Garamond" panose="02020404030301010803" pitchFamily="18" charset="0"/>
                <a:cs typeface="Times New Roman"/>
              </a:rPr>
              <a:t>a </a:t>
            </a:r>
            <a:r>
              <a:rPr lang="en-US" sz="2800" spc="-55" dirty="0">
                <a:latin typeface="Garamond" panose="02020404030301010803" pitchFamily="18" charset="0"/>
                <a:cs typeface="Times New Roman"/>
              </a:rPr>
              <a:t>legal</a:t>
            </a:r>
            <a:r>
              <a:rPr lang="en-US" sz="2800" spc="190"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 </a:t>
            </a:r>
            <a:r>
              <a:rPr lang="en-US" sz="2800" spc="-20" dirty="0">
                <a:latin typeface="Garamond" panose="02020404030301010803" pitchFamily="18" charset="0"/>
                <a:cs typeface="Times New Roman"/>
              </a:rPr>
              <a:t>such </a:t>
            </a:r>
            <a:r>
              <a:rPr lang="en-US" sz="2800" spc="-40" dirty="0">
                <a:latin typeface="Garamond" panose="02020404030301010803" pitchFamily="18" charset="0"/>
                <a:cs typeface="Times New Roman"/>
              </a:rPr>
              <a:t>as </a:t>
            </a:r>
            <a:r>
              <a:rPr lang="en-US" sz="2800" spc="-30" dirty="0">
                <a:latin typeface="Garamond" panose="02020404030301010803" pitchFamily="18" charset="0"/>
                <a:cs typeface="Times New Roman"/>
              </a:rPr>
              <a:t>tax</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reporting</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law</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enforcement,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this</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appropriate</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lawful</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basis.</a:t>
            </a:r>
            <a:endParaRPr lang="en-US" sz="2800" dirty="0">
              <a:latin typeface="Garamond" panose="02020404030301010803" pitchFamily="18" charset="0"/>
              <a:cs typeface="Times New Roman"/>
            </a:endParaRPr>
          </a:p>
          <a:p>
            <a:pPr>
              <a:spcBef>
                <a:spcPts val="45"/>
              </a:spcBef>
              <a:buClr>
                <a:srgbClr val="C00000"/>
              </a:buClr>
              <a:buFont typeface="Wingdings"/>
              <a:buChar char=""/>
            </a:pPr>
            <a:endParaRPr lang="en-US" sz="3200" dirty="0">
              <a:latin typeface="Garamond" panose="02020404030301010803" pitchFamily="18" charset="0"/>
              <a:cs typeface="Times New Roman"/>
            </a:endParaRPr>
          </a:p>
          <a:p>
            <a:pPr marL="469265" marR="5715" indent="-228600" algn="just">
              <a:lnSpc>
                <a:spcPct val="141400"/>
              </a:lnSpc>
              <a:buFont typeface="Wingdings"/>
              <a:buChar char=""/>
              <a:tabLst>
                <a:tab pos="469900" algn="l"/>
              </a:tabLst>
            </a:pPr>
            <a:r>
              <a:rPr lang="en-US" sz="2800" b="1" spc="-30" dirty="0">
                <a:solidFill>
                  <a:srgbClr val="054C2C"/>
                </a:solidFill>
                <a:latin typeface="Garamond" panose="02020404030301010803" pitchFamily="18" charset="0"/>
                <a:cs typeface="Times New Roman"/>
              </a:rPr>
              <a:t>Vital </a:t>
            </a:r>
            <a:r>
              <a:rPr lang="en-US" sz="2800" b="1" spc="-15" dirty="0">
                <a:solidFill>
                  <a:srgbClr val="054C2C"/>
                </a:solidFill>
                <a:latin typeface="Garamond" panose="02020404030301010803" pitchFamily="18" charset="0"/>
                <a:cs typeface="Times New Roman"/>
              </a:rPr>
              <a:t>Interests: </a:t>
            </a:r>
            <a:r>
              <a:rPr lang="en-US" sz="2800" dirty="0">
                <a:latin typeface="Garamond" panose="02020404030301010803" pitchFamily="18" charset="0"/>
                <a:cs typeface="Times New Roman"/>
              </a:rPr>
              <a:t>If </a:t>
            </a:r>
            <a:r>
              <a:rPr lang="en-US" sz="2800" spc="-30" dirty="0">
                <a:latin typeface="Garamond" panose="02020404030301010803" pitchFamily="18" charset="0"/>
                <a:cs typeface="Times New Roman"/>
              </a:rPr>
              <a:t>processing </a:t>
            </a:r>
            <a:r>
              <a:rPr lang="en-US" sz="2800" spc="-45" dirty="0">
                <a:latin typeface="Garamond" panose="02020404030301010803" pitchFamily="18" charset="0"/>
                <a:cs typeface="Times New Roman"/>
              </a:rPr>
              <a:t>is </a:t>
            </a:r>
            <a:r>
              <a:rPr lang="en-US" sz="2800" spc="-35" dirty="0">
                <a:latin typeface="Garamond" panose="02020404030301010803" pitchFamily="18" charset="0"/>
                <a:cs typeface="Times New Roman"/>
              </a:rPr>
              <a:t>necessary </a:t>
            </a:r>
            <a:r>
              <a:rPr lang="en-US" sz="2800" spc="10" dirty="0">
                <a:latin typeface="Garamond" panose="02020404030301010803" pitchFamily="18" charset="0"/>
                <a:cs typeface="Times New Roman"/>
              </a:rPr>
              <a:t>to </a:t>
            </a:r>
            <a:r>
              <a:rPr lang="en-US" sz="2800" spc="-10" dirty="0">
                <a:latin typeface="Garamond" panose="02020404030301010803" pitchFamily="18" charset="0"/>
                <a:cs typeface="Times New Roman"/>
              </a:rPr>
              <a:t>protect </a:t>
            </a:r>
            <a:r>
              <a:rPr lang="en-US" sz="2800" spc="-20" dirty="0">
                <a:latin typeface="Garamond" panose="02020404030301010803" pitchFamily="18" charset="0"/>
                <a:cs typeface="Times New Roman"/>
              </a:rPr>
              <a:t>someone's </a:t>
            </a:r>
            <a:r>
              <a:rPr lang="en-US" sz="2800" spc="-45" dirty="0">
                <a:latin typeface="Garamond" panose="02020404030301010803" pitchFamily="18" charset="0"/>
                <a:cs typeface="Times New Roman"/>
              </a:rPr>
              <a:t>life </a:t>
            </a:r>
            <a:r>
              <a:rPr lang="en-US" sz="2800" dirty="0">
                <a:latin typeface="Garamond" panose="02020404030301010803" pitchFamily="18" charset="0"/>
                <a:cs typeface="Times New Roman"/>
              </a:rPr>
              <a:t>or </a:t>
            </a:r>
            <a:r>
              <a:rPr lang="en-US" sz="2800" spc="-45" dirty="0">
                <a:latin typeface="Garamond" panose="02020404030301010803" pitchFamily="18" charset="0"/>
                <a:cs typeface="Times New Roman"/>
              </a:rPr>
              <a:t>physical </a:t>
            </a:r>
            <a:r>
              <a:rPr lang="en-US" sz="2800" spc="-35" dirty="0">
                <a:latin typeface="Garamond" panose="02020404030301010803" pitchFamily="18" charset="0"/>
                <a:cs typeface="Times New Roman"/>
              </a:rPr>
              <a:t>integrity,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lawful </a:t>
            </a:r>
            <a:r>
              <a:rPr lang="en-US" sz="2800" spc="-35" dirty="0">
                <a:latin typeface="Garamond" panose="02020404030301010803" pitchFamily="18" charset="0"/>
                <a:cs typeface="Times New Roman"/>
              </a:rPr>
              <a:t>basis </a:t>
            </a:r>
            <a:r>
              <a:rPr lang="en-US" sz="2800" spc="-45" dirty="0">
                <a:latin typeface="Garamond" panose="02020404030301010803" pitchFamily="18" charset="0"/>
                <a:cs typeface="Times New Roman"/>
              </a:rPr>
              <a:t>is </a:t>
            </a:r>
            <a:r>
              <a:rPr lang="en-US" sz="2800" spc="-40" dirty="0">
                <a:latin typeface="Garamond" panose="02020404030301010803" pitchFamily="18" charset="0"/>
                <a:cs typeface="Times New Roman"/>
              </a:rPr>
              <a:t>vital </a:t>
            </a:r>
            <a:r>
              <a:rPr lang="en-US" sz="2800" spc="-25" dirty="0">
                <a:latin typeface="Garamond" panose="02020404030301010803" pitchFamily="18" charset="0"/>
                <a:cs typeface="Times New Roman"/>
              </a:rPr>
              <a:t>interests. This </a:t>
            </a:r>
            <a:r>
              <a:rPr lang="en-US" sz="2800" spc="-45" dirty="0">
                <a:latin typeface="Garamond" panose="02020404030301010803" pitchFamily="18" charset="0"/>
                <a:cs typeface="Times New Roman"/>
              </a:rPr>
              <a:t>is </a:t>
            </a:r>
            <a:r>
              <a:rPr lang="en-US" sz="2800" spc="-5" dirty="0">
                <a:latin typeface="Garamond" panose="02020404030301010803" pitchFamily="18" charset="0"/>
                <a:cs typeface="Times New Roman"/>
              </a:rPr>
              <a:t>often </a:t>
            </a:r>
            <a:r>
              <a:rPr lang="en-US" sz="2800" spc="-35" dirty="0">
                <a:latin typeface="Garamond" panose="02020404030301010803" pitchFamily="18" charset="0"/>
                <a:cs typeface="Times New Roman"/>
              </a:rPr>
              <a:t>applicable </a:t>
            </a:r>
            <a:r>
              <a:rPr lang="en-US" sz="2800" spc="-25" dirty="0">
                <a:latin typeface="Garamond" panose="02020404030301010803" pitchFamily="18" charset="0"/>
                <a:cs typeface="Times New Roman"/>
              </a:rPr>
              <a:t>in </a:t>
            </a:r>
            <a:r>
              <a:rPr lang="en-US" sz="2800" spc="-35" dirty="0">
                <a:latin typeface="Garamond" panose="02020404030301010803" pitchFamily="18" charset="0"/>
                <a:cs typeface="Times New Roman"/>
              </a:rPr>
              <a:t>emergency </a:t>
            </a:r>
            <a:r>
              <a:rPr lang="en-US" sz="2800" spc="-20" dirty="0">
                <a:latin typeface="Garamond" panose="02020404030301010803" pitchFamily="18" charset="0"/>
                <a:cs typeface="Times New Roman"/>
              </a:rPr>
              <a:t>situations </a:t>
            </a:r>
            <a:r>
              <a:rPr lang="en-US" sz="2800" spc="-25" dirty="0">
                <a:latin typeface="Garamond" panose="02020404030301010803" pitchFamily="18" charset="0"/>
                <a:cs typeface="Times New Roman"/>
              </a:rPr>
              <a:t>when </a:t>
            </a:r>
            <a:r>
              <a:rPr lang="en-US" sz="2800" spc="-20" dirty="0">
                <a:latin typeface="Garamond" panose="02020404030301010803" pitchFamily="18" charset="0"/>
                <a:cs typeface="Times New Roman"/>
              </a:rPr>
              <a:t>it's </a:t>
            </a:r>
            <a:r>
              <a:rPr lang="en-US" sz="2800" spc="-10" dirty="0">
                <a:latin typeface="Garamond" panose="02020404030301010803" pitchFamily="18" charset="0"/>
                <a:cs typeface="Times New Roman"/>
              </a:rPr>
              <a:t>about </a:t>
            </a:r>
            <a:r>
              <a:rPr lang="en-US" sz="2800" spc="-15" dirty="0">
                <a:latin typeface="Garamond" panose="02020404030301010803" pitchFamily="18" charset="0"/>
                <a:cs typeface="Times New Roman"/>
              </a:rPr>
              <a:t>protecting</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someone's</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life</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health</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can't</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get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permission</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p>
          <a:p>
            <a:pPr>
              <a:spcBef>
                <a:spcPts val="50"/>
              </a:spcBef>
              <a:buClr>
                <a:srgbClr val="C00000"/>
              </a:buClr>
              <a:buFont typeface="Wingdings"/>
              <a:buChar char=""/>
            </a:pPr>
            <a:endParaRPr lang="en-US" sz="3200" dirty="0">
              <a:latin typeface="Garamond" panose="02020404030301010803" pitchFamily="18" charset="0"/>
              <a:cs typeface="Times New Roman"/>
            </a:endParaRPr>
          </a:p>
          <a:p>
            <a:pPr marL="469265" marR="5080" indent="-228600" algn="just">
              <a:lnSpc>
                <a:spcPct val="140800"/>
              </a:lnSpc>
              <a:buFont typeface="Wingdings"/>
              <a:buChar char=""/>
              <a:tabLst>
                <a:tab pos="469900" algn="l"/>
              </a:tabLst>
            </a:pPr>
            <a:r>
              <a:rPr lang="en-US" sz="2800" b="1" spc="-5" dirty="0">
                <a:solidFill>
                  <a:srgbClr val="054C2C"/>
                </a:solidFill>
                <a:latin typeface="Garamond" panose="02020404030301010803" pitchFamily="18" charset="0"/>
                <a:cs typeface="Times New Roman"/>
              </a:rPr>
              <a:t>Legitimate </a:t>
            </a:r>
            <a:r>
              <a:rPr lang="en-US" sz="2800" b="1" spc="-15" dirty="0">
                <a:solidFill>
                  <a:srgbClr val="054C2C"/>
                </a:solidFill>
                <a:latin typeface="Garamond" panose="02020404030301010803" pitchFamily="18" charset="0"/>
                <a:cs typeface="Times New Roman"/>
              </a:rPr>
              <a:t>Interests: </a:t>
            </a:r>
            <a:r>
              <a:rPr lang="en-US" sz="2800" dirty="0">
                <a:latin typeface="Garamond" panose="02020404030301010803" pitchFamily="18" charset="0"/>
                <a:cs typeface="Times New Roman"/>
              </a:rPr>
              <a:t>If </a:t>
            </a:r>
            <a:r>
              <a:rPr lang="en-US" sz="2800" spc="-35" dirty="0">
                <a:latin typeface="Garamond" panose="02020404030301010803" pitchFamily="18" charset="0"/>
                <a:cs typeface="Times New Roman"/>
              </a:rPr>
              <a:t>you </a:t>
            </a:r>
            <a:r>
              <a:rPr lang="en-US" sz="2800" spc="-25" dirty="0">
                <a:latin typeface="Garamond" panose="02020404030301010803" pitchFamily="18" charset="0"/>
                <a:cs typeface="Times New Roman"/>
              </a:rPr>
              <a:t>can show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legitimate </a:t>
            </a:r>
            <a:r>
              <a:rPr lang="en-US" sz="2800" spc="-15" dirty="0">
                <a:latin typeface="Garamond" panose="02020404030301010803" pitchFamily="18" charset="0"/>
                <a:cs typeface="Times New Roman"/>
              </a:rPr>
              <a:t>interest </a:t>
            </a:r>
            <a:r>
              <a:rPr lang="en-US" sz="2800" spc="-25" dirty="0">
                <a:latin typeface="Garamond" panose="02020404030301010803" pitchFamily="18" charset="0"/>
                <a:cs typeface="Times New Roman"/>
              </a:rPr>
              <a:t>in processing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data, </a:t>
            </a:r>
            <a:r>
              <a:rPr lang="en-US" sz="2800" spc="-15" dirty="0">
                <a:latin typeface="Garamond" panose="02020404030301010803" pitchFamily="18" charset="0"/>
                <a:cs typeface="Times New Roman"/>
              </a:rPr>
              <a:t>and this interest</a:t>
            </a:r>
            <a:r>
              <a:rPr lang="en-US" sz="2800" spc="-45" dirty="0">
                <a:latin typeface="Garamond" panose="02020404030301010803" pitchFamily="18" charset="0"/>
                <a:cs typeface="Times New Roman"/>
              </a:rPr>
              <a:t> is</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not</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overridden</a:t>
            </a:r>
            <a:r>
              <a:rPr lang="en-US" sz="2800" spc="-3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rights</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interests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spc="-35" dirty="0">
                <a:latin typeface="Garamond" panose="02020404030301010803" pitchFamily="18" charset="0"/>
                <a:cs typeface="Times New Roman"/>
              </a:rPr>
              <a:t> you</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use</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legitimate </a:t>
            </a:r>
            <a:r>
              <a:rPr lang="en-US" sz="2800" spc="-20" dirty="0">
                <a:latin typeface="Garamond" panose="02020404030301010803" pitchFamily="18" charset="0"/>
                <a:cs typeface="Times New Roman"/>
              </a:rPr>
              <a:t>interests </a:t>
            </a:r>
            <a:r>
              <a:rPr lang="en-US" sz="2800" spc="-40" dirty="0">
                <a:latin typeface="Garamond" panose="02020404030301010803" pitchFamily="18" charset="0"/>
                <a:cs typeface="Times New Roman"/>
              </a:rPr>
              <a:t>as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lawful </a:t>
            </a:r>
            <a:r>
              <a:rPr lang="en-US" sz="2800" spc="-40" dirty="0">
                <a:latin typeface="Garamond" panose="02020404030301010803" pitchFamily="18" charset="0"/>
                <a:cs typeface="Times New Roman"/>
              </a:rPr>
              <a:t>basis. </a:t>
            </a:r>
            <a:r>
              <a:rPr lang="en-US" sz="2800" spc="-10" dirty="0">
                <a:latin typeface="Garamond" panose="02020404030301010803" pitchFamily="18" charset="0"/>
                <a:cs typeface="Times New Roman"/>
              </a:rPr>
              <a:t>Conduct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legitimate </a:t>
            </a:r>
            <a:r>
              <a:rPr lang="en-US" sz="2800" spc="-20" dirty="0">
                <a:latin typeface="Garamond" panose="02020404030301010803" pitchFamily="18" charset="0"/>
                <a:cs typeface="Times New Roman"/>
              </a:rPr>
              <a:t>interest </a:t>
            </a:r>
            <a:r>
              <a:rPr lang="en-US" sz="2800" spc="-25" dirty="0">
                <a:latin typeface="Garamond" panose="02020404030301010803" pitchFamily="18" charset="0"/>
                <a:cs typeface="Times New Roman"/>
              </a:rPr>
              <a:t>assessment </a:t>
            </a:r>
            <a:r>
              <a:rPr lang="en-US" sz="2800" spc="10" dirty="0">
                <a:latin typeface="Garamond" panose="02020404030301010803" pitchFamily="18" charset="0"/>
                <a:cs typeface="Times New Roman"/>
              </a:rPr>
              <a:t>to </a:t>
            </a:r>
            <a:r>
              <a:rPr lang="en-US" sz="2800" spc="-45" dirty="0">
                <a:latin typeface="Garamond" panose="02020404030301010803" pitchFamily="18" charset="0"/>
                <a:cs typeface="Times New Roman"/>
              </a:rPr>
              <a:t>weigh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interests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balanced.</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6211679"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How to Determine Which Lawful Basis to Use for Your Data Processing Activity</a:t>
            </a:r>
          </a:p>
        </p:txBody>
      </p:sp>
      <p:sp>
        <p:nvSpPr>
          <p:cNvPr id="4" name="Slide Number Placeholder 3">
            <a:extLst>
              <a:ext uri="{FF2B5EF4-FFF2-40B4-BE49-F238E27FC236}">
                <a16:creationId xmlns:a16="http://schemas.microsoft.com/office/drawing/2014/main" id="{5C866160-595A-92F3-BDAD-50B4F3BE1BE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175</a:t>
            </a:fld>
            <a:endParaRPr lang="en-US"/>
          </a:p>
        </p:txBody>
      </p:sp>
    </p:spTree>
    <p:extLst>
      <p:ext uri="{BB962C8B-B14F-4D97-AF65-F5344CB8AC3E}">
        <p14:creationId xmlns:p14="http://schemas.microsoft.com/office/powerpoint/2010/main" val="200951188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674370">
              <a:spcBef>
                <a:spcPts val="95"/>
              </a:spcBef>
            </a:pPr>
            <a:r>
              <a:rPr lang="en-US" sz="3600" b="1" spc="-5" dirty="0">
                <a:solidFill>
                  <a:srgbClr val="054C2C"/>
                </a:solidFill>
                <a:latin typeface="Garamond" panose="02020404030301010803" pitchFamily="18" charset="0"/>
                <a:cs typeface="Times New Roman"/>
              </a:rPr>
              <a:t>Data Privacy Impact Assessment </a:t>
            </a:r>
            <a:r>
              <a:rPr lang="en-US" sz="3600" b="1" spc="5" dirty="0">
                <a:solidFill>
                  <a:srgbClr val="054C2C"/>
                </a:solidFill>
                <a:latin typeface="Garamond" panose="02020404030301010803" pitchFamily="18" charset="0"/>
                <a:cs typeface="Times New Roman"/>
              </a:rPr>
              <a:t>(DPIA)</a:t>
            </a:r>
            <a:endParaRPr lang="en-US" sz="28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15720" y="2820352"/>
            <a:ext cx="17176109" cy="1863908"/>
          </a:xfrm>
          <a:prstGeom prst="rect">
            <a:avLst/>
          </a:prstGeom>
          <a:noFill/>
        </p:spPr>
        <p:txBody>
          <a:bodyPr wrap="square">
            <a:spAutoFit/>
          </a:bodyPr>
          <a:lstStyle/>
          <a:p>
            <a:pPr marL="214629" marR="92075" algn="just">
              <a:lnSpc>
                <a:spcPct val="140800"/>
              </a:lnSpc>
              <a:spcBef>
                <a:spcPts val="5"/>
              </a:spcBef>
            </a:pPr>
            <a:r>
              <a:rPr lang="en-US" sz="2800" spc="10" dirty="0">
                <a:latin typeface="Garamond" panose="02020404030301010803" pitchFamily="18" charset="0"/>
                <a:cs typeface="Times New Roman"/>
              </a:rPr>
              <a:t>One </a:t>
            </a:r>
            <a:r>
              <a:rPr lang="en-US" sz="2800" spc="-5" dirty="0">
                <a:latin typeface="Garamond" panose="02020404030301010803" pitchFamily="18" charset="0"/>
                <a:cs typeface="Times New Roman"/>
              </a:rPr>
              <a:t>of the </a:t>
            </a:r>
            <a:r>
              <a:rPr lang="en-US" sz="2800" spc="-65" dirty="0">
                <a:latin typeface="Garamond" panose="02020404030301010803" pitchFamily="18" charset="0"/>
                <a:cs typeface="Times New Roman"/>
              </a:rPr>
              <a:t>ways</a:t>
            </a:r>
            <a:r>
              <a:rPr lang="en-US" sz="2800" spc="-6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spc="-25" dirty="0">
                <a:latin typeface="Garamond" panose="02020404030301010803" pitchFamily="18" charset="0"/>
                <a:cs typeface="Times New Roman"/>
              </a:rPr>
              <a:t>compliance with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Nigeria </a:t>
            </a:r>
            <a:r>
              <a:rPr lang="en-US" sz="2800" spc="-10" dirty="0">
                <a:latin typeface="Garamond" panose="02020404030301010803" pitchFamily="18" charset="0"/>
                <a:cs typeface="Times New Roman"/>
              </a:rPr>
              <a:t>Data Protection </a:t>
            </a:r>
            <a:r>
              <a:rPr lang="en-US" sz="2800" spc="-25" dirty="0">
                <a:latin typeface="Garamond" panose="02020404030301010803" pitchFamily="18" charset="0"/>
                <a:cs typeface="Times New Roman"/>
              </a:rPr>
              <a:t>Act </a:t>
            </a:r>
            <a:r>
              <a:rPr lang="en-US" sz="2800" spc="-15" dirty="0">
                <a:latin typeface="Garamond" panose="02020404030301010803" pitchFamily="18" charset="0"/>
                <a:cs typeface="Times New Roman"/>
              </a:rPr>
              <a:t>(NDPA), </a:t>
            </a:r>
            <a:r>
              <a:rPr lang="en-US" sz="2800" spc="-55" dirty="0">
                <a:latin typeface="Garamond" panose="02020404030301010803" pitchFamily="18" charset="0"/>
                <a:cs typeface="Times New Roman"/>
              </a:rPr>
              <a:t>is</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conduct </a:t>
            </a:r>
            <a:r>
              <a:rPr lang="en-US" sz="2800" spc="-50" dirty="0">
                <a:latin typeface="Garamond" panose="02020404030301010803" pitchFamily="18" charset="0"/>
                <a:cs typeface="Times New Roman"/>
              </a:rPr>
              <a:t>a </a:t>
            </a:r>
            <a:r>
              <a:rPr lang="en-US" sz="2800" spc="-5" dirty="0">
                <a:latin typeface="Garamond" panose="02020404030301010803" pitchFamily="18" charset="0"/>
                <a:cs typeface="Times New Roman"/>
              </a:rPr>
              <a:t>Data Privacy Impact Assessment </a:t>
            </a:r>
            <a:r>
              <a:rPr lang="en-US" sz="2800" spc="-20" dirty="0">
                <a:latin typeface="Garamond" panose="02020404030301010803" pitchFamily="18" charset="0"/>
                <a:cs typeface="Times New Roman"/>
              </a:rPr>
              <a:t>(DPIA). </a:t>
            </a:r>
            <a:r>
              <a:rPr lang="en-US" sz="2800" spc="-55" dirty="0">
                <a:latin typeface="Garamond" panose="02020404030301010803" pitchFamily="18" charset="0"/>
                <a:cs typeface="Times New Roman"/>
              </a:rPr>
              <a:t>A </a:t>
            </a:r>
            <a:r>
              <a:rPr lang="en-US" sz="2800" spc="5" dirty="0" err="1">
                <a:latin typeface="Garamond" panose="02020404030301010803" pitchFamily="18" charset="0"/>
                <a:cs typeface="Times New Roman"/>
              </a:rPr>
              <a:t>DPIA</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process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help </a:t>
            </a:r>
            <a:r>
              <a:rPr lang="en-US" sz="2800" spc="-35" dirty="0">
                <a:latin typeface="Garamond" panose="02020404030301010803" pitchFamily="18" charset="0"/>
                <a:cs typeface="Times New Roman"/>
              </a:rPr>
              <a:t>you identify </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minimize</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project</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or </a:t>
            </a:r>
            <a:r>
              <a:rPr lang="en-US" sz="2800" spc="-25" dirty="0">
                <a:latin typeface="Garamond" panose="02020404030301010803" pitchFamily="18" charset="0"/>
                <a:cs typeface="Times New Roman"/>
              </a:rPr>
              <a:t>plan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involving</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personal</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p:txBody>
      </p:sp>
      <p:grpSp>
        <p:nvGrpSpPr>
          <p:cNvPr id="12" name="Group 11">
            <a:extLst>
              <a:ext uri="{FF2B5EF4-FFF2-40B4-BE49-F238E27FC236}">
                <a16:creationId xmlns:a16="http://schemas.microsoft.com/office/drawing/2014/main" id="{FB89F6BF-3A0E-1645-CFBC-4962EA533C1D}"/>
              </a:ext>
            </a:extLst>
          </p:cNvPr>
          <p:cNvGrpSpPr/>
          <p:nvPr/>
        </p:nvGrpSpPr>
        <p:grpSpPr>
          <a:xfrm>
            <a:off x="4882064" y="4550531"/>
            <a:ext cx="9526946" cy="5633807"/>
            <a:chOff x="5700712" y="4745801"/>
            <a:chExt cx="5758815" cy="3405504"/>
          </a:xfrm>
        </p:grpSpPr>
        <p:grpSp>
          <p:nvGrpSpPr>
            <p:cNvPr id="20" name="object 8">
              <a:extLst>
                <a:ext uri="{FF2B5EF4-FFF2-40B4-BE49-F238E27FC236}">
                  <a16:creationId xmlns:a16="http://schemas.microsoft.com/office/drawing/2014/main" id="{A45CD1AA-D176-4C50-701B-FA7943246176}"/>
                </a:ext>
              </a:extLst>
            </p:cNvPr>
            <p:cNvGrpSpPr/>
            <p:nvPr/>
          </p:nvGrpSpPr>
          <p:grpSpPr>
            <a:xfrm>
              <a:off x="5700712" y="4745801"/>
              <a:ext cx="5758815" cy="3405504"/>
              <a:chOff x="950970" y="2532887"/>
              <a:chExt cx="5758815" cy="3405504"/>
            </a:xfrm>
          </p:grpSpPr>
          <p:pic>
            <p:nvPicPr>
              <p:cNvPr id="22" name="object 9">
                <a:extLst>
                  <a:ext uri="{FF2B5EF4-FFF2-40B4-BE49-F238E27FC236}">
                    <a16:creationId xmlns:a16="http://schemas.microsoft.com/office/drawing/2014/main" id="{49654EC3-AD95-421F-D39B-773CEA227D67}"/>
                  </a:ext>
                </a:extLst>
              </p:cNvPr>
              <p:cNvPicPr/>
              <p:nvPr/>
            </p:nvPicPr>
            <p:blipFill>
              <a:blip r:embed="rId3" cstate="print"/>
              <a:stretch>
                <a:fillRect/>
              </a:stretch>
            </p:blipFill>
            <p:spPr>
              <a:xfrm>
                <a:off x="950970" y="2673060"/>
                <a:ext cx="5758444" cy="3265239"/>
              </a:xfrm>
              <a:prstGeom prst="rect">
                <a:avLst/>
              </a:prstGeom>
            </p:spPr>
          </p:pic>
          <p:pic>
            <p:nvPicPr>
              <p:cNvPr id="24" name="object 10">
                <a:extLst>
                  <a:ext uri="{FF2B5EF4-FFF2-40B4-BE49-F238E27FC236}">
                    <a16:creationId xmlns:a16="http://schemas.microsoft.com/office/drawing/2014/main" id="{1BB8B089-87B7-FC3B-A334-6E97D85E9CD6}"/>
                  </a:ext>
                </a:extLst>
              </p:cNvPr>
              <p:cNvPicPr/>
              <p:nvPr/>
            </p:nvPicPr>
            <p:blipFill>
              <a:blip r:embed="rId4" cstate="print"/>
              <a:stretch>
                <a:fillRect/>
              </a:stretch>
            </p:blipFill>
            <p:spPr>
              <a:xfrm>
                <a:off x="2991611" y="2532887"/>
                <a:ext cx="1783841" cy="540257"/>
              </a:xfrm>
              <a:prstGeom prst="rect">
                <a:avLst/>
              </a:prstGeom>
            </p:spPr>
          </p:pic>
        </p:grpSp>
        <p:sp>
          <p:nvSpPr>
            <p:cNvPr id="21" name="object 11">
              <a:extLst>
                <a:ext uri="{FF2B5EF4-FFF2-40B4-BE49-F238E27FC236}">
                  <a16:creationId xmlns:a16="http://schemas.microsoft.com/office/drawing/2014/main" id="{490C1FD2-2117-F2E0-41A0-F757EB61825E}"/>
                </a:ext>
              </a:extLst>
            </p:cNvPr>
            <p:cNvSpPr txBox="1"/>
            <p:nvPr/>
          </p:nvSpPr>
          <p:spPr>
            <a:xfrm>
              <a:off x="7906580" y="4833939"/>
              <a:ext cx="1464310" cy="193408"/>
            </a:xfrm>
            <a:prstGeom prst="rect">
              <a:avLst/>
            </a:prstGeom>
          </p:spPr>
          <p:txBody>
            <a:bodyPr vert="horz" wrap="square" lIns="0" tIns="12065" rIns="0" bIns="0" rtlCol="0">
              <a:spAutoFit/>
            </a:bodyPr>
            <a:lstStyle/>
            <a:p>
              <a:pPr algn="ctr">
                <a:spcBef>
                  <a:spcPts val="95"/>
                </a:spcBef>
              </a:pPr>
              <a:r>
                <a:rPr sz="2000" b="1" spc="35" dirty="0">
                  <a:solidFill>
                    <a:srgbClr val="FFFFFF"/>
                  </a:solidFill>
                  <a:latin typeface="Garamond" panose="02020404030301010803" pitchFamily="18" charset="0"/>
                  <a:cs typeface="Times New Roman"/>
                </a:rPr>
                <a:t>DOIN</a:t>
              </a:r>
              <a:r>
                <a:rPr sz="2000" b="1" spc="50" dirty="0">
                  <a:solidFill>
                    <a:srgbClr val="FFFFFF"/>
                  </a:solidFill>
                  <a:latin typeface="Garamond" panose="02020404030301010803" pitchFamily="18" charset="0"/>
                  <a:cs typeface="Times New Roman"/>
                </a:rPr>
                <a:t>G</a:t>
              </a:r>
              <a:r>
                <a:rPr sz="2000" b="1" spc="5" dirty="0">
                  <a:solidFill>
                    <a:srgbClr val="FFFFFF"/>
                  </a:solidFill>
                  <a:latin typeface="Garamond" panose="02020404030301010803" pitchFamily="18" charset="0"/>
                  <a:cs typeface="Times New Roman"/>
                </a:rPr>
                <a:t> </a:t>
              </a:r>
              <a:r>
                <a:rPr sz="2000" b="1" spc="-110" dirty="0">
                  <a:solidFill>
                    <a:srgbClr val="FFFFFF"/>
                  </a:solidFill>
                  <a:latin typeface="Garamond" panose="02020404030301010803" pitchFamily="18" charset="0"/>
                  <a:cs typeface="Times New Roman"/>
                </a:rPr>
                <a:t>A</a:t>
              </a:r>
              <a:r>
                <a:rPr sz="2000" b="1" spc="5" dirty="0">
                  <a:solidFill>
                    <a:srgbClr val="FFFFFF"/>
                  </a:solidFill>
                  <a:latin typeface="Garamond" panose="02020404030301010803" pitchFamily="18" charset="0"/>
                  <a:cs typeface="Times New Roman"/>
                </a:rPr>
                <a:t> </a:t>
              </a:r>
              <a:r>
                <a:rPr sz="2000" b="1" spc="90" dirty="0">
                  <a:solidFill>
                    <a:srgbClr val="FFFFFF"/>
                  </a:solidFill>
                  <a:latin typeface="Garamond" panose="02020404030301010803" pitchFamily="18" charset="0"/>
                  <a:cs typeface="Times New Roman"/>
                </a:rPr>
                <a:t>D</a:t>
              </a:r>
              <a:r>
                <a:rPr sz="2000" b="1" spc="5" dirty="0">
                  <a:solidFill>
                    <a:srgbClr val="FFFFFF"/>
                  </a:solidFill>
                  <a:latin typeface="Garamond" panose="02020404030301010803" pitchFamily="18" charset="0"/>
                  <a:cs typeface="Times New Roman"/>
                </a:rPr>
                <a:t>P</a:t>
              </a:r>
              <a:r>
                <a:rPr sz="2000" b="1" spc="10" dirty="0">
                  <a:solidFill>
                    <a:srgbClr val="FFFFFF"/>
                  </a:solidFill>
                  <a:latin typeface="Garamond" panose="02020404030301010803" pitchFamily="18" charset="0"/>
                  <a:cs typeface="Times New Roman"/>
                </a:rPr>
                <a:t>I</a:t>
              </a:r>
              <a:r>
                <a:rPr sz="2000" b="1" spc="-110" dirty="0">
                  <a:solidFill>
                    <a:srgbClr val="FFFFFF"/>
                  </a:solidFill>
                  <a:latin typeface="Garamond" panose="02020404030301010803" pitchFamily="18" charset="0"/>
                  <a:cs typeface="Times New Roman"/>
                </a:rPr>
                <a:t>A</a:t>
              </a:r>
              <a:endParaRPr sz="2000" dirty="0">
                <a:latin typeface="Garamond" panose="02020404030301010803" pitchFamily="18" charset="0"/>
                <a:cs typeface="Times New Roman"/>
              </a:endParaRPr>
            </a:p>
          </p:txBody>
        </p:sp>
      </p:grpSp>
      <p:sp>
        <p:nvSpPr>
          <p:cNvPr id="2" name="Slide Number Placeholder 1">
            <a:extLst>
              <a:ext uri="{FF2B5EF4-FFF2-40B4-BE49-F238E27FC236}">
                <a16:creationId xmlns:a16="http://schemas.microsoft.com/office/drawing/2014/main" id="{4E8CDB7D-EB0D-9C80-0FDE-768582FB4FC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176</a:t>
            </a:fld>
            <a:endParaRPr lang="en-US"/>
          </a:p>
        </p:txBody>
      </p:sp>
    </p:spTree>
    <p:extLst>
      <p:ext uri="{BB962C8B-B14F-4D97-AF65-F5344CB8AC3E}">
        <p14:creationId xmlns:p14="http://schemas.microsoft.com/office/powerpoint/2010/main" val="119882860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7087441" cy="6975884"/>
          </a:xfrm>
          <a:prstGeom prst="rect">
            <a:avLst/>
          </a:prstGeom>
        </p:spPr>
        <p:txBody>
          <a:bodyPr vert="horz" wrap="square" lIns="0" tIns="12700" rIns="0" bIns="0" rtlCol="0">
            <a:spAutoFit/>
          </a:bodyPr>
          <a:lstStyle/>
          <a:p>
            <a:pPr marL="12700" marR="5080" algn="just">
              <a:lnSpc>
                <a:spcPct val="140600"/>
              </a:lnSpc>
              <a:spcBef>
                <a:spcPts val="100"/>
              </a:spcBef>
            </a:pPr>
            <a:r>
              <a:rPr lang="en-US" sz="2800" spc="-30" dirty="0">
                <a:latin typeface="Garamond" panose="02020404030301010803" pitchFamily="18" charset="0"/>
                <a:cs typeface="Times New Roman"/>
              </a:rPr>
              <a:t>According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NDPA, </a:t>
            </a:r>
            <a:r>
              <a:rPr lang="en-US" sz="2800" spc="-50" dirty="0">
                <a:latin typeface="Garamond" panose="02020404030301010803" pitchFamily="18" charset="0"/>
                <a:cs typeface="Times New Roman"/>
              </a:rPr>
              <a:t>a </a:t>
            </a:r>
            <a:r>
              <a:rPr lang="en-US" sz="2800" spc="5" dirty="0">
                <a:latin typeface="Garamond" panose="02020404030301010803" pitchFamily="18" charset="0"/>
                <a:cs typeface="Times New Roman"/>
              </a:rPr>
              <a:t>DPIA </a:t>
            </a:r>
            <a:r>
              <a:rPr lang="en-US" sz="2800" spc="-20" dirty="0">
                <a:latin typeface="Garamond" panose="02020404030301010803" pitchFamily="18" charset="0"/>
                <a:cs typeface="Times New Roman"/>
              </a:rPr>
              <a:t>should </a:t>
            </a:r>
            <a:r>
              <a:rPr lang="en-US" sz="2800" spc="-15" dirty="0">
                <a:latin typeface="Garamond" panose="02020404030301010803" pitchFamily="18" charset="0"/>
                <a:cs typeface="Times New Roman"/>
              </a:rPr>
              <a:t>be </a:t>
            </a:r>
            <a:r>
              <a:rPr lang="en-US" sz="2800" spc="-10" dirty="0">
                <a:latin typeface="Garamond" panose="02020404030301010803" pitchFamily="18" charset="0"/>
                <a:cs typeface="Times New Roman"/>
              </a:rPr>
              <a:t>conducted </a:t>
            </a:r>
            <a:r>
              <a:rPr lang="en-US" sz="2800" spc="-15" dirty="0">
                <a:latin typeface="Garamond" panose="02020404030301010803" pitchFamily="18" charset="0"/>
                <a:cs typeface="Times New Roman"/>
              </a:rPr>
              <a:t>before </a:t>
            </a:r>
            <a:r>
              <a:rPr lang="en-US" sz="2800" spc="-40" dirty="0">
                <a:latin typeface="Garamond" panose="02020404030301010803" pitchFamily="18" charset="0"/>
                <a:cs typeface="Times New Roman"/>
              </a:rPr>
              <a:t>engaging </a:t>
            </a:r>
            <a:r>
              <a:rPr lang="en-US" sz="2800" spc="-35" dirty="0">
                <a:latin typeface="Garamond" panose="02020404030301010803" pitchFamily="18" charset="0"/>
                <a:cs typeface="Times New Roman"/>
              </a:rPr>
              <a:t>in </a:t>
            </a:r>
            <a:r>
              <a:rPr lang="en-US" sz="2800" spc="-50" dirty="0">
                <a:latin typeface="Garamond" panose="02020404030301010803" pitchFamily="18" charset="0"/>
                <a:cs typeface="Times New Roman"/>
              </a:rPr>
              <a:t>any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processing </a:t>
            </a:r>
            <a:r>
              <a:rPr lang="en-US" sz="2800" spc="-40" dirty="0">
                <a:latin typeface="Garamond" panose="02020404030301010803" pitchFamily="18" charset="0"/>
                <a:cs typeface="Times New Roman"/>
              </a:rPr>
              <a:t>activity </a:t>
            </a:r>
            <a:r>
              <a:rPr lang="en-US" sz="2800" dirty="0">
                <a:latin typeface="Garamond" panose="02020404030301010803" pitchFamily="18" charset="0"/>
                <a:cs typeface="Times New Roman"/>
              </a:rPr>
              <a:t>that </a:t>
            </a:r>
            <a:r>
              <a:rPr lang="en-US" sz="2800" spc="-55" dirty="0">
                <a:latin typeface="Garamond" panose="02020404030301010803" pitchFamily="18" charset="0"/>
                <a:cs typeface="Times New Roman"/>
              </a:rPr>
              <a:t>is </a:t>
            </a:r>
            <a:r>
              <a:rPr lang="en-US" sz="2800" spc="-60" dirty="0">
                <a:latin typeface="Garamond" panose="02020404030301010803" pitchFamily="18" charset="0"/>
                <a:cs typeface="Times New Roman"/>
              </a:rPr>
              <a:t>likely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result in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high </a:t>
            </a:r>
            <a:r>
              <a:rPr lang="en-US" sz="2800" spc="-35" dirty="0">
                <a:latin typeface="Garamond" panose="02020404030301010803" pitchFamily="18" charset="0"/>
                <a:cs typeface="Times New Roman"/>
              </a:rPr>
              <a:t>risk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rights </a:t>
            </a:r>
            <a:r>
              <a:rPr lang="en-US" sz="2800" spc="-15" dirty="0">
                <a:latin typeface="Garamond" panose="02020404030301010803" pitchFamily="18" charset="0"/>
                <a:cs typeface="Times New Roman"/>
              </a:rPr>
              <a:t>and freedoms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data subjects. </a:t>
            </a:r>
            <a:r>
              <a:rPr lang="en-US" sz="2800" spc="-10" dirty="0">
                <a:latin typeface="Garamond" panose="02020404030301010803" pitchFamily="18" charset="0"/>
                <a:cs typeface="Times New Roman"/>
              </a:rPr>
              <a:t>The </a:t>
            </a:r>
            <a:r>
              <a:rPr lang="en-US" sz="2800" spc="15" dirty="0">
                <a:latin typeface="Garamond" panose="02020404030301010803" pitchFamily="18" charset="0"/>
                <a:cs typeface="Times New Roman"/>
              </a:rPr>
              <a:t>NDPA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does </a:t>
            </a:r>
            <a:r>
              <a:rPr lang="en-US" sz="2800" spc="10" dirty="0">
                <a:latin typeface="Garamond" panose="02020404030301010803" pitchFamily="18" charset="0"/>
                <a:cs typeface="Times New Roman"/>
              </a:rPr>
              <a:t>not </a:t>
            </a:r>
            <a:r>
              <a:rPr lang="en-US" sz="2800" spc="-20" dirty="0">
                <a:latin typeface="Garamond" panose="02020404030301010803" pitchFamily="18" charset="0"/>
                <a:cs typeface="Times New Roman"/>
              </a:rPr>
              <a:t>provide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specific list </a:t>
            </a:r>
            <a:r>
              <a:rPr lang="en-US" sz="2800" spc="-5" dirty="0">
                <a:latin typeface="Garamond" panose="02020404030301010803" pitchFamily="18" charset="0"/>
                <a:cs typeface="Times New Roman"/>
              </a:rPr>
              <a:t>of </a:t>
            </a:r>
            <a:r>
              <a:rPr lang="en-US" sz="2800" spc="-35" dirty="0">
                <a:latin typeface="Garamond" panose="02020404030301010803" pitchFamily="18" charset="0"/>
                <a:cs typeface="Times New Roman"/>
              </a:rPr>
              <a:t>cases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require </a:t>
            </a:r>
            <a:r>
              <a:rPr lang="en-US" sz="2800" spc="-50" dirty="0">
                <a:latin typeface="Garamond" panose="02020404030301010803" pitchFamily="18" charset="0"/>
                <a:cs typeface="Times New Roman"/>
              </a:rPr>
              <a:t>a </a:t>
            </a:r>
            <a:r>
              <a:rPr lang="en-US" sz="2800" spc="-5" dirty="0">
                <a:latin typeface="Garamond" panose="02020404030301010803" pitchFamily="18" charset="0"/>
                <a:cs typeface="Times New Roman"/>
              </a:rPr>
              <a:t>DPIA, </a:t>
            </a:r>
            <a:r>
              <a:rPr lang="en-US" sz="2800" dirty="0">
                <a:latin typeface="Garamond" panose="02020404030301010803" pitchFamily="18" charset="0"/>
                <a:cs typeface="Times New Roman"/>
              </a:rPr>
              <a:t>but </a:t>
            </a:r>
            <a:r>
              <a:rPr lang="en-US" sz="2800" spc="-25" dirty="0">
                <a:latin typeface="Garamond" panose="02020404030301010803" pitchFamily="18" charset="0"/>
                <a:cs typeface="Times New Roman"/>
              </a:rPr>
              <a:t>it refers </a:t>
            </a:r>
            <a:r>
              <a:rPr lang="en-US" sz="2800" spc="10" dirty="0">
                <a:latin typeface="Garamond" panose="02020404030301010803" pitchFamily="18" charset="0"/>
                <a:cs typeface="Times New Roman"/>
              </a:rPr>
              <a:t>to </a:t>
            </a:r>
            <a:r>
              <a:rPr lang="en-US" sz="2800" dirty="0">
                <a:latin typeface="Garamond" panose="02020404030301010803" pitchFamily="18" charset="0"/>
                <a:cs typeface="Times New Roman"/>
              </a:rPr>
              <a:t>the </a:t>
            </a:r>
            <a:r>
              <a:rPr lang="en-US" sz="2800" spc="-30" dirty="0">
                <a:latin typeface="Garamond" panose="02020404030301010803" pitchFamily="18" charset="0"/>
                <a:cs typeface="Times New Roman"/>
              </a:rPr>
              <a:t>criteria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examples </a:t>
            </a:r>
            <a:r>
              <a:rPr lang="en-US" sz="2800" spc="-20" dirty="0">
                <a:latin typeface="Garamond" panose="02020404030301010803" pitchFamily="18" charset="0"/>
                <a:cs typeface="Times New Roman"/>
              </a:rPr>
              <a:t>provided</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GDPR. </a:t>
            </a:r>
            <a:r>
              <a:rPr lang="en-US" sz="2800" spc="-35" dirty="0">
                <a:latin typeface="Garamond" panose="02020404030301010803" pitchFamily="18" charset="0"/>
                <a:cs typeface="Times New Roman"/>
              </a:rPr>
              <a:t>Based</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on </a:t>
            </a:r>
            <a:r>
              <a:rPr lang="en-US" sz="2800" spc="-20" dirty="0">
                <a:latin typeface="Garamond" panose="02020404030301010803" pitchFamily="18" charset="0"/>
                <a:cs typeface="Times New Roman"/>
              </a:rPr>
              <a:t>these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sources,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 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cases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may</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require</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5" dirty="0" err="1">
                <a:latin typeface="Garamond" panose="02020404030301010803" pitchFamily="18" charset="0"/>
                <a:cs typeface="Times New Roman"/>
              </a:rPr>
              <a:t>DPIA</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are:</a:t>
            </a:r>
            <a:endParaRPr lang="en-US" sz="2800" dirty="0">
              <a:latin typeface="Garamond" panose="02020404030301010803" pitchFamily="18" charset="0"/>
              <a:cs typeface="Times New Roman"/>
            </a:endParaRPr>
          </a:p>
          <a:p>
            <a:pPr>
              <a:lnSpc>
                <a:spcPct val="100000"/>
              </a:lnSpc>
            </a:pPr>
            <a:endParaRPr lang="en-US" sz="2800" dirty="0">
              <a:latin typeface="Garamond" panose="02020404030301010803" pitchFamily="18" charset="0"/>
              <a:cs typeface="Times New Roman"/>
            </a:endParaRPr>
          </a:p>
          <a:p>
            <a:pPr marL="697865" marR="10160" indent="-228600" algn="just">
              <a:lnSpc>
                <a:spcPct val="140800"/>
              </a:lnSpc>
              <a:buFont typeface="Wingdings"/>
              <a:buChar char=""/>
              <a:tabLst>
                <a:tab pos="698500" algn="l"/>
              </a:tabLst>
            </a:pPr>
            <a:r>
              <a:rPr lang="en-US" sz="2800" spc="-40" dirty="0">
                <a:latin typeface="Garamond" panose="02020404030301010803" pitchFamily="18" charset="0"/>
                <a:cs typeface="Times New Roman"/>
              </a:rPr>
              <a:t>Large-scale </a:t>
            </a:r>
            <a:r>
              <a:rPr lang="en-US" sz="2800" spc="-25" dirty="0">
                <a:latin typeface="Garamond" panose="02020404030301010803" pitchFamily="18" charset="0"/>
                <a:cs typeface="Times New Roman"/>
              </a:rPr>
              <a:t>processing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affects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large </a:t>
            </a:r>
            <a:r>
              <a:rPr lang="en-US" sz="2800" spc="-10" dirty="0">
                <a:latin typeface="Garamond" panose="02020404030301010803" pitchFamily="18" charset="0"/>
                <a:cs typeface="Times New Roman"/>
              </a:rPr>
              <a:t>number </a:t>
            </a:r>
            <a:r>
              <a:rPr lang="en-US" sz="2800" spc="-5" dirty="0">
                <a:latin typeface="Garamond" panose="02020404030301010803" pitchFamily="18" charset="0"/>
                <a:cs typeface="Times New Roman"/>
              </a:rPr>
              <a:t>of </a:t>
            </a:r>
            <a:r>
              <a:rPr lang="en-US" sz="2800" spc="-35" dirty="0">
                <a:latin typeface="Garamond" panose="02020404030301010803" pitchFamily="18" charset="0"/>
                <a:cs typeface="Times New Roman"/>
              </a:rPr>
              <a:t>individuals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involves</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sensitive</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detailed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endParaRPr lang="en-US" sz="2800" dirty="0">
              <a:latin typeface="Garamond" panose="02020404030301010803" pitchFamily="18" charset="0"/>
              <a:cs typeface="Times New Roman"/>
            </a:endParaRPr>
          </a:p>
          <a:p>
            <a:pPr marL="697865" marR="8255" indent="-228600" algn="just">
              <a:lnSpc>
                <a:spcPct val="140800"/>
              </a:lnSpc>
              <a:spcBef>
                <a:spcPts val="35"/>
              </a:spcBef>
              <a:buFont typeface="Wingdings"/>
              <a:buChar char=""/>
              <a:tabLst>
                <a:tab pos="698500" algn="l"/>
              </a:tabLst>
            </a:pPr>
            <a:r>
              <a:rPr lang="en-US" sz="2800" spc="-15" dirty="0">
                <a:latin typeface="Garamond" panose="02020404030301010803" pitchFamily="18" charset="0"/>
                <a:cs typeface="Times New Roman"/>
              </a:rPr>
              <a:t>Automated </a:t>
            </a:r>
            <a:r>
              <a:rPr lang="en-US" sz="2800" spc="-30" dirty="0">
                <a:latin typeface="Garamond" panose="02020404030301010803" pitchFamily="18" charset="0"/>
                <a:cs typeface="Times New Roman"/>
              </a:rPr>
              <a:t>decision-making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profiling </a:t>
            </a:r>
            <a:r>
              <a:rPr lang="en-US" sz="2800" dirty="0">
                <a:latin typeface="Garamond" panose="02020404030301010803" pitchFamily="18" charset="0"/>
                <a:cs typeface="Times New Roman"/>
              </a:rPr>
              <a:t>that </a:t>
            </a:r>
            <a:r>
              <a:rPr lang="en-US" sz="2800" spc="-15" dirty="0">
                <a:latin typeface="Garamond" panose="02020404030301010803" pitchFamily="18" charset="0"/>
                <a:cs typeface="Times New Roman"/>
              </a:rPr>
              <a:t>produces </a:t>
            </a:r>
            <a:r>
              <a:rPr lang="en-US" sz="2800" spc="-55" dirty="0">
                <a:latin typeface="Garamond" panose="02020404030301010803" pitchFamily="18" charset="0"/>
                <a:cs typeface="Times New Roman"/>
              </a:rPr>
              <a:t>legal</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significant </a:t>
            </a:r>
            <a:r>
              <a:rPr lang="en-US" sz="2800" spc="-20" dirty="0">
                <a:latin typeface="Garamond" panose="02020404030301010803" pitchFamily="18" charset="0"/>
                <a:cs typeface="Times New Roman"/>
              </a:rPr>
              <a:t>effects </a:t>
            </a:r>
            <a:r>
              <a:rPr lang="en-US" sz="2800" spc="15" dirty="0">
                <a:latin typeface="Garamond" panose="02020404030301010803" pitchFamily="18" charset="0"/>
                <a:cs typeface="Times New Roman"/>
              </a:rPr>
              <a:t>on </a:t>
            </a:r>
            <a:r>
              <a:rPr lang="en-US" sz="2800" spc="-35" dirty="0">
                <a:latin typeface="Garamond" panose="02020404030301010803" pitchFamily="18" charset="0"/>
                <a:cs typeface="Times New Roman"/>
              </a:rPr>
              <a:t>individuals,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credit</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scoring,</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online</a:t>
            </a:r>
            <a:r>
              <a:rPr lang="en-US" sz="2800" dirty="0">
                <a:latin typeface="Garamond" panose="02020404030301010803" pitchFamily="18" charset="0"/>
                <a:cs typeface="Times New Roman"/>
              </a:rPr>
              <a:t> </a:t>
            </a:r>
            <a:r>
              <a:rPr lang="en-US" sz="2800" spc="-20" dirty="0" err="1">
                <a:latin typeface="Garamond" panose="02020404030301010803" pitchFamily="18" charset="0"/>
                <a:cs typeface="Times New Roman"/>
              </a:rPr>
              <a:t>behaviour</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analysis,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health</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diagnosis.</a:t>
            </a:r>
            <a:endParaRPr lang="en-US" sz="2800" dirty="0">
              <a:latin typeface="Garamond" panose="02020404030301010803" pitchFamily="18" charset="0"/>
              <a:cs typeface="Times New Roman"/>
            </a:endParaRPr>
          </a:p>
          <a:p>
            <a:pPr marL="697865" indent="-229235" algn="just">
              <a:spcBef>
                <a:spcPts val="625"/>
              </a:spcBef>
              <a:buFont typeface="Wingdings"/>
              <a:buChar char=""/>
              <a:tabLst>
                <a:tab pos="698500" algn="l"/>
              </a:tabLst>
            </a:pPr>
            <a:r>
              <a:rPr lang="en-US" sz="2800" spc="-30" dirty="0">
                <a:latin typeface="Garamond" panose="02020404030301010803" pitchFamily="18" charset="0"/>
                <a:cs typeface="Times New Roman"/>
              </a:rPr>
              <a:t>Processing</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special</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category</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criminal</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offence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marL="697865" marR="5715" indent="-228600" algn="just">
              <a:lnSpc>
                <a:spcPct val="141300"/>
              </a:lnSpc>
              <a:spcBef>
                <a:spcPts val="30"/>
              </a:spcBef>
              <a:buFont typeface="Wingdings"/>
              <a:buChar char=""/>
              <a:tabLst>
                <a:tab pos="698500" algn="l"/>
              </a:tabLst>
            </a:pPr>
            <a:r>
              <a:rPr lang="en-US" sz="2800" spc="-30" dirty="0">
                <a:latin typeface="Garamond" panose="02020404030301010803" pitchFamily="18" charset="0"/>
                <a:cs typeface="Times New Roman"/>
              </a:rPr>
              <a:t>Processing</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involves</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new</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technologies</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innovative</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methods</a:t>
            </a:r>
            <a:r>
              <a:rPr lang="en-US" sz="2800" dirty="0">
                <a:latin typeface="Garamond" panose="02020404030301010803" pitchFamily="18" charset="0"/>
                <a:cs typeface="Times New Roman"/>
              </a:rPr>
              <a:t> that</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pose </a:t>
            </a:r>
            <a:r>
              <a:rPr lang="en-US" sz="2800" spc="-10" dirty="0">
                <a:latin typeface="Garamond" panose="02020404030301010803" pitchFamily="18" charset="0"/>
                <a:cs typeface="Times New Roman"/>
              </a:rPr>
              <a:t>unknown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unforeseen </a:t>
            </a:r>
            <a:r>
              <a:rPr lang="en-US" sz="2800" spc="-40" dirty="0">
                <a:latin typeface="Garamond" panose="02020404030301010803" pitchFamily="18" charset="0"/>
                <a:cs typeface="Times New Roman"/>
              </a:rPr>
              <a:t>risks, </a:t>
            </a:r>
            <a:r>
              <a:rPr lang="en-US" sz="2800" spc="-20" dirty="0">
                <a:latin typeface="Garamond" panose="02020404030301010803" pitchFamily="18" charset="0"/>
                <a:cs typeface="Times New Roman"/>
              </a:rPr>
              <a:t>such </a:t>
            </a:r>
            <a:r>
              <a:rPr lang="en-US" sz="2800" spc="-40" dirty="0">
                <a:latin typeface="Garamond" panose="02020404030301010803" pitchFamily="18" charset="0"/>
                <a:cs typeface="Times New Roman"/>
              </a:rPr>
              <a:t>as artificial </a:t>
            </a:r>
            <a:r>
              <a:rPr lang="en-US" sz="2800" spc="-35" dirty="0">
                <a:latin typeface="Garamond" panose="02020404030301010803" pitchFamily="18" charset="0"/>
                <a:cs typeface="Times New Roman"/>
              </a:rPr>
              <a:t>intelligence, </a:t>
            </a:r>
            <a:r>
              <a:rPr lang="en-US" sz="2800" spc="-30" dirty="0">
                <a:latin typeface="Garamond" panose="02020404030301010803" pitchFamily="18" charset="0"/>
                <a:cs typeface="Times New Roman"/>
              </a:rPr>
              <a:t>blockchain, </a:t>
            </a:r>
            <a:r>
              <a:rPr lang="en-US" sz="2800" spc="-45" dirty="0">
                <a:latin typeface="Garamond" panose="02020404030301010803" pitchFamily="18" charset="0"/>
                <a:cs typeface="Times New Roman"/>
              </a:rPr>
              <a:t>facial </a:t>
            </a:r>
            <a:r>
              <a:rPr lang="en-US" sz="2800" spc="-25" dirty="0">
                <a:latin typeface="Garamond" panose="02020404030301010803" pitchFamily="18" charset="0"/>
                <a:cs typeface="Times New Roman"/>
              </a:rPr>
              <a:t>recognition, </a:t>
            </a:r>
            <a:r>
              <a:rPr lang="en-US" sz="2800" spc="-28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Internet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Things.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6211679"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Data Privacy Impact Assessment </a:t>
            </a:r>
          </a:p>
        </p:txBody>
      </p:sp>
      <p:sp>
        <p:nvSpPr>
          <p:cNvPr id="4" name="Slide Number Placeholder 3">
            <a:extLst>
              <a:ext uri="{FF2B5EF4-FFF2-40B4-BE49-F238E27FC236}">
                <a16:creationId xmlns:a16="http://schemas.microsoft.com/office/drawing/2014/main" id="{1A8F815B-E1B4-B51C-3C47-E5F270A3B64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177</a:t>
            </a:fld>
            <a:endParaRPr lang="en-US"/>
          </a:p>
        </p:txBody>
      </p:sp>
    </p:spTree>
    <p:extLst>
      <p:ext uri="{BB962C8B-B14F-4D97-AF65-F5344CB8AC3E}">
        <p14:creationId xmlns:p14="http://schemas.microsoft.com/office/powerpoint/2010/main" val="75192181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7049879" cy="3616631"/>
          </a:xfrm>
          <a:prstGeom prst="rect">
            <a:avLst/>
          </a:prstGeom>
        </p:spPr>
        <p:txBody>
          <a:bodyPr vert="horz" wrap="square" lIns="0" tIns="12700" rIns="0" bIns="0" rtlCol="0">
            <a:spAutoFit/>
          </a:bodyPr>
          <a:lstStyle/>
          <a:p>
            <a:pPr marL="697865" marR="8255" indent="-228600">
              <a:lnSpc>
                <a:spcPct val="140800"/>
              </a:lnSpc>
              <a:spcBef>
                <a:spcPts val="100"/>
              </a:spcBef>
              <a:buFont typeface="Wingdings"/>
              <a:buChar char=""/>
              <a:tabLst>
                <a:tab pos="697865" algn="l"/>
                <a:tab pos="698500" algn="l"/>
              </a:tabLst>
            </a:pPr>
            <a:r>
              <a:rPr lang="en-US" sz="2800" spc="-30" dirty="0">
                <a:latin typeface="Garamond" panose="02020404030301010803" pitchFamily="18" charset="0"/>
                <a:cs typeface="Times New Roman"/>
              </a:rPr>
              <a:t>Processing</a:t>
            </a:r>
            <a:r>
              <a:rPr lang="en-US" sz="2800" spc="15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150" dirty="0">
                <a:latin typeface="Garamond" panose="02020404030301010803" pitchFamily="18" charset="0"/>
                <a:cs typeface="Times New Roman"/>
              </a:rPr>
              <a:t> </a:t>
            </a:r>
            <a:r>
              <a:rPr lang="en-US" sz="2800" spc="-30" dirty="0">
                <a:latin typeface="Garamond" panose="02020404030301010803" pitchFamily="18" charset="0"/>
                <a:cs typeface="Times New Roman"/>
              </a:rPr>
              <a:t>involves</a:t>
            </a:r>
            <a:r>
              <a:rPr lang="en-US" sz="2800" spc="155" dirty="0">
                <a:latin typeface="Garamond" panose="02020404030301010803" pitchFamily="18" charset="0"/>
                <a:cs typeface="Times New Roman"/>
              </a:rPr>
              <a:t> </a:t>
            </a:r>
            <a:r>
              <a:rPr lang="en-US" sz="2800" spc="-30" dirty="0">
                <a:latin typeface="Garamond" panose="02020404030301010803" pitchFamily="18" charset="0"/>
                <a:cs typeface="Times New Roman"/>
              </a:rPr>
              <a:t>tracking</a:t>
            </a:r>
            <a:r>
              <a:rPr lang="en-US" sz="2800" spc="15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45" dirty="0">
                <a:latin typeface="Garamond" panose="02020404030301010803" pitchFamily="18" charset="0"/>
                <a:cs typeface="Times New Roman"/>
              </a:rPr>
              <a:t> </a:t>
            </a:r>
            <a:r>
              <a:rPr lang="en-US" sz="2800" spc="-15" dirty="0">
                <a:latin typeface="Garamond" panose="02020404030301010803" pitchFamily="18" charset="0"/>
                <a:cs typeface="Times New Roman"/>
              </a:rPr>
              <a:t>monitoring</a:t>
            </a:r>
            <a:r>
              <a:rPr lang="en-US" sz="2800" spc="155" dirty="0">
                <a:latin typeface="Garamond" panose="02020404030301010803" pitchFamily="18" charset="0"/>
                <a:cs typeface="Times New Roman"/>
              </a:rPr>
              <a:t> </a:t>
            </a:r>
            <a:r>
              <a:rPr lang="en-US" sz="2800" spc="-45" dirty="0">
                <a:latin typeface="Garamond" panose="02020404030301010803" pitchFamily="18" charset="0"/>
                <a:cs typeface="Times New Roman"/>
              </a:rPr>
              <a:t>individuals’</a:t>
            </a:r>
            <a:r>
              <a:rPr lang="en-US" sz="2800" spc="150" dirty="0">
                <a:latin typeface="Garamond" panose="02020404030301010803" pitchFamily="18" charset="0"/>
                <a:cs typeface="Times New Roman"/>
              </a:rPr>
              <a:t> </a:t>
            </a:r>
            <a:r>
              <a:rPr lang="en-US" sz="2800" spc="-20" dirty="0">
                <a:latin typeface="Garamond" panose="02020404030301010803" pitchFamily="18" charset="0"/>
                <a:cs typeface="Times New Roman"/>
              </a:rPr>
              <a:t>location</a:t>
            </a:r>
            <a:r>
              <a:rPr lang="en-US" sz="2800" spc="15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55" dirty="0">
                <a:latin typeface="Garamond" panose="02020404030301010803" pitchFamily="18" charset="0"/>
                <a:cs typeface="Times New Roman"/>
              </a:rPr>
              <a:t> </a:t>
            </a:r>
            <a:r>
              <a:rPr lang="en-US" sz="2800" spc="-20" dirty="0" err="1">
                <a:latin typeface="Garamond" panose="02020404030301010803" pitchFamily="18" charset="0"/>
                <a:cs typeface="Times New Roman"/>
              </a:rPr>
              <a:t>behaviour</a:t>
            </a:r>
            <a:r>
              <a:rPr lang="en-US" sz="2800" spc="-20" dirty="0">
                <a:latin typeface="Garamond" panose="02020404030301010803" pitchFamily="18" charset="0"/>
                <a:cs typeface="Times New Roman"/>
              </a:rPr>
              <a:t>,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as</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CCTV,</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geolocation,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cookies,</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online</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advertising.</a:t>
            </a:r>
            <a:endParaRPr lang="en-US" sz="2800" dirty="0">
              <a:latin typeface="Garamond" panose="02020404030301010803" pitchFamily="18" charset="0"/>
              <a:cs typeface="Times New Roman"/>
            </a:endParaRPr>
          </a:p>
          <a:p>
            <a:pPr marL="697865" marR="8255" indent="-228600">
              <a:lnSpc>
                <a:spcPct val="141700"/>
              </a:lnSpc>
              <a:spcBef>
                <a:spcPts val="20"/>
              </a:spcBef>
              <a:buFont typeface="Wingdings"/>
              <a:buChar char=""/>
              <a:tabLst>
                <a:tab pos="697865" algn="l"/>
                <a:tab pos="698500" algn="l"/>
              </a:tabLst>
            </a:pPr>
            <a:r>
              <a:rPr lang="en-US" sz="2800" spc="-30" dirty="0">
                <a:latin typeface="Garamond" panose="02020404030301010803" pitchFamily="18" charset="0"/>
                <a:cs typeface="Times New Roman"/>
              </a:rPr>
              <a:t>Processing</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involves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combining,</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comparing,</a:t>
            </a:r>
            <a:r>
              <a:rPr lang="en-US" sz="2800" dirty="0">
                <a:latin typeface="Garamond" panose="02020404030301010803" pitchFamily="18" charset="0"/>
                <a:cs typeface="Times New Roman"/>
              </a:rPr>
              <a:t> or</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matching</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from</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multiple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sources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datasets.</a:t>
            </a:r>
            <a:endParaRPr lang="en-US" sz="2800" dirty="0">
              <a:latin typeface="Garamond" panose="02020404030301010803" pitchFamily="18" charset="0"/>
              <a:cs typeface="Times New Roman"/>
            </a:endParaRPr>
          </a:p>
          <a:p>
            <a:pPr marL="697865" marR="6985" indent="-228600">
              <a:lnSpc>
                <a:spcPct val="141700"/>
              </a:lnSpc>
              <a:spcBef>
                <a:spcPts val="15"/>
              </a:spcBef>
              <a:buFont typeface="Wingdings"/>
              <a:buChar char=""/>
              <a:tabLst>
                <a:tab pos="697865" algn="l"/>
                <a:tab pos="698500" algn="l"/>
              </a:tabLst>
            </a:pPr>
            <a:r>
              <a:rPr lang="en-US" sz="2800" spc="-30" dirty="0">
                <a:latin typeface="Garamond" panose="02020404030301010803" pitchFamily="18" charset="0"/>
                <a:cs typeface="Times New Roman"/>
              </a:rPr>
              <a:t>Processing</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involves</a:t>
            </a:r>
            <a:r>
              <a:rPr lang="en-US" sz="2800" spc="-70" dirty="0">
                <a:latin typeface="Garamond" panose="02020404030301010803" pitchFamily="18" charset="0"/>
                <a:cs typeface="Times New Roman"/>
              </a:rPr>
              <a:t> </a:t>
            </a:r>
            <a:r>
              <a:rPr lang="en-US" sz="2800" spc="-30" dirty="0">
                <a:latin typeface="Garamond" panose="02020404030301010803" pitchFamily="18" charset="0"/>
                <a:cs typeface="Times New Roman"/>
              </a:rPr>
              <a:t>vulnerable</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individuals</a:t>
            </a:r>
            <a:r>
              <a:rPr lang="en-US" sz="2800" spc="-7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groups,</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6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children,</a:t>
            </a:r>
            <a:r>
              <a:rPr lang="en-US" sz="2800" spc="-55" dirty="0">
                <a:latin typeface="Garamond" panose="02020404030301010803" pitchFamily="18" charset="0"/>
                <a:cs typeface="Times New Roman"/>
              </a:rPr>
              <a:t> </a:t>
            </a:r>
            <a:r>
              <a:rPr lang="en-US" sz="2800" spc="-40" dirty="0">
                <a:latin typeface="Garamond" panose="02020404030301010803" pitchFamily="18" charset="0"/>
                <a:cs typeface="Times New Roman"/>
              </a:rPr>
              <a:t>elderly</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people,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people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disabilities,</a:t>
            </a:r>
            <a:r>
              <a:rPr lang="en-US" sz="2800" dirty="0">
                <a:latin typeface="Garamond" panose="02020404030301010803" pitchFamily="18" charset="0"/>
                <a:cs typeface="Times New Roman"/>
              </a:rPr>
              <a:t> or</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refugees.</a:t>
            </a:r>
            <a:endParaRPr lang="en-US" sz="2800" dirty="0">
              <a:latin typeface="Garamond" panose="02020404030301010803" pitchFamily="18" charset="0"/>
              <a:cs typeface="Times New Roman"/>
            </a:endParaRPr>
          </a:p>
          <a:p>
            <a:pPr marL="697865" marR="11430" indent="-228600">
              <a:lnSpc>
                <a:spcPct val="140000"/>
              </a:lnSpc>
              <a:spcBef>
                <a:spcPts val="45"/>
              </a:spcBef>
              <a:buFont typeface="Wingdings"/>
              <a:buChar char=""/>
              <a:tabLst>
                <a:tab pos="697865" algn="l"/>
                <a:tab pos="698500" algn="l"/>
              </a:tabLst>
            </a:pPr>
            <a:r>
              <a:rPr lang="en-US" sz="2800" spc="-30" dirty="0">
                <a:latin typeface="Garamond" panose="02020404030301010803" pitchFamily="18" charset="0"/>
                <a:cs typeface="Times New Roman"/>
              </a:rPr>
              <a:t>Processing</a:t>
            </a:r>
            <a:r>
              <a:rPr lang="en-US" sz="2800" spc="114"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120"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125" dirty="0">
                <a:latin typeface="Garamond" panose="02020404030301010803" pitchFamily="18" charset="0"/>
                <a:cs typeface="Times New Roman"/>
              </a:rPr>
              <a:t> </a:t>
            </a:r>
            <a:r>
              <a:rPr lang="en-US" sz="2800" spc="-25" dirty="0">
                <a:latin typeface="Garamond" panose="02020404030301010803" pitchFamily="18" charset="0"/>
                <a:cs typeface="Times New Roman"/>
              </a:rPr>
              <a:t>affect</a:t>
            </a:r>
            <a:r>
              <a:rPr lang="en-US" sz="2800" spc="120" dirty="0">
                <a:latin typeface="Garamond" panose="02020404030301010803" pitchFamily="18" charset="0"/>
                <a:cs typeface="Times New Roman"/>
              </a:rPr>
              <a:t> </a:t>
            </a:r>
            <a:r>
              <a:rPr lang="en-US" sz="2800" spc="-45" dirty="0">
                <a:latin typeface="Garamond" panose="02020404030301010803" pitchFamily="18" charset="0"/>
                <a:cs typeface="Times New Roman"/>
              </a:rPr>
              <a:t>individuals’</a:t>
            </a:r>
            <a:r>
              <a:rPr lang="en-US" sz="2800" spc="120" dirty="0">
                <a:latin typeface="Garamond" panose="02020404030301010803" pitchFamily="18" charset="0"/>
                <a:cs typeface="Times New Roman"/>
              </a:rPr>
              <a:t> </a:t>
            </a:r>
            <a:r>
              <a:rPr lang="en-US" sz="2800" spc="-45" dirty="0">
                <a:latin typeface="Garamond" panose="02020404030301010803" pitchFamily="18" charset="0"/>
                <a:cs typeface="Times New Roman"/>
              </a:rPr>
              <a:t>physical</a:t>
            </a:r>
            <a:r>
              <a:rPr lang="en-US" sz="2800" spc="114"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5" dirty="0">
                <a:latin typeface="Garamond" panose="02020404030301010803" pitchFamily="18" charset="0"/>
                <a:cs typeface="Times New Roman"/>
              </a:rPr>
              <a:t> </a:t>
            </a:r>
            <a:r>
              <a:rPr lang="en-US" sz="2800" spc="-20" dirty="0">
                <a:latin typeface="Garamond" panose="02020404030301010803" pitchFamily="18" charset="0"/>
                <a:cs typeface="Times New Roman"/>
              </a:rPr>
              <a:t>mental</a:t>
            </a:r>
            <a:r>
              <a:rPr lang="en-US" sz="2800" spc="120" dirty="0">
                <a:latin typeface="Garamond" panose="02020404030301010803" pitchFamily="18" charset="0"/>
                <a:cs typeface="Times New Roman"/>
              </a:rPr>
              <a:t> </a:t>
            </a:r>
            <a:r>
              <a:rPr lang="en-US" sz="2800" spc="-25" dirty="0">
                <a:latin typeface="Garamond" panose="02020404030301010803" pitchFamily="18" charset="0"/>
                <a:cs typeface="Times New Roman"/>
              </a:rPr>
              <a:t>health,</a:t>
            </a:r>
            <a:r>
              <a:rPr lang="en-US" sz="2800" spc="120" dirty="0">
                <a:latin typeface="Garamond" panose="02020404030301010803" pitchFamily="18" charset="0"/>
                <a:cs typeface="Times New Roman"/>
              </a:rPr>
              <a:t> </a:t>
            </a:r>
            <a:r>
              <a:rPr lang="en-US" sz="2800" spc="-40" dirty="0">
                <a:latin typeface="Garamond" panose="02020404030301010803" pitchFamily="18" charset="0"/>
                <a:cs typeface="Times New Roman"/>
              </a:rPr>
              <a:t>safety,</a:t>
            </a:r>
            <a:r>
              <a:rPr lang="en-US" sz="2800" spc="110" dirty="0">
                <a:latin typeface="Garamond" panose="02020404030301010803" pitchFamily="18" charset="0"/>
                <a:cs typeface="Times New Roman"/>
              </a:rPr>
              <a:t> </a:t>
            </a:r>
            <a:r>
              <a:rPr lang="en-US" sz="2800" spc="-20" dirty="0">
                <a:latin typeface="Garamond" panose="02020404030301010803" pitchFamily="18" charset="0"/>
                <a:cs typeface="Times New Roman"/>
              </a:rPr>
              <a:t>reputation,</a:t>
            </a:r>
            <a:r>
              <a:rPr lang="en-US" sz="2800" spc="114"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financial</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situation.</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43112" y="1212252"/>
            <a:ext cx="16211679"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Data Privacy Impact Assessment (DPIA) </a:t>
            </a:r>
          </a:p>
        </p:txBody>
      </p:sp>
      <p:sp>
        <p:nvSpPr>
          <p:cNvPr id="4" name="Slide Number Placeholder 3">
            <a:extLst>
              <a:ext uri="{FF2B5EF4-FFF2-40B4-BE49-F238E27FC236}">
                <a16:creationId xmlns:a16="http://schemas.microsoft.com/office/drawing/2014/main" id="{173604BA-332E-62F9-236E-6A30231944D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178</a:t>
            </a:fld>
            <a:endParaRPr lang="en-US"/>
          </a:p>
        </p:txBody>
      </p:sp>
    </p:spTree>
    <p:extLst>
      <p:ext uri="{BB962C8B-B14F-4D97-AF65-F5344CB8AC3E}">
        <p14:creationId xmlns:p14="http://schemas.microsoft.com/office/powerpoint/2010/main" val="261405523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6795109" cy="7778348"/>
          </a:xfrm>
          <a:prstGeom prst="rect">
            <a:avLst/>
          </a:prstGeom>
        </p:spPr>
        <p:txBody>
          <a:bodyPr vert="horz" wrap="square" lIns="0" tIns="12700" rIns="0" bIns="0" rtlCol="0">
            <a:spAutoFit/>
          </a:bodyPr>
          <a:lstStyle/>
          <a:p>
            <a:pPr marL="12700" marR="6985">
              <a:lnSpc>
                <a:spcPct val="140800"/>
              </a:lnSpc>
            </a:pPr>
            <a:r>
              <a:rPr lang="en-US" sz="2800" spc="10" dirty="0">
                <a:latin typeface="Garamond" panose="02020404030301010803" pitchFamily="18" charset="0"/>
                <a:cs typeface="Times New Roman"/>
              </a:rPr>
              <a:t>To</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conduct</a:t>
            </a:r>
            <a:r>
              <a:rPr lang="en-US" sz="2800" spc="5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5" dirty="0">
                <a:latin typeface="Garamond" panose="02020404030301010803" pitchFamily="18" charset="0"/>
                <a:cs typeface="Times New Roman"/>
              </a:rPr>
              <a:t> </a:t>
            </a:r>
            <a:r>
              <a:rPr lang="en-US" sz="2800" spc="-5" dirty="0" err="1">
                <a:latin typeface="Garamond" panose="02020404030301010803" pitchFamily="18" charset="0"/>
                <a:cs typeface="Times New Roman"/>
              </a:rPr>
              <a:t>DPIA</a:t>
            </a:r>
            <a:r>
              <a:rPr lang="en-US" sz="2800" spc="-5" dirty="0">
                <a:latin typeface="Garamond" panose="02020404030301010803" pitchFamily="18" charset="0"/>
                <a:cs typeface="Times New Roman"/>
              </a:rPr>
              <a:t>,</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need</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follow</a:t>
            </a:r>
            <a:r>
              <a:rPr lang="en-US" sz="2800" spc="4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systematic</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comprehensive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approach</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covers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85" dirty="0">
                <a:latin typeface="Garamond" panose="02020404030301010803" pitchFamily="18" charset="0"/>
                <a:cs typeface="Times New Roman"/>
              </a:rPr>
              <a:t> </a:t>
            </a:r>
            <a:r>
              <a:rPr lang="en-US" sz="2800" spc="-35" dirty="0">
                <a:latin typeface="Garamond" panose="02020404030301010803" pitchFamily="18" charset="0"/>
                <a:cs typeface="Times New Roman"/>
              </a:rPr>
              <a:t>following</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steps:</a:t>
            </a:r>
            <a:endParaRPr lang="en-US" sz="4000" dirty="0">
              <a:latin typeface="Garamond" panose="02020404030301010803" pitchFamily="18" charset="0"/>
              <a:cs typeface="Times New Roman"/>
            </a:endParaRPr>
          </a:p>
          <a:p>
            <a:pPr marL="469265" marR="6350" indent="-228600" algn="just">
              <a:lnSpc>
                <a:spcPct val="140900"/>
              </a:lnSpc>
              <a:spcBef>
                <a:spcPts val="5"/>
              </a:spcBef>
              <a:buClr>
                <a:srgbClr val="000000"/>
              </a:buClr>
              <a:buFont typeface="Wingdings"/>
              <a:buChar char=""/>
              <a:tabLst>
                <a:tab pos="469900" algn="l"/>
              </a:tabLst>
            </a:pPr>
            <a:r>
              <a:rPr lang="en-US" sz="2800" b="1" spc="-15" dirty="0">
                <a:solidFill>
                  <a:srgbClr val="054C2C"/>
                </a:solidFill>
                <a:latin typeface="Garamond" panose="02020404030301010803" pitchFamily="18" charset="0"/>
                <a:cs typeface="Times New Roman"/>
              </a:rPr>
              <a:t>Identify </a:t>
            </a:r>
            <a:r>
              <a:rPr lang="en-US" sz="2800" b="1" spc="-5" dirty="0">
                <a:solidFill>
                  <a:srgbClr val="054C2C"/>
                </a:solidFill>
                <a:latin typeface="Garamond" panose="02020404030301010803" pitchFamily="18" charset="0"/>
                <a:cs typeface="Times New Roman"/>
              </a:rPr>
              <a:t>the </a:t>
            </a:r>
            <a:r>
              <a:rPr lang="en-US" sz="2800" b="1" spc="5" dirty="0">
                <a:solidFill>
                  <a:srgbClr val="054C2C"/>
                </a:solidFill>
                <a:latin typeface="Garamond" panose="02020404030301010803" pitchFamily="18" charset="0"/>
                <a:cs typeface="Times New Roman"/>
              </a:rPr>
              <a:t>need </a:t>
            </a:r>
            <a:r>
              <a:rPr lang="en-US" sz="2800" b="1" spc="-50" dirty="0">
                <a:solidFill>
                  <a:srgbClr val="054C2C"/>
                </a:solidFill>
                <a:latin typeface="Garamond" panose="02020404030301010803" pitchFamily="18" charset="0"/>
                <a:cs typeface="Times New Roman"/>
              </a:rPr>
              <a:t>for</a:t>
            </a:r>
            <a:r>
              <a:rPr lang="en-US" sz="2800" b="1" spc="-45"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a</a:t>
            </a:r>
            <a:r>
              <a:rPr lang="en-US" sz="2800" b="1" spc="-25" dirty="0">
                <a:solidFill>
                  <a:srgbClr val="054C2C"/>
                </a:solidFill>
                <a:latin typeface="Garamond" panose="02020404030301010803" pitchFamily="18" charset="0"/>
                <a:cs typeface="Times New Roman"/>
              </a:rPr>
              <a:t> </a:t>
            </a:r>
            <a:r>
              <a:rPr lang="en-US" sz="2800" b="1" spc="-15" dirty="0" err="1">
                <a:solidFill>
                  <a:srgbClr val="054C2C"/>
                </a:solidFill>
                <a:latin typeface="Garamond" panose="02020404030301010803" pitchFamily="18" charset="0"/>
                <a:cs typeface="Times New Roman"/>
              </a:rPr>
              <a:t>DPIA</a:t>
            </a:r>
            <a:r>
              <a:rPr lang="en-US" sz="2800" spc="-15" dirty="0">
                <a:solidFill>
                  <a:srgbClr val="054C2C"/>
                </a:solidFill>
                <a:latin typeface="Garamond" panose="02020404030301010803" pitchFamily="18" charset="0"/>
                <a:cs typeface="Times New Roman"/>
              </a:rPr>
              <a:t>: </a:t>
            </a:r>
            <a:r>
              <a:rPr lang="en-US" sz="2800" spc="-30" dirty="0">
                <a:latin typeface="Garamond" panose="02020404030301010803" pitchFamily="18" charset="0"/>
                <a:cs typeface="Times New Roman"/>
              </a:rPr>
              <a:t>You </a:t>
            </a:r>
            <a:r>
              <a:rPr lang="en-US" sz="2800" spc="-20" dirty="0">
                <a:latin typeface="Garamond" panose="02020404030301010803" pitchFamily="18" charset="0"/>
                <a:cs typeface="Times New Roman"/>
              </a:rPr>
              <a:t>should </a:t>
            </a:r>
            <a:r>
              <a:rPr lang="en-US" sz="2800" spc="-25" dirty="0">
                <a:latin typeface="Garamond" panose="02020404030301010803" pitchFamily="18" charset="0"/>
                <a:cs typeface="Times New Roman"/>
              </a:rPr>
              <a:t>screen</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your data</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processing </a:t>
            </a:r>
            <a:r>
              <a:rPr lang="en-US" sz="2800" spc="-35" dirty="0">
                <a:latin typeface="Garamond" panose="02020404030301010803" pitchFamily="18" charset="0"/>
                <a:cs typeface="Times New Roman"/>
              </a:rPr>
              <a:t>activities</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determine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whether</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are</a:t>
            </a:r>
            <a:r>
              <a:rPr lang="en-US" sz="2800" spc="-50" dirty="0">
                <a:latin typeface="Garamond" panose="02020404030301010803" pitchFamily="18" charset="0"/>
                <a:cs typeface="Times New Roman"/>
              </a:rPr>
              <a:t> </a:t>
            </a:r>
            <a:r>
              <a:rPr lang="en-US" sz="2800" spc="-60" dirty="0">
                <a:latin typeface="Garamond" panose="02020404030301010803" pitchFamily="18" charset="0"/>
                <a:cs typeface="Times New Roman"/>
              </a:rPr>
              <a:t>likely</a:t>
            </a:r>
            <a:r>
              <a:rPr lang="en-US" sz="2800" spc="-5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result</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6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high</a:t>
            </a:r>
            <a:r>
              <a:rPr lang="en-US" sz="2800" spc="-50" dirty="0">
                <a:latin typeface="Garamond" panose="02020404030301010803" pitchFamily="18" charset="0"/>
                <a:cs typeface="Times New Roman"/>
              </a:rPr>
              <a:t> </a:t>
            </a:r>
            <a:r>
              <a:rPr lang="en-US" sz="2800" spc="-40" dirty="0">
                <a:latin typeface="Garamond" panose="02020404030301010803" pitchFamily="18" charset="0"/>
                <a:cs typeface="Times New Roman"/>
              </a:rPr>
              <a:t>risk</a:t>
            </a:r>
            <a:r>
              <a:rPr lang="en-US" sz="2800" spc="-5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individuals.</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You</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80" dirty="0">
                <a:latin typeface="Garamond" panose="02020404030301010803" pitchFamily="18" charset="0"/>
                <a:cs typeface="Times New Roman"/>
              </a:rPr>
              <a:t> </a:t>
            </a:r>
            <a:r>
              <a:rPr lang="en-US" sz="2800" spc="-30" dirty="0">
                <a:latin typeface="Garamond" panose="02020404030301010803" pitchFamily="18" charset="0"/>
                <a:cs typeface="Times New Roman"/>
              </a:rPr>
              <a:t>use</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criteria </a:t>
            </a:r>
            <a:r>
              <a:rPr lang="en-US" sz="2800" spc="-29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examples</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provided</a:t>
            </a:r>
            <a:r>
              <a:rPr lang="en-US" sz="2800" spc="-6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15" dirty="0" err="1">
                <a:latin typeface="Garamond" panose="02020404030301010803" pitchFamily="18" charset="0"/>
                <a:cs typeface="Times New Roman"/>
              </a:rPr>
              <a:t>NDPA</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0" dirty="0">
                <a:latin typeface="Garamond" panose="02020404030301010803" pitchFamily="18" charset="0"/>
                <a:cs typeface="Times New Roman"/>
              </a:rPr>
              <a:t> </a:t>
            </a:r>
            <a:r>
              <a:rPr lang="en-US" sz="2800" spc="15" dirty="0" err="1">
                <a:latin typeface="Garamond" panose="02020404030301010803" pitchFamily="18" charset="0"/>
                <a:cs typeface="Times New Roman"/>
              </a:rPr>
              <a:t>NDPC</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to</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help</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identify</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need</a:t>
            </a:r>
            <a:r>
              <a:rPr lang="en-US" sz="2800" spc="-5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7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5" dirty="0">
                <a:latin typeface="Garamond" panose="02020404030301010803" pitchFamily="18" charset="0"/>
                <a:cs typeface="Times New Roman"/>
              </a:rPr>
              <a:t> </a:t>
            </a:r>
            <a:r>
              <a:rPr lang="en-US" sz="2800" spc="-5" dirty="0" err="1">
                <a:latin typeface="Garamond" panose="02020404030301010803" pitchFamily="18" charset="0"/>
                <a:cs typeface="Times New Roman"/>
              </a:rPr>
              <a:t>DPIA</a:t>
            </a:r>
            <a:r>
              <a:rPr lang="en-US" sz="2800" spc="-5" dirty="0">
                <a:latin typeface="Garamond" panose="02020404030301010803" pitchFamily="18" charset="0"/>
                <a:cs typeface="Times New Roman"/>
              </a:rPr>
              <a:t>.</a:t>
            </a:r>
            <a:endParaRPr lang="en-US" sz="2800" dirty="0">
              <a:latin typeface="Garamond" panose="02020404030301010803" pitchFamily="18" charset="0"/>
              <a:cs typeface="Times New Roman"/>
            </a:endParaRPr>
          </a:p>
          <a:p>
            <a:pPr>
              <a:spcBef>
                <a:spcPts val="50"/>
              </a:spcBef>
              <a:buFont typeface="Wingdings"/>
              <a:buChar char=""/>
            </a:pPr>
            <a:endParaRPr lang="en-US" sz="4000" dirty="0">
              <a:latin typeface="Garamond" panose="02020404030301010803" pitchFamily="18" charset="0"/>
              <a:cs typeface="Times New Roman"/>
            </a:endParaRPr>
          </a:p>
          <a:p>
            <a:pPr marL="469265" marR="9525" indent="-228600" algn="just">
              <a:lnSpc>
                <a:spcPct val="1408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Describe </a:t>
            </a:r>
            <a:r>
              <a:rPr lang="en-US" sz="2800" b="1" spc="-5" dirty="0">
                <a:solidFill>
                  <a:srgbClr val="054C2C"/>
                </a:solidFill>
                <a:latin typeface="Garamond" panose="02020404030301010803" pitchFamily="18" charset="0"/>
                <a:cs typeface="Times New Roman"/>
              </a:rPr>
              <a:t>the Data </a:t>
            </a:r>
            <a:r>
              <a:rPr lang="en-US" sz="2800" b="1" dirty="0">
                <a:solidFill>
                  <a:srgbClr val="054C2C"/>
                </a:solidFill>
                <a:latin typeface="Garamond" panose="02020404030301010803" pitchFamily="18" charset="0"/>
                <a:cs typeface="Times New Roman"/>
              </a:rPr>
              <a:t>Processing</a:t>
            </a:r>
            <a:r>
              <a:rPr lang="en-US" sz="2800" dirty="0">
                <a:solidFill>
                  <a:srgbClr val="054C2C"/>
                </a:solidFill>
                <a:latin typeface="Garamond" panose="02020404030301010803" pitchFamily="18" charset="0"/>
                <a:cs typeface="Times New Roman"/>
              </a:rPr>
              <a:t>: </a:t>
            </a:r>
            <a:r>
              <a:rPr lang="en-US" sz="2800" spc="-30" dirty="0">
                <a:latin typeface="Garamond" panose="02020404030301010803" pitchFamily="18" charset="0"/>
                <a:cs typeface="Times New Roman"/>
              </a:rPr>
              <a:t>You </a:t>
            </a:r>
            <a:r>
              <a:rPr lang="en-US" sz="2800" spc="-20" dirty="0">
                <a:latin typeface="Garamond" panose="02020404030301010803" pitchFamily="18" charset="0"/>
                <a:cs typeface="Times New Roman"/>
              </a:rPr>
              <a:t>should provide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clear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detailed </a:t>
            </a:r>
            <a:r>
              <a:rPr lang="en-US" sz="2800" spc="-20" dirty="0">
                <a:latin typeface="Garamond" panose="02020404030301010803" pitchFamily="18" charset="0"/>
                <a:cs typeface="Times New Roman"/>
              </a:rPr>
              <a:t>description </a:t>
            </a:r>
            <a:r>
              <a:rPr lang="en-US" sz="2800" spc="-5" dirty="0">
                <a:latin typeface="Garamond" panose="02020404030301010803" pitchFamily="18" charset="0"/>
                <a:cs typeface="Times New Roman"/>
              </a:rPr>
              <a:t>of the </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processing</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purposes.</a:t>
            </a:r>
            <a:endParaRPr lang="en-US" sz="2800" dirty="0">
              <a:latin typeface="Garamond" panose="02020404030301010803" pitchFamily="18" charset="0"/>
              <a:cs typeface="Times New Roman"/>
            </a:endParaRPr>
          </a:p>
          <a:p>
            <a:pPr>
              <a:spcBef>
                <a:spcPts val="50"/>
              </a:spcBef>
              <a:buFont typeface="Wingdings"/>
              <a:buChar char=""/>
            </a:pPr>
            <a:endParaRPr lang="en-US" sz="3200" dirty="0">
              <a:latin typeface="Garamond" panose="02020404030301010803" pitchFamily="18" charset="0"/>
              <a:cs typeface="Times New Roman"/>
            </a:endParaRPr>
          </a:p>
          <a:p>
            <a:pPr marL="469265" marR="5080" indent="-228600" algn="just">
              <a:lnSpc>
                <a:spcPct val="140900"/>
              </a:lnSpc>
              <a:buClr>
                <a:srgbClr val="000000"/>
              </a:buClr>
              <a:buFont typeface="Wingdings"/>
              <a:buChar char=""/>
              <a:tabLst>
                <a:tab pos="469900" algn="l"/>
              </a:tabLst>
            </a:pPr>
            <a:r>
              <a:rPr lang="en-US" sz="2800" b="1" spc="10" dirty="0">
                <a:solidFill>
                  <a:srgbClr val="054C2C"/>
                </a:solidFill>
                <a:latin typeface="Garamond" panose="02020404030301010803" pitchFamily="18" charset="0"/>
                <a:cs typeface="Times New Roman"/>
              </a:rPr>
              <a:t>Assess</a:t>
            </a:r>
            <a:r>
              <a:rPr lang="en-US" sz="2800" b="1" spc="-45"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the</a:t>
            </a:r>
            <a:r>
              <a:rPr lang="en-US" sz="2800" b="1" spc="-55"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Risks</a:t>
            </a:r>
            <a:r>
              <a:rPr lang="en-US" sz="2800" spc="-15" dirty="0">
                <a:solidFill>
                  <a:srgbClr val="054C2C"/>
                </a:solidFill>
                <a:latin typeface="Garamond" panose="02020404030301010803" pitchFamily="18" charset="0"/>
                <a:cs typeface="Times New Roman"/>
              </a:rPr>
              <a:t>:</a:t>
            </a:r>
            <a:r>
              <a:rPr lang="en-US" sz="2800" spc="-70" dirty="0">
                <a:solidFill>
                  <a:srgbClr val="054C2C"/>
                </a:solidFill>
                <a:latin typeface="Garamond" panose="02020404030301010803" pitchFamily="18" charset="0"/>
                <a:cs typeface="Times New Roman"/>
              </a:rPr>
              <a:t> </a:t>
            </a:r>
            <a:r>
              <a:rPr lang="en-US" sz="2800" spc="-30" dirty="0">
                <a:latin typeface="Garamond" panose="02020404030301010803" pitchFamily="18" charset="0"/>
                <a:cs typeface="Times New Roman"/>
              </a:rPr>
              <a:t>You</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should</a:t>
            </a:r>
            <a:r>
              <a:rPr lang="en-US" sz="2800" spc="-55" dirty="0">
                <a:latin typeface="Garamond" panose="02020404030301010803" pitchFamily="18" charset="0"/>
                <a:cs typeface="Times New Roman"/>
              </a:rPr>
              <a:t> </a:t>
            </a:r>
            <a:r>
              <a:rPr lang="en-US" sz="2800" spc="-40" dirty="0">
                <a:latin typeface="Garamond" panose="02020404030301010803" pitchFamily="18" charset="0"/>
                <a:cs typeface="Times New Roman"/>
              </a:rPr>
              <a:t>assess</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potential</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impact</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processing</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rights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and freedoms </a:t>
            </a:r>
            <a:r>
              <a:rPr lang="en-US" sz="2800" spc="-5" dirty="0">
                <a:latin typeface="Garamond" panose="02020404030301010803" pitchFamily="18" charset="0"/>
                <a:cs typeface="Times New Roman"/>
              </a:rPr>
              <a:t>of </a:t>
            </a:r>
            <a:r>
              <a:rPr lang="en-US" sz="2800" spc="-35" dirty="0">
                <a:latin typeface="Garamond" panose="02020404030301010803" pitchFamily="18" charset="0"/>
                <a:cs typeface="Times New Roman"/>
              </a:rPr>
              <a:t>individuals,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identify </a:t>
            </a:r>
            <a:r>
              <a:rPr lang="en-US" sz="2800" spc="-50" dirty="0">
                <a:latin typeface="Garamond" panose="02020404030301010803" pitchFamily="18" charset="0"/>
                <a:cs typeface="Times New Roman"/>
              </a:rPr>
              <a:t>any </a:t>
            </a:r>
            <a:r>
              <a:rPr lang="en-US" sz="2800" spc="-35" dirty="0">
                <a:latin typeface="Garamond" panose="02020404030301010803" pitchFamily="18" charset="0"/>
                <a:cs typeface="Times New Roman"/>
              </a:rPr>
              <a:t>risks </a:t>
            </a:r>
            <a:r>
              <a:rPr lang="en-US" sz="2800" dirty="0">
                <a:latin typeface="Garamond" panose="02020404030301010803" pitchFamily="18" charset="0"/>
                <a:cs typeface="Times New Roman"/>
              </a:rPr>
              <a:t>or </a:t>
            </a:r>
            <a:r>
              <a:rPr lang="en-US" sz="2800" spc="-10" dirty="0">
                <a:latin typeface="Garamond" panose="02020404030301010803" pitchFamily="18" charset="0"/>
                <a:cs typeface="Times New Roman"/>
              </a:rPr>
              <a:t>threats </a:t>
            </a:r>
            <a:r>
              <a:rPr lang="en-US" sz="2800" dirty="0">
                <a:latin typeface="Garamond" panose="02020404030301010803" pitchFamily="18" charset="0"/>
                <a:cs typeface="Times New Roman"/>
              </a:rPr>
              <a:t>that </a:t>
            </a:r>
            <a:r>
              <a:rPr lang="en-US" sz="2800" spc="-55" dirty="0">
                <a:latin typeface="Garamond" panose="02020404030301010803" pitchFamily="18" charset="0"/>
                <a:cs typeface="Times New Roman"/>
              </a:rPr>
              <a:t>may </a:t>
            </a:r>
            <a:r>
              <a:rPr lang="en-US" sz="2800" spc="-40" dirty="0">
                <a:latin typeface="Garamond" panose="02020404030301010803" pitchFamily="18" charset="0"/>
                <a:cs typeface="Times New Roman"/>
              </a:rPr>
              <a:t>arise </a:t>
            </a:r>
            <a:r>
              <a:rPr lang="en-US" sz="2800" spc="-10" dirty="0">
                <a:latin typeface="Garamond" panose="02020404030301010803" pitchFamily="18" charset="0"/>
                <a:cs typeface="Times New Roman"/>
              </a:rPr>
              <a:t>from </a:t>
            </a:r>
            <a:r>
              <a:rPr lang="en-US" sz="2800" spc="-30" dirty="0">
                <a:latin typeface="Garamond" panose="02020404030301010803" pitchFamily="18" charset="0"/>
                <a:cs typeface="Times New Roman"/>
              </a:rPr>
              <a:t>it. You </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should consider </a:t>
            </a:r>
            <a:r>
              <a:rPr lang="en-US" sz="2800" spc="5" dirty="0">
                <a:latin typeface="Garamond" panose="02020404030301010803" pitchFamily="18" charset="0"/>
                <a:cs typeface="Times New Roman"/>
              </a:rPr>
              <a:t>both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likelihood </a:t>
            </a:r>
            <a:r>
              <a:rPr lang="en-US" sz="2800" spc="-15" dirty="0">
                <a:latin typeface="Garamond" panose="02020404030301010803" pitchFamily="18" charset="0"/>
                <a:cs typeface="Times New Roman"/>
              </a:rPr>
              <a:t>and </a:t>
            </a:r>
            <a:r>
              <a:rPr lang="en-US" sz="2800" spc="-40" dirty="0">
                <a:latin typeface="Garamond" panose="02020404030301010803" pitchFamily="18" charset="0"/>
                <a:cs typeface="Times New Roman"/>
              </a:rPr>
              <a:t>severity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harm </a:t>
            </a:r>
            <a:r>
              <a:rPr lang="en-US" sz="2800" dirty="0">
                <a:latin typeface="Garamond" panose="02020404030301010803" pitchFamily="18" charset="0"/>
                <a:cs typeface="Times New Roman"/>
              </a:rPr>
              <a:t>that </a:t>
            </a:r>
            <a:r>
              <a:rPr lang="en-US" sz="2800" spc="-55" dirty="0">
                <a:latin typeface="Garamond" panose="02020404030301010803" pitchFamily="18" charset="0"/>
                <a:cs typeface="Times New Roman"/>
              </a:rPr>
              <a:t>may </a:t>
            </a:r>
            <a:r>
              <a:rPr lang="en-US" sz="2800" spc="-20" dirty="0">
                <a:latin typeface="Garamond" panose="02020404030301010803" pitchFamily="18" charset="0"/>
                <a:cs typeface="Times New Roman"/>
              </a:rPr>
              <a:t>occur, such </a:t>
            </a:r>
            <a:r>
              <a:rPr lang="en-US" sz="2800" spc="-40" dirty="0">
                <a:latin typeface="Garamond" panose="02020404030301010803" pitchFamily="18" charset="0"/>
                <a:cs typeface="Times New Roman"/>
              </a:rPr>
              <a:t>as physical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mental </a:t>
            </a:r>
            <a:r>
              <a:rPr lang="en-US" sz="2800" spc="-40" dirty="0">
                <a:latin typeface="Garamond" panose="02020404030301010803" pitchFamily="18" charset="0"/>
                <a:cs typeface="Times New Roman"/>
              </a:rPr>
              <a:t>injury, </a:t>
            </a:r>
            <a:r>
              <a:rPr lang="en-US" sz="2800" spc="-35" dirty="0">
                <a:latin typeface="Garamond" panose="02020404030301010803" pitchFamily="18" charset="0"/>
                <a:cs typeface="Times New Roman"/>
              </a:rPr>
              <a:t>financial </a:t>
            </a:r>
            <a:r>
              <a:rPr lang="en-US" sz="2800" spc="-40" dirty="0">
                <a:latin typeface="Garamond" panose="02020404030301010803" pitchFamily="18" charset="0"/>
                <a:cs typeface="Times New Roman"/>
              </a:rPr>
              <a:t>loss,</a:t>
            </a:r>
            <a:r>
              <a:rPr lang="en-US" sz="2800" spc="-35" dirty="0">
                <a:latin typeface="Garamond" panose="02020404030301010803" pitchFamily="18" charset="0"/>
                <a:cs typeface="Times New Roman"/>
              </a:rPr>
              <a:t> </a:t>
            </a:r>
            <a:r>
              <a:rPr lang="en-US" sz="2800" spc="-30" dirty="0">
                <a:latin typeface="Garamond" panose="02020404030301010803" pitchFamily="18" charset="0"/>
                <a:cs typeface="Times New Roman"/>
              </a:rPr>
              <a:t>identity </a:t>
            </a:r>
            <a:r>
              <a:rPr lang="en-US" sz="2800" spc="-10" dirty="0">
                <a:latin typeface="Garamond" panose="02020404030301010803" pitchFamily="18" charset="0"/>
                <a:cs typeface="Times New Roman"/>
              </a:rPr>
              <a:t>theft, </a:t>
            </a:r>
            <a:r>
              <a:rPr lang="en-US" sz="2800" spc="-25" dirty="0">
                <a:latin typeface="Garamond" panose="02020404030301010803" pitchFamily="18" charset="0"/>
                <a:cs typeface="Times New Roman"/>
              </a:rPr>
              <a:t>discrimination, </a:t>
            </a:r>
            <a:r>
              <a:rPr lang="en-US" sz="2800" spc="-20" dirty="0">
                <a:latin typeface="Garamond" panose="02020404030301010803" pitchFamily="18" charset="0"/>
                <a:cs typeface="Times New Roman"/>
              </a:rPr>
              <a:t>reputational </a:t>
            </a:r>
            <a:r>
              <a:rPr lang="en-US" sz="2800" spc="-35" dirty="0">
                <a:latin typeface="Garamond" panose="02020404030301010803" pitchFamily="18" charset="0"/>
                <a:cs typeface="Times New Roman"/>
              </a:rPr>
              <a:t>damage, </a:t>
            </a:r>
            <a:r>
              <a:rPr lang="en-US" sz="2800" spc="-25" dirty="0">
                <a:latin typeface="Garamond" panose="02020404030301010803" pitchFamily="18" charset="0"/>
                <a:cs typeface="Times New Roman"/>
              </a:rPr>
              <a:t>etc. </a:t>
            </a:r>
            <a:r>
              <a:rPr lang="en-US" sz="2800" spc="-30" dirty="0">
                <a:latin typeface="Garamond" panose="02020404030301010803" pitchFamily="18" charset="0"/>
                <a:cs typeface="Times New Roman"/>
              </a:rPr>
              <a:t>You </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should</a:t>
            </a:r>
            <a:r>
              <a:rPr lang="en-US" sz="2800" spc="-70" dirty="0">
                <a:latin typeface="Garamond" panose="02020404030301010803" pitchFamily="18" charset="0"/>
                <a:cs typeface="Times New Roman"/>
              </a:rPr>
              <a:t> </a:t>
            </a:r>
            <a:r>
              <a:rPr lang="en-US" sz="2800" spc="-35" dirty="0">
                <a:latin typeface="Garamond" panose="02020404030301010803" pitchFamily="18" charset="0"/>
                <a:cs typeface="Times New Roman"/>
              </a:rPr>
              <a:t>also</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consider</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both</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internal</a:t>
            </a:r>
            <a:r>
              <a:rPr lang="en-US" sz="2800" spc="-6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external</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sources</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70" dirty="0">
                <a:latin typeface="Garamond" panose="02020404030301010803" pitchFamily="18" charset="0"/>
                <a:cs typeface="Times New Roman"/>
              </a:rPr>
              <a:t> </a:t>
            </a:r>
            <a:r>
              <a:rPr lang="en-US" sz="2800" spc="-40" dirty="0">
                <a:latin typeface="Garamond" panose="02020404030301010803" pitchFamily="18" charset="0"/>
                <a:cs typeface="Times New Roman"/>
              </a:rPr>
              <a:t>risk,</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6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70" dirty="0">
                <a:latin typeface="Garamond" panose="02020404030301010803" pitchFamily="18" charset="0"/>
                <a:cs typeface="Times New Roman"/>
              </a:rPr>
              <a:t> </a:t>
            </a:r>
            <a:r>
              <a:rPr lang="en-US" sz="2800" spc="-15" dirty="0">
                <a:latin typeface="Garamond" panose="02020404030301010803" pitchFamily="18" charset="0"/>
                <a:cs typeface="Times New Roman"/>
              </a:rPr>
              <a:t>human</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error,</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malicious </a:t>
            </a:r>
            <a:r>
              <a:rPr lang="en-US" sz="2800" spc="-30" dirty="0">
                <a:latin typeface="Garamond" panose="02020404030301010803" pitchFamily="18" charset="0"/>
                <a:cs typeface="Times New Roman"/>
              </a:rPr>
              <a:t> attacks,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natural</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disasters,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etc.</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5" y="1212252"/>
            <a:ext cx="613463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How to Conduct a </a:t>
            </a:r>
            <a:r>
              <a:rPr lang="en-US" sz="3600" b="1" spc="-10" dirty="0" err="1">
                <a:solidFill>
                  <a:schemeClr val="bg1"/>
                </a:solidFill>
                <a:latin typeface="Garamond" panose="02020404030301010803" pitchFamily="18" charset="0"/>
                <a:cs typeface="Times New Roman"/>
              </a:rPr>
              <a:t>DPIA</a:t>
            </a:r>
            <a:r>
              <a:rPr lang="en-US" sz="3600" b="1" spc="-10" dirty="0">
                <a:solidFill>
                  <a:schemeClr val="bg1"/>
                </a:solidFill>
                <a:latin typeface="Garamond" panose="02020404030301010803" pitchFamily="18" charset="0"/>
                <a:cs typeface="Times New Roman"/>
              </a:rPr>
              <a:t>?</a:t>
            </a:r>
          </a:p>
        </p:txBody>
      </p:sp>
      <p:sp>
        <p:nvSpPr>
          <p:cNvPr id="4" name="Slide Number Placeholder 3">
            <a:extLst>
              <a:ext uri="{FF2B5EF4-FFF2-40B4-BE49-F238E27FC236}">
                <a16:creationId xmlns:a16="http://schemas.microsoft.com/office/drawing/2014/main" id="{B14E6359-63E5-F960-1F12-4A77C4895F83}"/>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179</a:t>
            </a:fld>
            <a:endParaRPr lang="en-US"/>
          </a:p>
        </p:txBody>
      </p:sp>
    </p:spTree>
    <p:extLst>
      <p:ext uri="{BB962C8B-B14F-4D97-AF65-F5344CB8AC3E}">
        <p14:creationId xmlns:p14="http://schemas.microsoft.com/office/powerpoint/2010/main" val="146419202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6795109" cy="3491918"/>
          </a:xfrm>
          <a:prstGeom prst="rect">
            <a:avLst/>
          </a:prstGeom>
        </p:spPr>
        <p:txBody>
          <a:bodyPr vert="horz" wrap="square" lIns="0" tIns="12700" rIns="0" bIns="0" rtlCol="0">
            <a:spAutoFit/>
          </a:bodyPr>
          <a:lstStyle/>
          <a:p>
            <a:pPr marL="469265" marR="9525" indent="-228600" algn="just">
              <a:lnSpc>
                <a:spcPct val="140800"/>
              </a:lnSpc>
              <a:buClr>
                <a:srgbClr val="000000"/>
              </a:buClr>
              <a:buFont typeface="Wingdings"/>
              <a:buChar char=""/>
              <a:tabLst>
                <a:tab pos="469900" algn="l"/>
              </a:tabLst>
            </a:pPr>
            <a:r>
              <a:rPr lang="en-US" sz="2800" b="1" spc="-15" dirty="0">
                <a:solidFill>
                  <a:srgbClr val="054C2C"/>
                </a:solidFill>
                <a:latin typeface="Garamond" panose="02020404030301010803" pitchFamily="18" charset="0"/>
                <a:cs typeface="Times New Roman"/>
              </a:rPr>
              <a:t>Identify</a:t>
            </a:r>
            <a:r>
              <a:rPr lang="en-US" sz="2800" b="1" spc="-1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and </a:t>
            </a:r>
            <a:r>
              <a:rPr lang="en-US" sz="2800" b="1" dirty="0">
                <a:solidFill>
                  <a:srgbClr val="054C2C"/>
                </a:solidFill>
                <a:latin typeface="Garamond" panose="02020404030301010803" pitchFamily="18" charset="0"/>
                <a:cs typeface="Times New Roman"/>
              </a:rPr>
              <a:t>Implement </a:t>
            </a:r>
            <a:r>
              <a:rPr lang="en-US" sz="2800" b="1" spc="-15" dirty="0">
                <a:solidFill>
                  <a:srgbClr val="054C2C"/>
                </a:solidFill>
                <a:latin typeface="Garamond" panose="02020404030301010803" pitchFamily="18" charset="0"/>
                <a:cs typeface="Times New Roman"/>
              </a:rPr>
              <a:t>Measures</a:t>
            </a:r>
            <a:r>
              <a:rPr lang="en-US" sz="2800" spc="-15" dirty="0">
                <a:solidFill>
                  <a:srgbClr val="054C2C"/>
                </a:solidFill>
                <a:latin typeface="Garamond" panose="02020404030301010803" pitchFamily="18" charset="0"/>
                <a:cs typeface="Times New Roman"/>
              </a:rPr>
              <a:t>:</a:t>
            </a:r>
            <a:r>
              <a:rPr lang="en-US" sz="2800" spc="-10" dirty="0">
                <a:solidFill>
                  <a:srgbClr val="054C2C"/>
                </a:solidFill>
                <a:latin typeface="Garamond" panose="02020404030301010803" pitchFamily="18" charset="0"/>
                <a:cs typeface="Times New Roman"/>
              </a:rPr>
              <a:t> </a:t>
            </a:r>
            <a:r>
              <a:rPr lang="en-US" sz="2800" spc="-30" dirty="0">
                <a:latin typeface="Garamond" panose="02020404030301010803" pitchFamily="18" charset="0"/>
                <a:cs typeface="Times New Roman"/>
              </a:rPr>
              <a:t>You</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should</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identify</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implement</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measures</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to </a:t>
            </a:r>
            <a:r>
              <a:rPr lang="en-US" sz="2800" spc="-25" dirty="0">
                <a:latin typeface="Garamond" panose="02020404030301010803" pitchFamily="18" charset="0"/>
                <a:cs typeface="Times New Roman"/>
              </a:rPr>
              <a:t>address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mitigate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impact.</a:t>
            </a:r>
            <a:endParaRPr lang="en-US" sz="2800" dirty="0">
              <a:latin typeface="Garamond" panose="02020404030301010803" pitchFamily="18" charset="0"/>
              <a:cs typeface="Times New Roman"/>
            </a:endParaRPr>
          </a:p>
          <a:p>
            <a:pPr>
              <a:spcBef>
                <a:spcPts val="10"/>
              </a:spcBef>
              <a:buFont typeface="Wingdings"/>
              <a:buChar char=""/>
            </a:pPr>
            <a:endParaRPr lang="en-US" sz="3200" dirty="0">
              <a:latin typeface="Garamond" panose="02020404030301010803" pitchFamily="18" charset="0"/>
              <a:cs typeface="Times New Roman"/>
            </a:endParaRPr>
          </a:p>
          <a:p>
            <a:pPr marL="469265" marR="6985" indent="-228600" algn="just">
              <a:lnSpc>
                <a:spcPct val="140600"/>
              </a:lnSpc>
              <a:buClr>
                <a:srgbClr val="000000"/>
              </a:buClr>
              <a:buFont typeface="Wingdings"/>
              <a:buChar char=""/>
              <a:tabLst>
                <a:tab pos="469900" algn="l"/>
              </a:tabLst>
            </a:pPr>
            <a:r>
              <a:rPr lang="en-US" sz="2800" b="1" spc="-10" dirty="0">
                <a:solidFill>
                  <a:srgbClr val="054C2C"/>
                </a:solidFill>
                <a:latin typeface="Garamond" panose="02020404030301010803" pitchFamily="18" charset="0"/>
                <a:cs typeface="Times New Roman"/>
              </a:rPr>
              <a:t>Consult </a:t>
            </a:r>
            <a:r>
              <a:rPr lang="en-US" sz="2800" b="1" spc="-15" dirty="0">
                <a:solidFill>
                  <a:srgbClr val="054C2C"/>
                </a:solidFill>
                <a:latin typeface="Garamond" panose="02020404030301010803" pitchFamily="18" charset="0"/>
                <a:cs typeface="Times New Roman"/>
              </a:rPr>
              <a:t>with </a:t>
            </a:r>
            <a:r>
              <a:rPr lang="en-US" sz="2800" b="1" spc="-5" dirty="0">
                <a:solidFill>
                  <a:srgbClr val="054C2C"/>
                </a:solidFill>
                <a:latin typeface="Garamond" panose="02020404030301010803" pitchFamily="18" charset="0"/>
                <a:cs typeface="Times New Roman"/>
              </a:rPr>
              <a:t>the </a:t>
            </a:r>
            <a:r>
              <a:rPr lang="en-US" sz="2800" b="1" spc="35" dirty="0">
                <a:solidFill>
                  <a:srgbClr val="054C2C"/>
                </a:solidFill>
                <a:latin typeface="Garamond" panose="02020404030301010803" pitchFamily="18" charset="0"/>
                <a:cs typeface="Times New Roman"/>
              </a:rPr>
              <a:t>NDPC </a:t>
            </a:r>
            <a:r>
              <a:rPr lang="en-US" sz="2800" b="1" spc="30" dirty="0">
                <a:solidFill>
                  <a:srgbClr val="054C2C"/>
                </a:solidFill>
                <a:latin typeface="Garamond" panose="02020404030301010803" pitchFamily="18" charset="0"/>
                <a:cs typeface="Times New Roman"/>
              </a:rPr>
              <a:t>and/or </a:t>
            </a:r>
            <a:r>
              <a:rPr lang="en-US" sz="2800" b="1" spc="-25" dirty="0">
                <a:solidFill>
                  <a:srgbClr val="054C2C"/>
                </a:solidFill>
                <a:latin typeface="Garamond" panose="02020404030301010803" pitchFamily="18" charset="0"/>
                <a:cs typeface="Times New Roman"/>
              </a:rPr>
              <a:t>data </a:t>
            </a:r>
            <a:r>
              <a:rPr lang="en-US" sz="2800" b="1" spc="-10" dirty="0">
                <a:solidFill>
                  <a:srgbClr val="054C2C"/>
                </a:solidFill>
                <a:latin typeface="Garamond" panose="02020404030301010803" pitchFamily="18" charset="0"/>
                <a:cs typeface="Times New Roman"/>
              </a:rPr>
              <a:t>subjects</a:t>
            </a:r>
            <a:r>
              <a:rPr lang="en-US" sz="2800" spc="-10" dirty="0">
                <a:solidFill>
                  <a:srgbClr val="054C2C"/>
                </a:solidFill>
                <a:latin typeface="Garamond" panose="02020404030301010803" pitchFamily="18" charset="0"/>
                <a:cs typeface="Times New Roman"/>
              </a:rPr>
              <a:t>: </a:t>
            </a:r>
            <a:r>
              <a:rPr lang="en-US" sz="2800" spc="-30" dirty="0">
                <a:latin typeface="Garamond" panose="02020404030301010803" pitchFamily="18" charset="0"/>
                <a:cs typeface="Times New Roman"/>
              </a:rPr>
              <a:t>You </a:t>
            </a:r>
            <a:r>
              <a:rPr lang="en-US" sz="2800" spc="-20" dirty="0">
                <a:latin typeface="Garamond" panose="02020404030301010803" pitchFamily="18" charset="0"/>
                <a:cs typeface="Times New Roman"/>
              </a:rPr>
              <a:t>should </a:t>
            </a:r>
            <a:r>
              <a:rPr lang="en-US" sz="2800" spc="-15" dirty="0">
                <a:latin typeface="Garamond" panose="02020404030301010803" pitchFamily="18" charset="0"/>
                <a:cs typeface="Times New Roman"/>
              </a:rPr>
              <a:t>consult </a:t>
            </a:r>
            <a:r>
              <a:rPr lang="en-US" sz="2800" spc="-30" dirty="0">
                <a:latin typeface="Garamond" panose="02020404030301010803" pitchFamily="18" charset="0"/>
                <a:cs typeface="Times New Roman"/>
              </a:rPr>
              <a:t>with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35" dirty="0">
                <a:latin typeface="Garamond" panose="02020404030301010803" pitchFamily="18" charset="0"/>
                <a:cs typeface="Times New Roman"/>
              </a:rPr>
              <a:t>and/or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subjects </a:t>
            </a:r>
            <a:r>
              <a:rPr lang="en-US" sz="2800" spc="-40" dirty="0">
                <a:latin typeface="Garamond" panose="02020404030301010803" pitchFamily="18" charset="0"/>
                <a:cs typeface="Times New Roman"/>
              </a:rPr>
              <a:t>if </a:t>
            </a:r>
            <a:r>
              <a:rPr lang="en-US" sz="2800" dirty="0">
                <a:latin typeface="Garamond" panose="02020404030301010803" pitchFamily="18" charset="0"/>
                <a:cs typeface="Times New Roman"/>
              </a:rPr>
              <a:t>the </a:t>
            </a:r>
            <a:r>
              <a:rPr lang="en-US" sz="2800" spc="5" dirty="0">
                <a:latin typeface="Garamond" panose="02020404030301010803" pitchFamily="18" charset="0"/>
                <a:cs typeface="Times New Roman"/>
              </a:rPr>
              <a:t>DPIA </a:t>
            </a:r>
            <a:r>
              <a:rPr lang="en-US" sz="2800" spc="-30" dirty="0">
                <a:latin typeface="Garamond" panose="02020404030301010803" pitchFamily="18" charset="0"/>
                <a:cs typeface="Times New Roman"/>
              </a:rPr>
              <a:t>indicates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processing </a:t>
            </a:r>
            <a:r>
              <a:rPr lang="en-US" sz="2800" spc="-30" dirty="0">
                <a:latin typeface="Garamond" panose="02020404030301010803" pitchFamily="18" charset="0"/>
                <a:cs typeface="Times New Roman"/>
              </a:rPr>
              <a:t>would </a:t>
            </a:r>
            <a:r>
              <a:rPr lang="en-US" sz="2800" spc="-25" dirty="0">
                <a:latin typeface="Garamond" panose="02020404030301010803" pitchFamily="18" charset="0"/>
                <a:cs typeface="Times New Roman"/>
              </a:rPr>
              <a:t>result in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high </a:t>
            </a:r>
            <a:r>
              <a:rPr lang="en-US" sz="2800" spc="-40" dirty="0">
                <a:latin typeface="Garamond" panose="02020404030301010803" pitchFamily="18" charset="0"/>
                <a:cs typeface="Times New Roman"/>
              </a:rPr>
              <a:t>risk </a:t>
            </a:r>
            <a:r>
              <a:rPr lang="en-US" sz="2800" spc="-25" dirty="0">
                <a:latin typeface="Garamond" panose="02020404030301010803" pitchFamily="18" charset="0"/>
                <a:cs typeface="Times New Roman"/>
              </a:rPr>
              <a:t>in </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absence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measures </a:t>
            </a:r>
            <a:r>
              <a:rPr lang="en-US" sz="2800" spc="-20" dirty="0">
                <a:latin typeface="Garamond" panose="02020404030301010803" pitchFamily="18" charset="0"/>
                <a:cs typeface="Times New Roman"/>
              </a:rPr>
              <a:t>taken </a:t>
            </a:r>
            <a:r>
              <a:rPr lang="en-US" sz="2800" spc="-50" dirty="0">
                <a:latin typeface="Garamond" panose="02020404030301010803" pitchFamily="18" charset="0"/>
                <a:cs typeface="Times New Roman"/>
              </a:rPr>
              <a:t>by </a:t>
            </a:r>
            <a:r>
              <a:rPr lang="en-US" sz="2800" spc="-35" dirty="0">
                <a:latin typeface="Garamond" panose="02020404030301010803" pitchFamily="18" charset="0"/>
                <a:cs typeface="Times New Roman"/>
              </a:rPr>
              <a:t>you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mitigate </a:t>
            </a:r>
            <a:r>
              <a:rPr lang="en-US" sz="2800" spc="-10" dirty="0">
                <a:latin typeface="Garamond" panose="02020404030301010803" pitchFamily="18" charset="0"/>
                <a:cs typeface="Times New Roman"/>
              </a:rPr>
              <a:t>the </a:t>
            </a:r>
            <a:r>
              <a:rPr lang="en-US" sz="2800" spc="-40" dirty="0">
                <a:latin typeface="Garamond" panose="02020404030301010803" pitchFamily="18" charset="0"/>
                <a:cs typeface="Times New Roman"/>
              </a:rPr>
              <a:t>risk, </a:t>
            </a:r>
            <a:r>
              <a:rPr lang="en-US" sz="2800" dirty="0">
                <a:latin typeface="Garamond" panose="02020404030301010803" pitchFamily="18" charset="0"/>
                <a:cs typeface="Times New Roman"/>
              </a:rPr>
              <a:t>or </a:t>
            </a:r>
            <a:r>
              <a:rPr lang="en-US" sz="2800" spc="-40" dirty="0">
                <a:latin typeface="Garamond" panose="02020404030301010803" pitchFamily="18" charset="0"/>
                <a:cs typeface="Times New Roman"/>
              </a:rPr>
              <a:t>if </a:t>
            </a:r>
            <a:r>
              <a:rPr lang="en-US" sz="2800" spc="-35" dirty="0">
                <a:latin typeface="Garamond" panose="02020404030301010803" pitchFamily="18" charset="0"/>
                <a:cs typeface="Times New Roman"/>
              </a:rPr>
              <a:t>you </a:t>
            </a:r>
            <a:r>
              <a:rPr lang="en-US" sz="2800" spc="-30" dirty="0">
                <a:latin typeface="Garamond" panose="02020404030301010803" pitchFamily="18" charset="0"/>
                <a:cs typeface="Times New Roman"/>
              </a:rPr>
              <a:t>are </a:t>
            </a:r>
            <a:r>
              <a:rPr lang="en-US" sz="2800" spc="-15" dirty="0">
                <a:latin typeface="Garamond" panose="02020404030301010803" pitchFamily="18" charset="0"/>
                <a:cs typeface="Times New Roman"/>
              </a:rPr>
              <a:t>unsure </a:t>
            </a:r>
            <a:r>
              <a:rPr lang="en-US" sz="2800" spc="-20" dirty="0">
                <a:latin typeface="Garamond" panose="02020404030301010803" pitchFamily="18" charset="0"/>
                <a:cs typeface="Times New Roman"/>
              </a:rPr>
              <a:t>whether </a:t>
            </a:r>
            <a:r>
              <a:rPr lang="en-US" sz="2800" spc="-10" dirty="0">
                <a:latin typeface="Garamond" panose="02020404030301010803" pitchFamily="18" charset="0"/>
                <a:cs typeface="Times New Roman"/>
              </a:rPr>
              <a:t>the </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measures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sufficient</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effective</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5" y="1212252"/>
            <a:ext cx="613463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How to Conduct a </a:t>
            </a:r>
            <a:r>
              <a:rPr lang="en-US" sz="3600" b="1" spc="-10" dirty="0" err="1">
                <a:solidFill>
                  <a:schemeClr val="bg1"/>
                </a:solidFill>
                <a:latin typeface="Garamond" panose="02020404030301010803" pitchFamily="18" charset="0"/>
                <a:cs typeface="Times New Roman"/>
              </a:rPr>
              <a:t>DPIA</a:t>
            </a:r>
            <a:r>
              <a:rPr lang="en-US" sz="3600" b="1" spc="-10" dirty="0">
                <a:solidFill>
                  <a:schemeClr val="bg1"/>
                </a:solidFill>
                <a:latin typeface="Garamond" panose="02020404030301010803" pitchFamily="18" charset="0"/>
                <a:cs typeface="Times New Roman"/>
              </a:rPr>
              <a:t>?</a:t>
            </a:r>
          </a:p>
        </p:txBody>
      </p:sp>
      <p:sp>
        <p:nvSpPr>
          <p:cNvPr id="4" name="Slide Number Placeholder 3">
            <a:extLst>
              <a:ext uri="{FF2B5EF4-FFF2-40B4-BE49-F238E27FC236}">
                <a16:creationId xmlns:a16="http://schemas.microsoft.com/office/drawing/2014/main" id="{0F88D17D-1380-08E0-ED47-55A7F8963511}"/>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180</a:t>
            </a:fld>
            <a:endParaRPr lang="en-US"/>
          </a:p>
        </p:txBody>
      </p:sp>
    </p:spTree>
    <p:extLst>
      <p:ext uri="{BB962C8B-B14F-4D97-AF65-F5344CB8AC3E}">
        <p14:creationId xmlns:p14="http://schemas.microsoft.com/office/powerpoint/2010/main" val="53912763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CB7CF52-BB11-C46B-7380-63C75D49E695}"/>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1305456" y="7606138"/>
            <a:ext cx="17196856" cy="2404761"/>
          </a:xfrm>
          <a:prstGeom prst="rect">
            <a:avLst/>
          </a:prstGeom>
        </p:spPr>
        <p:txBody>
          <a:bodyPr vert="horz" wrap="square" lIns="0" tIns="12700" rIns="0" bIns="0" rtlCol="0">
            <a:spAutoFit/>
          </a:bodyPr>
          <a:lstStyle/>
          <a:p>
            <a:pPr marL="12700" marR="5080" algn="just">
              <a:lnSpc>
                <a:spcPct val="140700"/>
              </a:lnSpc>
              <a:spcBef>
                <a:spcPts val="100"/>
              </a:spcBef>
            </a:pPr>
            <a:r>
              <a:rPr lang="en-US" sz="2800" spc="-20" dirty="0">
                <a:latin typeface="Garamond" panose="02020404030301010803" pitchFamily="18" charset="0"/>
                <a:cs typeface="Times New Roman"/>
              </a:rPr>
              <a:t>This </a:t>
            </a:r>
            <a:r>
              <a:rPr lang="en-US" sz="2800" spc="-30" dirty="0">
                <a:latin typeface="Garamond" panose="02020404030301010803" pitchFamily="18" charset="0"/>
                <a:cs typeface="Times New Roman"/>
              </a:rPr>
              <a:t>training </a:t>
            </a:r>
            <a:r>
              <a:rPr lang="en-US" sz="2800" spc="-15" dirty="0">
                <a:latin typeface="Garamond" panose="02020404030301010803" pitchFamily="18" charset="0"/>
                <a:cs typeface="Times New Roman"/>
              </a:rPr>
              <a:t>topic </a:t>
            </a:r>
            <a:r>
              <a:rPr lang="en-US" sz="2800" spc="-25" dirty="0">
                <a:latin typeface="Garamond" panose="02020404030301010803" pitchFamily="18" charset="0"/>
                <a:cs typeface="Times New Roman"/>
              </a:rPr>
              <a:t>addresses </a:t>
            </a:r>
            <a:r>
              <a:rPr lang="en-US" sz="2800" spc="-40" dirty="0">
                <a:latin typeface="Garamond" panose="02020404030301010803" pitchFamily="18" charset="0"/>
                <a:cs typeface="Times New Roman"/>
              </a:rPr>
              <a:t>vital </a:t>
            </a:r>
            <a:r>
              <a:rPr lang="en-US" sz="2800" spc="-25" dirty="0">
                <a:latin typeface="Garamond" panose="02020404030301010803" pitchFamily="18" charset="0"/>
                <a:cs typeface="Times New Roman"/>
              </a:rPr>
              <a:t>aspects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in </a:t>
            </a:r>
            <a:r>
              <a:rPr lang="en-US" sz="2800" spc="-35" dirty="0">
                <a:latin typeface="Garamond" panose="02020404030301010803" pitchFamily="18" charset="0"/>
                <a:cs typeface="Times New Roman"/>
              </a:rPr>
              <a:t>Nigeria, </a:t>
            </a:r>
            <a:r>
              <a:rPr lang="en-US" sz="2800" spc="-30" dirty="0">
                <a:latin typeface="Garamond" panose="02020404030301010803" pitchFamily="18" charset="0"/>
                <a:cs typeface="Times New Roman"/>
              </a:rPr>
              <a:t>beginning </a:t>
            </a:r>
            <a:r>
              <a:rPr lang="en-US" sz="2800" spc="-25" dirty="0">
                <a:latin typeface="Garamond" panose="02020404030301010803" pitchFamily="18" charset="0"/>
                <a:cs typeface="Times New Roman"/>
              </a:rPr>
              <a:t>with </a:t>
            </a:r>
            <a:r>
              <a:rPr lang="en-US" sz="2800" spc="-20" dirty="0">
                <a:latin typeface="Garamond" panose="02020404030301010803" pitchFamily="18" charset="0"/>
                <a:cs typeface="Times New Roman"/>
              </a:rPr>
              <a:t>an </a:t>
            </a:r>
            <a:r>
              <a:rPr lang="en-US" sz="2800" spc="-10" dirty="0">
                <a:latin typeface="Garamond" panose="02020404030301010803" pitchFamily="18" charset="0"/>
                <a:cs typeface="Times New Roman"/>
              </a:rPr>
              <a:t>introduction </a:t>
            </a:r>
            <a:r>
              <a:rPr lang="en-US" sz="2800" spc="-5" dirty="0">
                <a:latin typeface="Garamond" panose="02020404030301010803" pitchFamily="18" charset="0"/>
                <a:cs typeface="Times New Roman"/>
              </a:rPr>
              <a:t>of </a:t>
            </a:r>
            <a:r>
              <a:rPr lang="en-US" sz="2800" spc="-28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0" dirty="0" err="1">
                <a:latin typeface="Garamond" panose="02020404030301010803" pitchFamily="18" charset="0"/>
                <a:cs typeface="Times New Roman"/>
              </a:rPr>
              <a:t>NDPA</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establish </a:t>
            </a:r>
            <a:r>
              <a:rPr lang="en-US" sz="2800" spc="-15" dirty="0">
                <a:latin typeface="Garamond" panose="02020404030301010803" pitchFamily="18" charset="0"/>
                <a:cs typeface="Times New Roman"/>
              </a:rPr>
              <a:t>context, </a:t>
            </a:r>
            <a:r>
              <a:rPr lang="en-US" sz="2800" spc="-25" dirty="0">
                <a:latin typeface="Garamond" panose="02020404030301010803" pitchFamily="18" charset="0"/>
                <a:cs typeface="Times New Roman"/>
              </a:rPr>
              <a:t>followed </a:t>
            </a:r>
            <a:r>
              <a:rPr lang="en-US" sz="2800" spc="-50" dirty="0">
                <a:latin typeface="Garamond" panose="02020404030301010803" pitchFamily="18" charset="0"/>
                <a:cs typeface="Times New Roman"/>
              </a:rPr>
              <a:t>by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exploration </a:t>
            </a:r>
            <a:r>
              <a:rPr lang="en-US" sz="2800" spc="-5" dirty="0">
                <a:latin typeface="Garamond" panose="02020404030301010803" pitchFamily="18" charset="0"/>
                <a:cs typeface="Times New Roman"/>
              </a:rPr>
              <a:t>of </a:t>
            </a:r>
            <a:r>
              <a:rPr lang="en-US" sz="2800" spc="-55" dirty="0">
                <a:latin typeface="Garamond" panose="02020404030301010803" pitchFamily="18" charset="0"/>
                <a:cs typeface="Times New Roman"/>
              </a:rPr>
              <a:t>legal </a:t>
            </a:r>
            <a:r>
              <a:rPr lang="en-US" sz="2800" spc="-30" dirty="0">
                <a:latin typeface="Garamond" panose="02020404030301010803" pitchFamily="18" charset="0"/>
                <a:cs typeface="Times New Roman"/>
              </a:rPr>
              <a:t>principles </a:t>
            </a:r>
            <a:r>
              <a:rPr lang="en-US" sz="2800" spc="-25" dirty="0">
                <a:latin typeface="Garamond" panose="02020404030301010803" pitchFamily="18" charset="0"/>
                <a:cs typeface="Times New Roman"/>
              </a:rPr>
              <a:t> governing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processing, </a:t>
            </a:r>
            <a:r>
              <a:rPr lang="en-US" sz="2800" spc="-25" dirty="0">
                <a:latin typeface="Garamond" panose="02020404030301010803" pitchFamily="18" charset="0"/>
                <a:cs typeface="Times New Roman"/>
              </a:rPr>
              <a:t>with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focus </a:t>
            </a:r>
            <a:r>
              <a:rPr lang="en-US" sz="2800" spc="5" dirty="0">
                <a:latin typeface="Garamond" panose="02020404030301010803" pitchFamily="18" charset="0"/>
                <a:cs typeface="Times New Roman"/>
              </a:rPr>
              <a:t>on </a:t>
            </a:r>
            <a:r>
              <a:rPr lang="en-US" sz="2800" spc="-45" dirty="0">
                <a:latin typeface="Garamond" panose="02020404030301010803" pitchFamily="18" charset="0"/>
                <a:cs typeface="Times New Roman"/>
              </a:rPr>
              <a:t>lawful </a:t>
            </a:r>
            <a:r>
              <a:rPr lang="en-US" sz="2800" spc="-35" dirty="0">
                <a:latin typeface="Garamond" panose="02020404030301010803" pitchFamily="18" charset="0"/>
                <a:cs typeface="Times New Roman"/>
              </a:rPr>
              <a:t>bases;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practical </a:t>
            </a:r>
            <a:r>
              <a:rPr lang="en-US" sz="2800" spc="-20" dirty="0">
                <a:latin typeface="Garamond" panose="02020404030301010803" pitchFamily="18" charset="0"/>
                <a:cs typeface="Times New Roman"/>
              </a:rPr>
              <a:t>procedures</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essential</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endParaRPr lang="en-US" sz="2800" dirty="0">
              <a:latin typeface="Garamond" panose="02020404030301010803" pitchFamily="18" charset="0"/>
              <a:cs typeface="Times New Roman"/>
            </a:endParaRPr>
          </a:p>
          <a:p>
            <a:pPr marL="12700" marR="5080" algn="just">
              <a:lnSpc>
                <a:spcPct val="140900"/>
              </a:lnSpc>
              <a:spcBef>
                <a:spcPts val="100"/>
              </a:spcBef>
            </a:pPr>
            <a:r>
              <a:rPr sz="2800" b="1" spc="15" dirty="0">
                <a:solidFill>
                  <a:srgbClr val="054C2C"/>
                </a:solidFill>
                <a:latin typeface="Garamond" panose="02020404030301010803" pitchFamily="18" charset="0"/>
                <a:cs typeface="Times New Roman"/>
              </a:rPr>
              <a:t>Time</a:t>
            </a:r>
            <a:r>
              <a:rPr sz="2800" b="1" spc="-15" dirty="0">
                <a:solidFill>
                  <a:srgbClr val="054C2C"/>
                </a:solidFill>
                <a:latin typeface="Garamond" panose="02020404030301010803" pitchFamily="18" charset="0"/>
                <a:cs typeface="Times New Roman"/>
              </a:rPr>
              <a:t> </a:t>
            </a:r>
            <a:r>
              <a:rPr sz="2800" b="1" spc="-25" dirty="0">
                <a:solidFill>
                  <a:srgbClr val="054C2C"/>
                </a:solidFill>
                <a:latin typeface="Garamond" panose="02020404030301010803" pitchFamily="18" charset="0"/>
                <a:cs typeface="Times New Roman"/>
              </a:rPr>
              <a:t>Allocated:</a:t>
            </a:r>
            <a:r>
              <a:rPr sz="2800" b="1" spc="-1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15</a:t>
            </a:r>
            <a:r>
              <a:rPr sz="2800" b="1" spc="-10" dirty="0">
                <a:solidFill>
                  <a:srgbClr val="054C2C"/>
                </a:solidFill>
                <a:latin typeface="Garamond" panose="02020404030301010803" pitchFamily="18" charset="0"/>
                <a:cs typeface="Times New Roman"/>
              </a:rPr>
              <a:t> </a:t>
            </a:r>
            <a:r>
              <a:rPr sz="2800" b="1" spc="10" dirty="0">
                <a:solidFill>
                  <a:srgbClr val="054C2C"/>
                </a:solidFill>
                <a:latin typeface="Garamond" panose="02020404030301010803" pitchFamily="18" charset="0"/>
                <a:cs typeface="Times New Roman"/>
              </a:rPr>
              <a:t>mins</a:t>
            </a:r>
            <a:endParaRPr sz="2800" dirty="0">
              <a:solidFill>
                <a:srgbClr val="054C2C"/>
              </a:solidFill>
              <a:latin typeface="Garamond" panose="02020404030301010803" pitchFamily="18" charset="0"/>
              <a:cs typeface="Times New Roman"/>
            </a:endParaRPr>
          </a:p>
        </p:txBody>
      </p:sp>
      <p:sp>
        <p:nvSpPr>
          <p:cNvPr id="3" name="object 3"/>
          <p:cNvSpPr/>
          <p:nvPr/>
        </p:nvSpPr>
        <p:spPr>
          <a:xfrm>
            <a:off x="828566" y="3150613"/>
            <a:ext cx="13675992" cy="921963"/>
          </a:xfrm>
          <a:custGeom>
            <a:avLst/>
            <a:gdLst/>
            <a:ahLst/>
            <a:cxnLst/>
            <a:rect l="l" t="t" r="r" b="b"/>
            <a:pathLst>
              <a:path w="5996940" h="469264">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862"/>
            </a:srgbClr>
          </a:solidFill>
        </p:spPr>
        <p:txBody>
          <a:bodyPr wrap="square" lIns="0" tIns="0" rIns="0" bIns="0" rtlCol="0"/>
          <a:lstStyle/>
          <a:p>
            <a:endParaRPr sz="4000" dirty="0">
              <a:latin typeface="Garamond" panose="02020404030301010803" pitchFamily="18" charset="0"/>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aramond" panose="02020404030301010803" pitchFamily="18" charset="0"/>
            </a:endParaRPr>
          </a:p>
        </p:txBody>
      </p:sp>
      <p:sp>
        <p:nvSpPr>
          <p:cNvPr id="6" name="object 6"/>
          <p:cNvSpPr txBox="1"/>
          <p:nvPr/>
        </p:nvSpPr>
        <p:spPr>
          <a:xfrm>
            <a:off x="1966912" y="2911475"/>
            <a:ext cx="12897842" cy="4453783"/>
          </a:xfrm>
          <a:prstGeom prst="rect">
            <a:avLst/>
          </a:prstGeom>
          <a:ln w="19050">
            <a:noFill/>
          </a:ln>
        </p:spPr>
        <p:txBody>
          <a:bodyPr vert="horz" wrap="square" lIns="0" tIns="21590" rIns="0" bIns="0" rtlCol="0">
            <a:spAutoFit/>
          </a:bodyPr>
          <a:lstStyle/>
          <a:p>
            <a:pPr marL="12700">
              <a:spcBef>
                <a:spcPts val="100"/>
              </a:spcBef>
            </a:pPr>
            <a:r>
              <a:rPr lang="en-US" sz="3200" b="1" spc="-15" dirty="0">
                <a:latin typeface="Garamond" panose="02020404030301010803" pitchFamily="18" charset="0"/>
                <a:cs typeface="Times New Roman"/>
              </a:rPr>
              <a:t>Under</a:t>
            </a:r>
            <a:r>
              <a:rPr lang="en-US" sz="3200" b="1" spc="-10" dirty="0">
                <a:latin typeface="Garamond" panose="02020404030301010803" pitchFamily="18" charset="0"/>
                <a:cs typeface="Times New Roman"/>
              </a:rPr>
              <a:t> </a:t>
            </a:r>
            <a:r>
              <a:rPr lang="en-US" sz="3200" b="1" dirty="0">
                <a:latin typeface="Garamond" panose="02020404030301010803" pitchFamily="18" charset="0"/>
                <a:cs typeface="Times New Roman"/>
              </a:rPr>
              <a:t>this</a:t>
            </a:r>
            <a:r>
              <a:rPr lang="en-US" sz="3200" b="1" spc="-20" dirty="0">
                <a:latin typeface="Garamond" panose="02020404030301010803" pitchFamily="18" charset="0"/>
                <a:cs typeface="Times New Roman"/>
              </a:rPr>
              <a:t> </a:t>
            </a:r>
            <a:r>
              <a:rPr lang="en-US" sz="3200" b="1" spc="5" dirty="0">
                <a:latin typeface="Garamond" panose="02020404030301010803" pitchFamily="18" charset="0"/>
                <a:cs typeface="Times New Roman"/>
              </a:rPr>
              <a:t>topic,</a:t>
            </a:r>
            <a:r>
              <a:rPr lang="en-US" sz="3200" b="1" dirty="0">
                <a:latin typeface="Garamond" panose="02020404030301010803" pitchFamily="18" charset="0"/>
                <a:cs typeface="Times New Roman"/>
              </a:rPr>
              <a:t> </a:t>
            </a:r>
            <a:r>
              <a:rPr lang="en-US" sz="3200" b="1" spc="-5" dirty="0">
                <a:latin typeface="Garamond" panose="02020404030301010803" pitchFamily="18" charset="0"/>
                <a:cs typeface="Times New Roman"/>
              </a:rPr>
              <a:t>the</a:t>
            </a:r>
            <a:r>
              <a:rPr lang="en-US" sz="3200" b="1" spc="-15" dirty="0">
                <a:latin typeface="Garamond" panose="02020404030301010803" pitchFamily="18" charset="0"/>
                <a:cs typeface="Times New Roman"/>
              </a:rPr>
              <a:t> </a:t>
            </a:r>
            <a:r>
              <a:rPr lang="en-US" sz="3200" b="1" dirty="0">
                <a:latin typeface="Garamond" panose="02020404030301010803" pitchFamily="18" charset="0"/>
                <a:cs typeface="Times New Roman"/>
              </a:rPr>
              <a:t>following</a:t>
            </a:r>
            <a:r>
              <a:rPr lang="en-US" sz="3200" b="1" spc="-5" dirty="0">
                <a:latin typeface="Garamond" panose="02020404030301010803" pitchFamily="18" charset="0"/>
                <a:cs typeface="Times New Roman"/>
              </a:rPr>
              <a:t> </a:t>
            </a:r>
            <a:r>
              <a:rPr lang="en-US" sz="3200" b="1" spc="-15" dirty="0">
                <a:latin typeface="Garamond" panose="02020404030301010803" pitchFamily="18" charset="0"/>
                <a:cs typeface="Times New Roman"/>
              </a:rPr>
              <a:t>key</a:t>
            </a:r>
            <a:r>
              <a:rPr lang="en-US" sz="3200" b="1" spc="-5" dirty="0">
                <a:latin typeface="Garamond" panose="02020404030301010803" pitchFamily="18" charset="0"/>
                <a:cs typeface="Times New Roman"/>
              </a:rPr>
              <a:t> </a:t>
            </a:r>
            <a:r>
              <a:rPr lang="en-US" sz="3200" b="1" spc="-25" dirty="0">
                <a:latin typeface="Garamond" panose="02020404030301010803" pitchFamily="18" charset="0"/>
                <a:cs typeface="Times New Roman"/>
              </a:rPr>
              <a:t>areas</a:t>
            </a:r>
            <a:r>
              <a:rPr lang="en-US" sz="3200" b="1" spc="-10" dirty="0">
                <a:latin typeface="Garamond" panose="02020404030301010803" pitchFamily="18" charset="0"/>
                <a:cs typeface="Times New Roman"/>
              </a:rPr>
              <a:t> shall</a:t>
            </a:r>
            <a:r>
              <a:rPr lang="en-US" sz="3200" b="1" spc="-15" dirty="0">
                <a:latin typeface="Garamond" panose="02020404030301010803" pitchFamily="18" charset="0"/>
                <a:cs typeface="Times New Roman"/>
              </a:rPr>
              <a:t> </a:t>
            </a:r>
            <a:r>
              <a:rPr lang="en-US" sz="3200" b="1" spc="15" dirty="0">
                <a:latin typeface="Garamond" panose="02020404030301010803" pitchFamily="18" charset="0"/>
                <a:cs typeface="Times New Roman"/>
              </a:rPr>
              <a:t>be</a:t>
            </a:r>
            <a:r>
              <a:rPr lang="en-US" sz="3200" b="1" spc="-5" dirty="0">
                <a:latin typeface="Garamond" panose="02020404030301010803" pitchFamily="18" charset="0"/>
                <a:cs typeface="Times New Roman"/>
              </a:rPr>
              <a:t> </a:t>
            </a:r>
            <a:r>
              <a:rPr lang="en-US" sz="3200" b="1" spc="5" dirty="0">
                <a:latin typeface="Garamond" panose="02020404030301010803" pitchFamily="18" charset="0"/>
                <a:cs typeface="Times New Roman"/>
              </a:rPr>
              <a:t>discussed:</a:t>
            </a:r>
            <a:endParaRPr lang="en-US" sz="3200" dirty="0">
              <a:latin typeface="Garamond" panose="02020404030301010803" pitchFamily="18" charset="0"/>
              <a:cs typeface="Times New Roman"/>
            </a:endParaRPr>
          </a:p>
          <a:p>
            <a:pPr>
              <a:spcBef>
                <a:spcPts val="50"/>
              </a:spcBef>
            </a:pPr>
            <a:endParaRPr lang="en-US" sz="3600" dirty="0">
              <a:latin typeface="Garamond" panose="02020404030301010803" pitchFamily="18" charset="0"/>
              <a:cs typeface="Times New Roman"/>
            </a:endParaRPr>
          </a:p>
          <a:p>
            <a:pPr marL="524510"/>
            <a:r>
              <a:rPr lang="en-US" sz="2800" b="1" spc="-20" dirty="0">
                <a:solidFill>
                  <a:srgbClr val="252525"/>
                </a:solidFill>
                <a:latin typeface="Garamond" panose="02020404030301010803" pitchFamily="18" charset="0"/>
                <a:cs typeface="Times New Roman"/>
              </a:rPr>
              <a:t>Learning </a:t>
            </a:r>
            <a:r>
              <a:rPr lang="en-US" sz="2800" b="1" spc="-10" dirty="0">
                <a:solidFill>
                  <a:srgbClr val="252525"/>
                </a:solidFill>
                <a:latin typeface="Garamond" panose="02020404030301010803" pitchFamily="18" charset="0"/>
                <a:cs typeface="Times New Roman"/>
              </a:rPr>
              <a:t>Objectives</a:t>
            </a:r>
            <a:endParaRPr lang="en-US" sz="2800" dirty="0">
              <a:latin typeface="Garamond" panose="02020404030301010803" pitchFamily="18" charset="0"/>
              <a:cs typeface="Times New Roman"/>
            </a:endParaRPr>
          </a:p>
          <a:p>
            <a:pPr>
              <a:spcBef>
                <a:spcPts val="15"/>
              </a:spcBef>
            </a:pPr>
            <a:endParaRPr lang="en-US" sz="3200" dirty="0">
              <a:latin typeface="Garamond" panose="02020404030301010803" pitchFamily="18" charset="0"/>
              <a:cs typeface="Times New Roman"/>
            </a:endParaRPr>
          </a:p>
          <a:p>
            <a:pPr marL="524510">
              <a:spcBef>
                <a:spcPts val="5"/>
              </a:spcBef>
            </a:pPr>
            <a:r>
              <a:rPr lang="en-US" sz="2800" b="1" spc="-40" dirty="0">
                <a:solidFill>
                  <a:srgbClr val="252525"/>
                </a:solidFill>
                <a:latin typeface="Garamond" panose="02020404030301010803" pitchFamily="18" charset="0"/>
                <a:cs typeface="Times New Roman"/>
              </a:rPr>
              <a:t>Statutory</a:t>
            </a:r>
            <a:r>
              <a:rPr lang="en-US" sz="2800" b="1" spc="-5"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Responsibilities</a:t>
            </a:r>
            <a:r>
              <a:rPr lang="en-US" sz="2800" b="1" dirty="0">
                <a:solidFill>
                  <a:srgbClr val="252525"/>
                </a:solidFill>
                <a:latin typeface="Garamond" panose="02020404030301010803" pitchFamily="18" charset="0"/>
                <a:cs typeface="Times New Roman"/>
              </a:rPr>
              <a:t> </a:t>
            </a:r>
            <a:r>
              <a:rPr lang="en-US" sz="2800" b="1" spc="-15" dirty="0">
                <a:solidFill>
                  <a:srgbClr val="252525"/>
                </a:solidFill>
                <a:latin typeface="Garamond" panose="02020404030301010803" pitchFamily="18" charset="0"/>
                <a:cs typeface="Times New Roman"/>
              </a:rPr>
              <a:t>and</a:t>
            </a:r>
            <a:r>
              <a:rPr lang="en-US" sz="2800" b="1" spc="-5" dirty="0">
                <a:solidFill>
                  <a:srgbClr val="252525"/>
                </a:solidFill>
                <a:latin typeface="Garamond" panose="02020404030301010803" pitchFamily="18" charset="0"/>
                <a:cs typeface="Times New Roman"/>
              </a:rPr>
              <a:t> Legal </a:t>
            </a:r>
            <a:r>
              <a:rPr lang="en-US" sz="2800" b="1" spc="-35" dirty="0">
                <a:solidFill>
                  <a:srgbClr val="252525"/>
                </a:solidFill>
                <a:latin typeface="Garamond" panose="02020404030301010803" pitchFamily="18" charset="0"/>
                <a:cs typeface="Times New Roman"/>
              </a:rPr>
              <a:t>Authority</a:t>
            </a:r>
            <a:r>
              <a:rPr lang="en-US" sz="2800" b="1" dirty="0">
                <a:solidFill>
                  <a:srgbClr val="252525"/>
                </a:solidFill>
                <a:latin typeface="Garamond" panose="02020404030301010803" pitchFamily="18" charset="0"/>
                <a:cs typeface="Times New Roman"/>
              </a:rPr>
              <a:t> </a:t>
            </a:r>
            <a:r>
              <a:rPr lang="en-US" sz="2800" b="1" spc="-10" dirty="0">
                <a:solidFill>
                  <a:srgbClr val="252525"/>
                </a:solidFill>
                <a:latin typeface="Garamond" panose="02020404030301010803" pitchFamily="18" charset="0"/>
                <a:cs typeface="Times New Roman"/>
              </a:rPr>
              <a:t>of</a:t>
            </a:r>
            <a:r>
              <a:rPr lang="en-US" sz="2800" b="1" spc="10"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the </a:t>
            </a:r>
            <a:r>
              <a:rPr lang="en-US" sz="2800" b="1" spc="30" dirty="0" err="1">
                <a:solidFill>
                  <a:srgbClr val="252525"/>
                </a:solidFill>
                <a:latin typeface="Garamond" panose="02020404030301010803" pitchFamily="18" charset="0"/>
                <a:cs typeface="Times New Roman"/>
              </a:rPr>
              <a:t>NDPC</a:t>
            </a:r>
            <a:r>
              <a:rPr lang="en-US" sz="2800" b="1" spc="30" dirty="0">
                <a:solidFill>
                  <a:srgbClr val="252525"/>
                </a:solidFill>
                <a:latin typeface="Garamond" panose="02020404030301010803" pitchFamily="18" charset="0"/>
                <a:cs typeface="Times New Roman"/>
              </a:rPr>
              <a:t>.</a:t>
            </a:r>
            <a:endParaRPr lang="en-US" sz="2800" dirty="0">
              <a:latin typeface="Garamond" panose="02020404030301010803" pitchFamily="18" charset="0"/>
              <a:cs typeface="Times New Roman"/>
            </a:endParaRPr>
          </a:p>
          <a:p>
            <a:pPr>
              <a:spcBef>
                <a:spcPts val="50"/>
              </a:spcBef>
            </a:pPr>
            <a:endParaRPr lang="en-US" sz="3600" dirty="0">
              <a:latin typeface="Garamond" panose="02020404030301010803" pitchFamily="18" charset="0"/>
              <a:cs typeface="Times New Roman"/>
            </a:endParaRPr>
          </a:p>
          <a:p>
            <a:pPr marL="524510"/>
            <a:r>
              <a:rPr lang="en-US" sz="2800" b="1" spc="-5" dirty="0">
                <a:solidFill>
                  <a:srgbClr val="252525"/>
                </a:solidFill>
                <a:latin typeface="Garamond" panose="02020404030301010803" pitchFamily="18" charset="0"/>
                <a:cs typeface="Times New Roman"/>
              </a:rPr>
              <a:t>Legal</a:t>
            </a:r>
            <a:r>
              <a:rPr lang="en-US" sz="2800" b="1"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Foundations</a:t>
            </a:r>
            <a:r>
              <a:rPr lang="en-US" sz="2800" b="1" spc="10" dirty="0">
                <a:solidFill>
                  <a:srgbClr val="252525"/>
                </a:solidFill>
                <a:latin typeface="Garamond" panose="02020404030301010803" pitchFamily="18" charset="0"/>
                <a:cs typeface="Times New Roman"/>
              </a:rPr>
              <a:t> </a:t>
            </a:r>
            <a:r>
              <a:rPr lang="en-US" sz="2800" b="1" spc="-50" dirty="0">
                <a:solidFill>
                  <a:srgbClr val="252525"/>
                </a:solidFill>
                <a:latin typeface="Garamond" panose="02020404030301010803" pitchFamily="18" charset="0"/>
                <a:cs typeface="Times New Roman"/>
              </a:rPr>
              <a:t>for</a:t>
            </a:r>
            <a:r>
              <a:rPr lang="en-US" sz="2800" b="1"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Data</a:t>
            </a:r>
            <a:r>
              <a:rPr lang="en-US" sz="2800" b="1" spc="5" dirty="0">
                <a:solidFill>
                  <a:srgbClr val="252525"/>
                </a:solidFill>
                <a:latin typeface="Garamond" panose="02020404030301010803" pitchFamily="18" charset="0"/>
                <a:cs typeface="Times New Roman"/>
              </a:rPr>
              <a:t> Processing</a:t>
            </a:r>
            <a:endParaRPr lang="en-US" sz="2800" dirty="0">
              <a:latin typeface="Garamond" panose="02020404030301010803" pitchFamily="18" charset="0"/>
              <a:cs typeface="Times New Roman"/>
            </a:endParaRPr>
          </a:p>
          <a:p>
            <a:pPr>
              <a:lnSpc>
                <a:spcPct val="100000"/>
              </a:lnSpc>
            </a:pPr>
            <a:endParaRPr lang="en-US" sz="3600" dirty="0">
              <a:latin typeface="Garamond" panose="02020404030301010803" pitchFamily="18" charset="0"/>
              <a:cs typeface="Times New Roman"/>
            </a:endParaRPr>
          </a:p>
          <a:p>
            <a:pPr marL="524510"/>
            <a:r>
              <a:rPr lang="en-US" sz="2800" b="1" spc="5" dirty="0">
                <a:solidFill>
                  <a:srgbClr val="252525"/>
                </a:solidFill>
                <a:latin typeface="Garamond" panose="02020404030301010803" pitchFamily="18" charset="0"/>
                <a:cs typeface="Times New Roman"/>
              </a:rPr>
              <a:t>Mechanisms</a:t>
            </a:r>
            <a:r>
              <a:rPr lang="en-US" sz="2800" b="1" dirty="0">
                <a:solidFill>
                  <a:srgbClr val="252525"/>
                </a:solidFill>
                <a:latin typeface="Garamond" panose="02020404030301010803" pitchFamily="18" charset="0"/>
                <a:cs typeface="Times New Roman"/>
              </a:rPr>
              <a:t> </a:t>
            </a:r>
            <a:r>
              <a:rPr lang="en-US" sz="2800" b="1" spc="20" dirty="0">
                <a:solidFill>
                  <a:srgbClr val="252525"/>
                </a:solidFill>
                <a:latin typeface="Garamond" panose="02020404030301010803" pitchFamily="18" charset="0"/>
                <a:cs typeface="Times New Roman"/>
              </a:rPr>
              <a:t>Used</a:t>
            </a:r>
            <a:r>
              <a:rPr lang="en-US" sz="2800" b="1" dirty="0">
                <a:solidFill>
                  <a:srgbClr val="252525"/>
                </a:solidFill>
                <a:latin typeface="Garamond" panose="02020404030301010803" pitchFamily="18" charset="0"/>
                <a:cs typeface="Times New Roman"/>
              </a:rPr>
              <a:t> </a:t>
            </a:r>
            <a:r>
              <a:rPr lang="en-US" sz="2800" b="1" spc="-25" dirty="0">
                <a:solidFill>
                  <a:srgbClr val="252525"/>
                </a:solidFill>
                <a:latin typeface="Garamond" panose="02020404030301010803" pitchFamily="18" charset="0"/>
                <a:cs typeface="Times New Roman"/>
              </a:rPr>
              <a:t>by</a:t>
            </a:r>
            <a:r>
              <a:rPr lang="en-US" sz="2800" b="1" spc="5" dirty="0">
                <a:solidFill>
                  <a:srgbClr val="252525"/>
                </a:solidFill>
                <a:latin typeface="Garamond" panose="02020404030301010803" pitchFamily="18" charset="0"/>
                <a:cs typeface="Times New Roman"/>
              </a:rPr>
              <a:t> </a:t>
            </a:r>
            <a:r>
              <a:rPr lang="en-US" sz="2800" b="1" spc="35" dirty="0" err="1">
                <a:solidFill>
                  <a:srgbClr val="252525"/>
                </a:solidFill>
                <a:latin typeface="Garamond" panose="02020404030301010803" pitchFamily="18" charset="0"/>
                <a:cs typeface="Times New Roman"/>
              </a:rPr>
              <a:t>NDPC</a:t>
            </a:r>
            <a:r>
              <a:rPr lang="en-US" sz="2800" b="1" spc="5"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to</a:t>
            </a:r>
            <a:r>
              <a:rPr lang="en-US" sz="2800" b="1" spc="5" dirty="0">
                <a:solidFill>
                  <a:srgbClr val="252525"/>
                </a:solidFill>
                <a:latin typeface="Garamond" panose="02020404030301010803" pitchFamily="18" charset="0"/>
                <a:cs typeface="Times New Roman"/>
              </a:rPr>
              <a:t> </a:t>
            </a:r>
            <a:r>
              <a:rPr lang="en-US" sz="2800" b="1" spc="-10" dirty="0">
                <a:solidFill>
                  <a:srgbClr val="252525"/>
                </a:solidFill>
                <a:latin typeface="Garamond" panose="02020404030301010803" pitchFamily="18" charset="0"/>
                <a:cs typeface="Times New Roman"/>
              </a:rPr>
              <a:t>Ensure</a:t>
            </a:r>
            <a:r>
              <a:rPr lang="en-US" sz="2800" b="1"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Compliance</a:t>
            </a:r>
            <a:endParaRPr lang="en-US" sz="2800" dirty="0">
              <a:latin typeface="Garamond" panose="02020404030301010803" pitchFamily="18" charset="0"/>
              <a:cs typeface="Times New Roman"/>
            </a:endParaRPr>
          </a:p>
        </p:txBody>
      </p:sp>
      <p:grpSp>
        <p:nvGrpSpPr>
          <p:cNvPr id="7" name="object 7"/>
          <p:cNvGrpSpPr/>
          <p:nvPr/>
        </p:nvGrpSpPr>
        <p:grpSpPr>
          <a:xfrm>
            <a:off x="1363411" y="4155534"/>
            <a:ext cx="9698022" cy="727340"/>
            <a:chOff x="1148916" y="2441253"/>
            <a:chExt cx="4252595" cy="370205"/>
          </a:xfrm>
        </p:grpSpPr>
        <p:pic>
          <p:nvPicPr>
            <p:cNvPr id="8" name="object 8"/>
            <p:cNvPicPr/>
            <p:nvPr/>
          </p:nvPicPr>
          <p:blipFill>
            <a:blip r:embed="rId2" cstate="print"/>
            <a:stretch>
              <a:fillRect/>
            </a:stretch>
          </p:blipFill>
          <p:spPr>
            <a:xfrm>
              <a:off x="1148916" y="2441253"/>
              <a:ext cx="379025" cy="369945"/>
            </a:xfrm>
            <a:prstGeom prst="rect">
              <a:avLst/>
            </a:prstGeom>
            <a:ln>
              <a:solidFill>
                <a:srgbClr val="054C2C"/>
              </a:solidFill>
            </a:ln>
          </p:spPr>
        </p:pic>
        <p:sp>
          <p:nvSpPr>
            <p:cNvPr id="9" name="object 9"/>
            <p:cNvSpPr/>
            <p:nvPr/>
          </p:nvSpPr>
          <p:spPr>
            <a:xfrm>
              <a:off x="1229321" y="2739770"/>
              <a:ext cx="4172585" cy="0"/>
            </a:xfrm>
            <a:custGeom>
              <a:avLst/>
              <a:gdLst/>
              <a:ahLst/>
              <a:cxnLst/>
              <a:rect l="l" t="t" r="r" b="b"/>
              <a:pathLst>
                <a:path w="4172585">
                  <a:moveTo>
                    <a:pt x="0" y="0"/>
                  </a:moveTo>
                  <a:lnTo>
                    <a:pt x="41721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10" name="object 10"/>
            <p:cNvPicPr/>
            <p:nvPr/>
          </p:nvPicPr>
          <p:blipFill>
            <a:blip r:embed="rId3" cstate="print"/>
            <a:stretch>
              <a:fillRect/>
            </a:stretch>
          </p:blipFill>
          <p:spPr>
            <a:xfrm>
              <a:off x="1191767" y="2479535"/>
              <a:ext cx="311696" cy="284238"/>
            </a:xfrm>
            <a:prstGeom prst="rect">
              <a:avLst/>
            </a:prstGeom>
            <a:ln>
              <a:solidFill>
                <a:srgbClr val="054C2C"/>
              </a:solidFill>
            </a:ln>
          </p:spPr>
        </p:pic>
      </p:grpSp>
      <p:grpSp>
        <p:nvGrpSpPr>
          <p:cNvPr id="11" name="object 11"/>
          <p:cNvGrpSpPr/>
          <p:nvPr/>
        </p:nvGrpSpPr>
        <p:grpSpPr>
          <a:xfrm>
            <a:off x="1363411" y="5041690"/>
            <a:ext cx="9787805" cy="724845"/>
            <a:chOff x="1148916" y="2892293"/>
            <a:chExt cx="4291965" cy="368935"/>
          </a:xfrm>
        </p:grpSpPr>
        <p:pic>
          <p:nvPicPr>
            <p:cNvPr id="12" name="object 12"/>
            <p:cNvPicPr/>
            <p:nvPr/>
          </p:nvPicPr>
          <p:blipFill>
            <a:blip r:embed="rId4" cstate="print"/>
            <a:stretch>
              <a:fillRect/>
            </a:stretch>
          </p:blipFill>
          <p:spPr>
            <a:xfrm>
              <a:off x="1148916" y="2892293"/>
              <a:ext cx="379025" cy="368537"/>
            </a:xfrm>
            <a:prstGeom prst="rect">
              <a:avLst/>
            </a:prstGeom>
            <a:ln>
              <a:solidFill>
                <a:srgbClr val="054C2C"/>
              </a:solidFill>
            </a:ln>
          </p:spPr>
        </p:pic>
        <p:sp>
          <p:nvSpPr>
            <p:cNvPr id="13" name="object 13"/>
            <p:cNvSpPr/>
            <p:nvPr/>
          </p:nvSpPr>
          <p:spPr>
            <a:xfrm>
              <a:off x="1229309" y="3189350"/>
              <a:ext cx="4211955" cy="0"/>
            </a:xfrm>
            <a:custGeom>
              <a:avLst/>
              <a:gdLst/>
              <a:ahLst/>
              <a:cxnLst/>
              <a:rect l="l" t="t" r="r" b="b"/>
              <a:pathLst>
                <a:path w="4211955">
                  <a:moveTo>
                    <a:pt x="0" y="0"/>
                  </a:moveTo>
                  <a:lnTo>
                    <a:pt x="4211497"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14" name="object 14"/>
            <p:cNvPicPr/>
            <p:nvPr/>
          </p:nvPicPr>
          <p:blipFill>
            <a:blip r:embed="rId5" cstate="print"/>
            <a:stretch>
              <a:fillRect/>
            </a:stretch>
          </p:blipFill>
          <p:spPr>
            <a:xfrm>
              <a:off x="1191767" y="2929076"/>
              <a:ext cx="311696" cy="284276"/>
            </a:xfrm>
            <a:prstGeom prst="rect">
              <a:avLst/>
            </a:prstGeom>
            <a:ln>
              <a:solidFill>
                <a:srgbClr val="054C2C"/>
              </a:solidFill>
            </a:ln>
          </p:spPr>
        </p:pic>
      </p:grpSp>
      <p:grpSp>
        <p:nvGrpSpPr>
          <p:cNvPr id="15" name="object 15"/>
          <p:cNvGrpSpPr/>
          <p:nvPr/>
        </p:nvGrpSpPr>
        <p:grpSpPr>
          <a:xfrm>
            <a:off x="1363411" y="5856111"/>
            <a:ext cx="9816767" cy="724845"/>
            <a:chOff x="1148916" y="3306821"/>
            <a:chExt cx="4304665" cy="368935"/>
          </a:xfrm>
        </p:grpSpPr>
        <p:pic>
          <p:nvPicPr>
            <p:cNvPr id="16" name="object 16"/>
            <p:cNvPicPr/>
            <p:nvPr/>
          </p:nvPicPr>
          <p:blipFill>
            <a:blip r:embed="rId2" cstate="print"/>
            <a:stretch>
              <a:fillRect/>
            </a:stretch>
          </p:blipFill>
          <p:spPr>
            <a:xfrm>
              <a:off x="1148916" y="3306821"/>
              <a:ext cx="379025" cy="368537"/>
            </a:xfrm>
            <a:prstGeom prst="rect">
              <a:avLst/>
            </a:prstGeom>
            <a:ln>
              <a:solidFill>
                <a:srgbClr val="054C2C"/>
              </a:solidFill>
            </a:ln>
          </p:spPr>
        </p:pic>
        <p:sp>
          <p:nvSpPr>
            <p:cNvPr id="17" name="object 17"/>
            <p:cNvSpPr/>
            <p:nvPr/>
          </p:nvSpPr>
          <p:spPr>
            <a:xfrm>
              <a:off x="1229321" y="3604640"/>
              <a:ext cx="4224020"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18" name="object 18"/>
            <p:cNvPicPr/>
            <p:nvPr/>
          </p:nvPicPr>
          <p:blipFill>
            <a:blip r:embed="rId6" cstate="print"/>
            <a:stretch>
              <a:fillRect/>
            </a:stretch>
          </p:blipFill>
          <p:spPr>
            <a:xfrm>
              <a:off x="1191767" y="3343617"/>
              <a:ext cx="311696" cy="285788"/>
            </a:xfrm>
            <a:prstGeom prst="rect">
              <a:avLst/>
            </a:prstGeom>
            <a:ln>
              <a:solidFill>
                <a:srgbClr val="054C2C"/>
              </a:solidFill>
            </a:ln>
          </p:spPr>
        </p:pic>
      </p:grpSp>
      <p:grpSp>
        <p:nvGrpSpPr>
          <p:cNvPr id="19" name="object 19"/>
          <p:cNvGrpSpPr/>
          <p:nvPr/>
        </p:nvGrpSpPr>
        <p:grpSpPr>
          <a:xfrm>
            <a:off x="1363411" y="6739399"/>
            <a:ext cx="9842833" cy="724845"/>
            <a:chOff x="1148916" y="3756401"/>
            <a:chExt cx="4316095" cy="368935"/>
          </a:xfrm>
        </p:grpSpPr>
        <p:pic>
          <p:nvPicPr>
            <p:cNvPr id="20" name="object 20"/>
            <p:cNvPicPr/>
            <p:nvPr/>
          </p:nvPicPr>
          <p:blipFill>
            <a:blip r:embed="rId7" cstate="print"/>
            <a:stretch>
              <a:fillRect/>
            </a:stretch>
          </p:blipFill>
          <p:spPr>
            <a:xfrm>
              <a:off x="1148916" y="3756401"/>
              <a:ext cx="379025" cy="368537"/>
            </a:xfrm>
            <a:prstGeom prst="rect">
              <a:avLst/>
            </a:prstGeom>
            <a:ln>
              <a:solidFill>
                <a:srgbClr val="054C2C"/>
              </a:solidFill>
            </a:ln>
          </p:spPr>
        </p:pic>
        <p:sp>
          <p:nvSpPr>
            <p:cNvPr id="21" name="object 21"/>
            <p:cNvSpPr/>
            <p:nvPr/>
          </p:nvSpPr>
          <p:spPr>
            <a:xfrm>
              <a:off x="1229321" y="4054220"/>
              <a:ext cx="4236085" cy="0"/>
            </a:xfrm>
            <a:custGeom>
              <a:avLst/>
              <a:gdLst/>
              <a:ahLst/>
              <a:cxnLst/>
              <a:rect l="l" t="t" r="r" b="b"/>
              <a:pathLst>
                <a:path w="4236085">
                  <a:moveTo>
                    <a:pt x="0" y="0"/>
                  </a:moveTo>
                  <a:lnTo>
                    <a:pt x="42356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22" name="object 22"/>
            <p:cNvPicPr/>
            <p:nvPr/>
          </p:nvPicPr>
          <p:blipFill>
            <a:blip r:embed="rId8" cstate="print"/>
            <a:stretch>
              <a:fillRect/>
            </a:stretch>
          </p:blipFill>
          <p:spPr>
            <a:xfrm>
              <a:off x="1191767" y="3794746"/>
              <a:ext cx="311696" cy="284238"/>
            </a:xfrm>
            <a:prstGeom prst="rect">
              <a:avLst/>
            </a:prstGeom>
            <a:ln>
              <a:solidFill>
                <a:srgbClr val="054C2C"/>
              </a:solidFill>
            </a:ln>
          </p:spPr>
        </p:pic>
      </p:grpSp>
      <p:sp>
        <p:nvSpPr>
          <p:cNvPr id="27" name="TextBox 26">
            <a:extLst>
              <a:ext uri="{FF2B5EF4-FFF2-40B4-BE49-F238E27FC236}">
                <a16:creationId xmlns:a16="http://schemas.microsoft.com/office/drawing/2014/main" id="{DC5165E5-AB47-9370-EAAE-6D6AC84394D6}"/>
              </a:ext>
            </a:extLst>
          </p:cNvPr>
          <p:cNvSpPr txBox="1"/>
          <p:nvPr/>
        </p:nvSpPr>
        <p:spPr>
          <a:xfrm>
            <a:off x="4165116" y="1362739"/>
            <a:ext cx="15403996" cy="646331"/>
          </a:xfrm>
          <a:prstGeom prst="rect">
            <a:avLst/>
          </a:prstGeom>
          <a:noFill/>
        </p:spPr>
        <p:txBody>
          <a:bodyPr wrap="square">
            <a:spAutoFit/>
          </a:bodyPr>
          <a:lstStyle/>
          <a:p>
            <a:pPr marL="12700">
              <a:spcBef>
                <a:spcPts val="100"/>
              </a:spcBef>
            </a:pPr>
            <a:r>
              <a:rPr lang="en-US" sz="3600" b="1" spc="-5" dirty="0">
                <a:solidFill>
                  <a:srgbClr val="054C2C"/>
                </a:solidFill>
                <a:latin typeface="Garamond" panose="02020404030301010803" pitchFamily="18" charset="0"/>
                <a:cs typeface="Times New Roman"/>
              </a:rPr>
              <a:t>Understanding the </a:t>
            </a:r>
            <a:r>
              <a:rPr lang="en-US" sz="3600" b="1" dirty="0">
                <a:solidFill>
                  <a:srgbClr val="054C2C"/>
                </a:solidFill>
                <a:latin typeface="Garamond" panose="02020404030301010803" pitchFamily="18" charset="0"/>
                <a:cs typeface="Times New Roman"/>
              </a:rPr>
              <a:t>Role</a:t>
            </a:r>
            <a:r>
              <a:rPr lang="en-US" sz="3600" b="1" spc="10"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of</a:t>
            </a:r>
            <a:r>
              <a:rPr lang="en-US" sz="3600" b="1" spc="-5" dirty="0">
                <a:solidFill>
                  <a:srgbClr val="054C2C"/>
                </a:solidFill>
                <a:latin typeface="Garamond" panose="02020404030301010803" pitchFamily="18" charset="0"/>
                <a:cs typeface="Times New Roman"/>
              </a:rPr>
              <a:t> the</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Nigerian</a:t>
            </a:r>
            <a:r>
              <a:rPr lang="en-US" sz="3600" b="1" spc="-5" dirty="0">
                <a:solidFill>
                  <a:srgbClr val="054C2C"/>
                </a:solidFill>
                <a:latin typeface="Garamond" panose="02020404030301010803" pitchFamily="18" charset="0"/>
                <a:cs typeface="Times New Roman"/>
              </a:rPr>
              <a:t> Data</a:t>
            </a:r>
            <a:r>
              <a:rPr lang="en-US" sz="3600" b="1"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Protection </a:t>
            </a:r>
            <a:r>
              <a:rPr lang="en-US" sz="3600" b="1" spc="5" dirty="0">
                <a:solidFill>
                  <a:srgbClr val="054C2C"/>
                </a:solidFill>
                <a:latin typeface="Garamond" panose="02020404030301010803" pitchFamily="18" charset="0"/>
                <a:cs typeface="Times New Roman"/>
              </a:rPr>
              <a:t>Commission</a:t>
            </a:r>
            <a:endParaRPr lang="en-US" sz="3600" dirty="0">
              <a:solidFill>
                <a:srgbClr val="054C2C"/>
              </a:solidFill>
              <a:latin typeface="Garamond" panose="02020404030301010803" pitchFamily="18" charset="0"/>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b="1" spc="-385" dirty="0">
                <a:solidFill>
                  <a:srgbClr val="C00000"/>
                </a:solidFill>
                <a:latin typeface="Garamond" panose="02020404030301010803" pitchFamily="18" charset="0"/>
                <a:cs typeface="Times New Roman"/>
              </a:rPr>
              <a:t> </a:t>
            </a:r>
            <a:r>
              <a:rPr lang="en-US" sz="6600" b="1" spc="22" baseline="17361" dirty="0">
                <a:solidFill>
                  <a:srgbClr val="FFFFFF"/>
                </a:solidFill>
                <a:latin typeface="Garamond" panose="02020404030301010803" pitchFamily="18" charset="0"/>
                <a:cs typeface="Times New Roman"/>
              </a:rPr>
              <a:t>Topic</a:t>
            </a:r>
            <a:r>
              <a:rPr lang="en-US" sz="6600" b="1" spc="-15" baseline="17361" dirty="0">
                <a:solidFill>
                  <a:srgbClr val="FFFFFF"/>
                </a:solidFill>
                <a:latin typeface="Garamond" panose="02020404030301010803" pitchFamily="18" charset="0"/>
                <a:cs typeface="Times New Roman"/>
              </a:rPr>
              <a:t> </a:t>
            </a:r>
            <a:r>
              <a:rPr lang="en-US" sz="6600" b="1" spc="-254" baseline="17361" dirty="0">
                <a:solidFill>
                  <a:srgbClr val="FFFFFF"/>
                </a:solidFill>
                <a:latin typeface="Garamond" panose="02020404030301010803" pitchFamily="18" charset="0"/>
                <a:cs typeface="Times New Roman"/>
              </a:rPr>
              <a:t>2</a:t>
            </a:r>
            <a:endParaRPr lang="en-US" sz="6600" dirty="0">
              <a:latin typeface="Garamond" panose="02020404030301010803" pitchFamily="18" charset="0"/>
            </a:endParaRPr>
          </a:p>
        </p:txBody>
      </p:sp>
      <p:grpSp>
        <p:nvGrpSpPr>
          <p:cNvPr id="25" name="Group 24">
            <a:extLst>
              <a:ext uri="{FF2B5EF4-FFF2-40B4-BE49-F238E27FC236}">
                <a16:creationId xmlns:a16="http://schemas.microsoft.com/office/drawing/2014/main" id="{CB595164-C2F2-F873-4090-01DFA1C31EB0}"/>
              </a:ext>
            </a:extLst>
          </p:cNvPr>
          <p:cNvGrpSpPr/>
          <p:nvPr/>
        </p:nvGrpSpPr>
        <p:grpSpPr>
          <a:xfrm>
            <a:off x="1394363" y="3881071"/>
            <a:ext cx="864365" cy="831433"/>
            <a:chOff x="1461132" y="3884669"/>
            <a:chExt cx="864365" cy="831433"/>
          </a:xfrm>
        </p:grpSpPr>
        <p:sp>
          <p:nvSpPr>
            <p:cNvPr id="26" name="Google Shape;506;p8">
              <a:extLst>
                <a:ext uri="{FF2B5EF4-FFF2-40B4-BE49-F238E27FC236}">
                  <a16:creationId xmlns:a16="http://schemas.microsoft.com/office/drawing/2014/main" id="{F5BF8A71-1442-0F8E-8CAA-E815FAD2A96A}"/>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28" name="Google Shape;548;p12">
              <a:extLst>
                <a:ext uri="{FF2B5EF4-FFF2-40B4-BE49-F238E27FC236}">
                  <a16:creationId xmlns:a16="http://schemas.microsoft.com/office/drawing/2014/main" id="{75613A90-AEEE-6315-FCB0-B88A74A85BF7}"/>
                </a:ext>
              </a:extLst>
            </p:cNvPr>
            <p:cNvPicPr preferRelativeResize="0"/>
            <p:nvPr/>
          </p:nvPicPr>
          <p:blipFill rotWithShape="1">
            <a:blip r:embed="rId5">
              <a:alphaModFix/>
            </a:blip>
            <a:srcRect/>
            <a:stretch/>
          </p:blipFill>
          <p:spPr>
            <a:xfrm>
              <a:off x="1580801" y="4021634"/>
              <a:ext cx="744696" cy="650350"/>
            </a:xfrm>
            <a:prstGeom prst="rect">
              <a:avLst/>
            </a:prstGeom>
            <a:noFill/>
            <a:ln>
              <a:noFill/>
            </a:ln>
          </p:spPr>
        </p:pic>
      </p:grpSp>
      <p:grpSp>
        <p:nvGrpSpPr>
          <p:cNvPr id="30" name="Group 29">
            <a:extLst>
              <a:ext uri="{FF2B5EF4-FFF2-40B4-BE49-F238E27FC236}">
                <a16:creationId xmlns:a16="http://schemas.microsoft.com/office/drawing/2014/main" id="{877AFC58-04CC-2274-B2D1-D5699EE8D033}"/>
              </a:ext>
            </a:extLst>
          </p:cNvPr>
          <p:cNvGrpSpPr/>
          <p:nvPr/>
        </p:nvGrpSpPr>
        <p:grpSpPr>
          <a:xfrm>
            <a:off x="1394363" y="5693665"/>
            <a:ext cx="864365" cy="831433"/>
            <a:chOff x="1461132" y="3884669"/>
            <a:chExt cx="864365" cy="831433"/>
          </a:xfrm>
        </p:grpSpPr>
        <p:sp>
          <p:nvSpPr>
            <p:cNvPr id="31" name="Google Shape;506;p8">
              <a:extLst>
                <a:ext uri="{FF2B5EF4-FFF2-40B4-BE49-F238E27FC236}">
                  <a16:creationId xmlns:a16="http://schemas.microsoft.com/office/drawing/2014/main" id="{C3B85ADB-CCA1-DD30-F58E-F4607EC379E3}"/>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2" name="Google Shape;548;p12">
              <a:extLst>
                <a:ext uri="{FF2B5EF4-FFF2-40B4-BE49-F238E27FC236}">
                  <a16:creationId xmlns:a16="http://schemas.microsoft.com/office/drawing/2014/main" id="{ADFA5C8C-2D0E-F9FC-7F09-B70D43D227CE}"/>
                </a:ext>
              </a:extLst>
            </p:cNvPr>
            <p:cNvPicPr preferRelativeResize="0"/>
            <p:nvPr/>
          </p:nvPicPr>
          <p:blipFill rotWithShape="1">
            <a:blip r:embed="rId5">
              <a:alphaModFix/>
            </a:blip>
            <a:srcRect/>
            <a:stretch/>
          </p:blipFill>
          <p:spPr>
            <a:xfrm>
              <a:off x="1580801" y="4021634"/>
              <a:ext cx="744696" cy="650350"/>
            </a:xfrm>
            <a:prstGeom prst="rect">
              <a:avLst/>
            </a:prstGeom>
            <a:noFill/>
            <a:ln>
              <a:noFill/>
            </a:ln>
          </p:spPr>
        </p:pic>
      </p:grpSp>
      <p:grpSp>
        <p:nvGrpSpPr>
          <p:cNvPr id="33" name="Group 32">
            <a:extLst>
              <a:ext uri="{FF2B5EF4-FFF2-40B4-BE49-F238E27FC236}">
                <a16:creationId xmlns:a16="http://schemas.microsoft.com/office/drawing/2014/main" id="{B972AFF3-5368-7BE2-A43E-A04AA356DBFA}"/>
              </a:ext>
            </a:extLst>
          </p:cNvPr>
          <p:cNvGrpSpPr/>
          <p:nvPr/>
        </p:nvGrpSpPr>
        <p:grpSpPr>
          <a:xfrm>
            <a:off x="1394363" y="6599962"/>
            <a:ext cx="864365" cy="831433"/>
            <a:chOff x="1461132" y="3884669"/>
            <a:chExt cx="864365" cy="831433"/>
          </a:xfrm>
        </p:grpSpPr>
        <p:sp>
          <p:nvSpPr>
            <p:cNvPr id="34" name="Google Shape;506;p8">
              <a:extLst>
                <a:ext uri="{FF2B5EF4-FFF2-40B4-BE49-F238E27FC236}">
                  <a16:creationId xmlns:a16="http://schemas.microsoft.com/office/drawing/2014/main" id="{BA3BEA2E-D26C-9F91-5C85-8E60349EDFE2}"/>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5" name="Google Shape;548;p12">
              <a:extLst>
                <a:ext uri="{FF2B5EF4-FFF2-40B4-BE49-F238E27FC236}">
                  <a16:creationId xmlns:a16="http://schemas.microsoft.com/office/drawing/2014/main" id="{C2C275FB-ACBE-8205-EE83-2E6A2A6F4645}"/>
                </a:ext>
              </a:extLst>
            </p:cNvPr>
            <p:cNvPicPr preferRelativeResize="0"/>
            <p:nvPr/>
          </p:nvPicPr>
          <p:blipFill rotWithShape="1">
            <a:blip r:embed="rId5">
              <a:alphaModFix/>
            </a:blip>
            <a:srcRect/>
            <a:stretch/>
          </p:blipFill>
          <p:spPr>
            <a:xfrm>
              <a:off x="1580801" y="4021634"/>
              <a:ext cx="744696" cy="650350"/>
            </a:xfrm>
            <a:prstGeom prst="rect">
              <a:avLst/>
            </a:prstGeom>
            <a:noFill/>
            <a:ln>
              <a:noFill/>
            </a:ln>
          </p:spPr>
        </p:pic>
      </p:grpSp>
      <p:grpSp>
        <p:nvGrpSpPr>
          <p:cNvPr id="39" name="Group 38">
            <a:extLst>
              <a:ext uri="{FF2B5EF4-FFF2-40B4-BE49-F238E27FC236}">
                <a16:creationId xmlns:a16="http://schemas.microsoft.com/office/drawing/2014/main" id="{E26C4E5C-C283-2C82-4DC3-06171F7ADC61}"/>
              </a:ext>
            </a:extLst>
          </p:cNvPr>
          <p:cNvGrpSpPr/>
          <p:nvPr/>
        </p:nvGrpSpPr>
        <p:grpSpPr>
          <a:xfrm>
            <a:off x="1394363" y="4787368"/>
            <a:ext cx="864365" cy="831433"/>
            <a:chOff x="1461132" y="3884669"/>
            <a:chExt cx="864365" cy="831433"/>
          </a:xfrm>
        </p:grpSpPr>
        <p:sp>
          <p:nvSpPr>
            <p:cNvPr id="40" name="Google Shape;506;p8">
              <a:extLst>
                <a:ext uri="{FF2B5EF4-FFF2-40B4-BE49-F238E27FC236}">
                  <a16:creationId xmlns:a16="http://schemas.microsoft.com/office/drawing/2014/main" id="{71375B61-6804-AFD7-3EFE-450E6D36BC4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1" name="Google Shape;548;p12">
              <a:extLst>
                <a:ext uri="{FF2B5EF4-FFF2-40B4-BE49-F238E27FC236}">
                  <a16:creationId xmlns:a16="http://schemas.microsoft.com/office/drawing/2014/main" id="{F9DE0B20-0BF9-4BA2-A339-ACF82DE75ABD}"/>
                </a:ext>
              </a:extLst>
            </p:cNvPr>
            <p:cNvPicPr preferRelativeResize="0"/>
            <p:nvPr/>
          </p:nvPicPr>
          <p:blipFill rotWithShape="1">
            <a:blip r:embed="rId5">
              <a:alphaModFix/>
            </a:blip>
            <a:srcRect/>
            <a:stretch/>
          </p:blipFill>
          <p:spPr>
            <a:xfrm>
              <a:off x="1580801" y="4021634"/>
              <a:ext cx="744696" cy="650350"/>
            </a:xfrm>
            <a:prstGeom prst="rect">
              <a:avLst/>
            </a:prstGeom>
            <a:noFill/>
            <a:ln>
              <a:noFill/>
            </a:ln>
          </p:spPr>
        </p:pic>
      </p:grpSp>
      <p:sp>
        <p:nvSpPr>
          <p:cNvPr id="5" name="Slide Number Placeholder 4">
            <a:extLst>
              <a:ext uri="{FF2B5EF4-FFF2-40B4-BE49-F238E27FC236}">
                <a16:creationId xmlns:a16="http://schemas.microsoft.com/office/drawing/2014/main" id="{E65D66C0-5E91-5057-5D1A-5A0C91082A83}"/>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181</a:t>
            </a:fld>
            <a:endParaRPr lang="en-US"/>
          </a:p>
        </p:txBody>
      </p:sp>
    </p:spTree>
    <p:extLst>
      <p:ext uri="{BB962C8B-B14F-4D97-AF65-F5344CB8AC3E}">
        <p14:creationId xmlns:p14="http://schemas.microsoft.com/office/powerpoint/2010/main" val="78159719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59437" y="1634738"/>
            <a:ext cx="17875798"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aramond" panose="02020404030301010803" pitchFamily="18" charset="0"/>
                <a:cs typeface="Times New Roman"/>
              </a:rPr>
              <a:t>Understanding the Role of the Nigerian Data Protection Commission</a:t>
            </a:r>
          </a:p>
        </p:txBody>
      </p:sp>
      <p:sp>
        <p:nvSpPr>
          <p:cNvPr id="10" name="object 10"/>
          <p:cNvSpPr txBox="1"/>
          <p:nvPr/>
        </p:nvSpPr>
        <p:spPr>
          <a:xfrm>
            <a:off x="1058800" y="4056727"/>
            <a:ext cx="13158995" cy="6339428"/>
          </a:xfrm>
          <a:prstGeom prst="rect">
            <a:avLst/>
          </a:prstGeom>
        </p:spPr>
        <p:txBody>
          <a:bodyPr vert="horz" wrap="square" lIns="0" tIns="12700" rIns="0" bIns="0" rtlCol="0">
            <a:spAutoFit/>
          </a:bodyPr>
          <a:lstStyle/>
          <a:p>
            <a:pPr marL="210185" marR="1527810" algn="just">
              <a:lnSpc>
                <a:spcPct val="140800"/>
              </a:lnSpc>
              <a:spcBef>
                <a:spcPts val="1025"/>
              </a:spcBef>
            </a:pPr>
            <a:r>
              <a:rPr lang="en-US" sz="3200" dirty="0">
                <a:latin typeface="Garamond" panose="02020404030301010803" pitchFamily="18" charset="0"/>
                <a:cs typeface="Times New Roman"/>
              </a:rPr>
              <a:t>Upon</a:t>
            </a:r>
            <a:r>
              <a:rPr lang="en-US" sz="3200" spc="5" dirty="0">
                <a:latin typeface="Garamond" panose="02020404030301010803" pitchFamily="18" charset="0"/>
                <a:cs typeface="Times New Roman"/>
              </a:rPr>
              <a:t> </a:t>
            </a:r>
            <a:r>
              <a:rPr lang="en-US" sz="3200" spc="-15" dirty="0">
                <a:latin typeface="Garamond" panose="02020404030301010803" pitchFamily="18" charset="0"/>
                <a:cs typeface="Times New Roman"/>
              </a:rPr>
              <a:t>completion</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Topic</a:t>
            </a:r>
            <a:r>
              <a:rPr lang="en-US" sz="3200" spc="-10" dirty="0">
                <a:latin typeface="Garamond" panose="02020404030301010803" pitchFamily="18" charset="0"/>
                <a:cs typeface="Times New Roman"/>
              </a:rPr>
              <a:t> </a:t>
            </a:r>
            <a:r>
              <a:rPr lang="en-US" sz="3200" spc="-40" dirty="0">
                <a:latin typeface="Garamond" panose="02020404030301010803" pitchFamily="18" charset="0"/>
                <a:cs typeface="Times New Roman"/>
              </a:rPr>
              <a:t>2</a:t>
            </a:r>
            <a:r>
              <a:rPr lang="en-US" sz="3200" spc="-35" dirty="0">
                <a:latin typeface="Garamond" panose="02020404030301010803" pitchFamily="18" charset="0"/>
                <a:cs typeface="Times New Roman"/>
              </a:rPr>
              <a:t> </a:t>
            </a:r>
            <a:r>
              <a:rPr lang="en-US" sz="3200" spc="-20" dirty="0">
                <a:latin typeface="Garamond" panose="02020404030301010803" pitchFamily="18" charset="0"/>
                <a:cs typeface="Times New Roman"/>
              </a:rPr>
              <a:t>“Understanding</a:t>
            </a:r>
            <a:r>
              <a:rPr lang="en-US" sz="3200" spc="-15"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30" dirty="0">
                <a:latin typeface="Garamond" panose="02020404030301010803" pitchFamily="18" charset="0"/>
                <a:cs typeface="Times New Roman"/>
              </a:rPr>
              <a:t>Nigerian</a:t>
            </a:r>
            <a:r>
              <a:rPr lang="en-US" sz="3200" spc="-25" dirty="0">
                <a:latin typeface="Garamond" panose="02020404030301010803" pitchFamily="18" charset="0"/>
                <a:cs typeface="Times New Roman"/>
              </a:rPr>
              <a:t> </a:t>
            </a:r>
            <a:r>
              <a:rPr lang="en-US" sz="3200" spc="-5" dirty="0">
                <a:latin typeface="Garamond" panose="02020404030301010803" pitchFamily="18" charset="0"/>
                <a:cs typeface="Times New Roman"/>
              </a:rPr>
              <a:t>Data </a:t>
            </a:r>
            <a:r>
              <a:rPr lang="en-US" sz="3200" dirty="0">
                <a:latin typeface="Garamond" panose="02020404030301010803" pitchFamily="18" charset="0"/>
                <a:cs typeface="Times New Roman"/>
              </a:rPr>
              <a:t> </a:t>
            </a:r>
            <a:r>
              <a:rPr lang="en-US" sz="3200" spc="-10" dirty="0">
                <a:latin typeface="Garamond" panose="02020404030301010803" pitchFamily="18" charset="0"/>
                <a:cs typeface="Times New Roman"/>
              </a:rPr>
              <a:t>Protection </a:t>
            </a:r>
            <a:r>
              <a:rPr lang="en-US" sz="3200" spc="-25" dirty="0">
                <a:latin typeface="Garamond" panose="02020404030301010803" pitchFamily="18" charset="0"/>
                <a:cs typeface="Times New Roman"/>
              </a:rPr>
              <a:t>Commission </a:t>
            </a:r>
            <a:r>
              <a:rPr lang="en-US" sz="3200" spc="-10" dirty="0">
                <a:latin typeface="Garamond" panose="02020404030301010803" pitchFamily="18" charset="0"/>
                <a:cs typeface="Times New Roman"/>
              </a:rPr>
              <a:t>(</a:t>
            </a:r>
            <a:r>
              <a:rPr lang="en-US" sz="3200" spc="-10" dirty="0" err="1">
                <a:latin typeface="Garamond" panose="02020404030301010803" pitchFamily="18" charset="0"/>
                <a:cs typeface="Times New Roman"/>
              </a:rPr>
              <a:t>NDPC</a:t>
            </a:r>
            <a:r>
              <a:rPr lang="en-US" sz="3200" spc="-10" dirty="0">
                <a:latin typeface="Garamond" panose="02020404030301010803" pitchFamily="18" charset="0"/>
                <a:cs typeface="Times New Roman"/>
              </a:rPr>
              <a:t>)”, </a:t>
            </a:r>
            <a:r>
              <a:rPr lang="en-US" sz="3200" spc="-20" dirty="0">
                <a:latin typeface="Garamond" panose="02020404030301010803" pitchFamily="18" charset="0"/>
                <a:cs typeface="Times New Roman"/>
              </a:rPr>
              <a:t>participants </a:t>
            </a:r>
            <a:r>
              <a:rPr lang="en-US" sz="3200" spc="-40" dirty="0">
                <a:latin typeface="Garamond" panose="02020404030301010803" pitchFamily="18" charset="0"/>
                <a:cs typeface="Times New Roman"/>
              </a:rPr>
              <a:t>shall </a:t>
            </a:r>
            <a:r>
              <a:rPr lang="en-US" sz="3200" spc="-15" dirty="0">
                <a:latin typeface="Garamond" panose="02020404030301010803" pitchFamily="18" charset="0"/>
                <a:cs typeface="Times New Roman"/>
              </a:rPr>
              <a:t>be </a:t>
            </a:r>
            <a:r>
              <a:rPr lang="en-US" sz="3200" spc="-20" dirty="0">
                <a:latin typeface="Garamond" panose="02020404030301010803" pitchFamily="18" charset="0"/>
                <a:cs typeface="Times New Roman"/>
              </a:rPr>
              <a:t>equipped </a:t>
            </a:r>
            <a:r>
              <a:rPr lang="en-US" sz="3200" spc="-25" dirty="0">
                <a:latin typeface="Garamond" panose="02020404030301010803" pitchFamily="18" charset="0"/>
                <a:cs typeface="Times New Roman"/>
              </a:rPr>
              <a:t>with </a:t>
            </a:r>
            <a:r>
              <a:rPr lang="en-US" sz="3200" spc="-20" dirty="0">
                <a:latin typeface="Garamond" panose="02020404030301010803" pitchFamily="18" charset="0"/>
                <a:cs typeface="Times New Roman"/>
              </a:rPr>
              <a:t> </a:t>
            </a:r>
            <a:r>
              <a:rPr lang="en-US" sz="3200" spc="-5" dirty="0">
                <a:latin typeface="Garamond" panose="02020404030301010803" pitchFamily="18" charset="0"/>
                <a:cs typeface="Times New Roman"/>
              </a:rPr>
              <a:t>the </a:t>
            </a:r>
            <a:r>
              <a:rPr lang="en-US" sz="3200" spc="-50" dirty="0">
                <a:latin typeface="Garamond" panose="02020404030301010803" pitchFamily="18" charset="0"/>
                <a:cs typeface="Times New Roman"/>
              </a:rPr>
              <a:t>skills</a:t>
            </a:r>
            <a:r>
              <a:rPr lang="en-US" sz="3200" spc="5" dirty="0">
                <a:latin typeface="Garamond" panose="02020404030301010803" pitchFamily="18" charset="0"/>
                <a:cs typeface="Times New Roman"/>
              </a:rPr>
              <a:t> </a:t>
            </a:r>
            <a:r>
              <a:rPr lang="en-US" sz="3200" spc="-15" dirty="0">
                <a:latin typeface="Garamond" panose="02020404030301010803" pitchFamily="18" charset="0"/>
                <a:cs typeface="Times New Roman"/>
              </a:rPr>
              <a:t>to:</a:t>
            </a:r>
            <a:endParaRPr lang="en-US" sz="3200" dirty="0">
              <a:latin typeface="Garamond" panose="02020404030301010803" pitchFamily="18" charset="0"/>
              <a:cs typeface="Times New Roman"/>
            </a:endParaRPr>
          </a:p>
          <a:p>
            <a:pPr marL="895985" marR="1529715" indent="-457200" algn="just">
              <a:lnSpc>
                <a:spcPct val="140900"/>
              </a:lnSpc>
              <a:spcBef>
                <a:spcPts val="20"/>
              </a:spcBef>
              <a:buClr>
                <a:schemeClr val="tx1"/>
              </a:buClr>
              <a:buFont typeface="Arial" panose="020B0604020202020204" pitchFamily="34" charset="0"/>
              <a:buChar char="•"/>
              <a:tabLst>
                <a:tab pos="668020" algn="l"/>
              </a:tabLst>
            </a:pPr>
            <a:r>
              <a:rPr lang="en-US" sz="3200" spc="-10" dirty="0">
                <a:latin typeface="Garamond" panose="02020404030301010803" pitchFamily="18" charset="0"/>
                <a:cs typeface="Times New Roman"/>
              </a:rPr>
              <a:t>Gain</a:t>
            </a:r>
            <a:r>
              <a:rPr lang="en-US" sz="3200" spc="-5" dirty="0">
                <a:latin typeface="Garamond" panose="02020404030301010803" pitchFamily="18" charset="0"/>
                <a:cs typeface="Times New Roman"/>
              </a:rPr>
              <a:t> </a:t>
            </a:r>
            <a:r>
              <a:rPr lang="en-US" sz="3200" spc="-50" dirty="0">
                <a:latin typeface="Garamond" panose="02020404030301010803" pitchFamily="18" charset="0"/>
                <a:cs typeface="Times New Roman"/>
              </a:rPr>
              <a:t>a</a:t>
            </a:r>
            <a:r>
              <a:rPr lang="en-US" sz="3200" spc="-45" dirty="0">
                <a:latin typeface="Garamond" panose="02020404030301010803" pitchFamily="18" charset="0"/>
                <a:cs typeface="Times New Roman"/>
              </a:rPr>
              <a:t> </a:t>
            </a:r>
            <a:r>
              <a:rPr lang="en-US" sz="3200" spc="-20" dirty="0">
                <a:latin typeface="Garamond" panose="02020404030301010803" pitchFamily="18" charset="0"/>
                <a:cs typeface="Times New Roman"/>
              </a:rPr>
              <a:t>comprehensive</a:t>
            </a:r>
            <a:r>
              <a:rPr lang="en-US" sz="3200" spc="-15" dirty="0">
                <a:latin typeface="Garamond" panose="02020404030301010803" pitchFamily="18" charset="0"/>
                <a:cs typeface="Times New Roman"/>
              </a:rPr>
              <a:t> </a:t>
            </a:r>
            <a:r>
              <a:rPr lang="en-US" sz="3200" spc="-20" dirty="0">
                <a:latin typeface="Garamond" panose="02020404030301010803" pitchFamily="18" charset="0"/>
                <a:cs typeface="Times New Roman"/>
              </a:rPr>
              <a:t>understanding</a:t>
            </a:r>
            <a:r>
              <a:rPr lang="en-US" sz="3200" spc="-15"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30" dirty="0">
                <a:latin typeface="Garamond" panose="02020404030301010803" pitchFamily="18" charset="0"/>
                <a:cs typeface="Times New Roman"/>
              </a:rPr>
              <a:t>Nigerian</a:t>
            </a:r>
            <a:r>
              <a:rPr lang="en-US" sz="3200" spc="-25" dirty="0">
                <a:latin typeface="Garamond" panose="02020404030301010803" pitchFamily="18" charset="0"/>
                <a:cs typeface="Times New Roman"/>
              </a:rPr>
              <a:t> </a:t>
            </a:r>
            <a:r>
              <a:rPr lang="en-US" sz="3200" spc="-5" dirty="0">
                <a:latin typeface="Garamond" panose="02020404030301010803" pitchFamily="18" charset="0"/>
                <a:cs typeface="Times New Roman"/>
              </a:rPr>
              <a:t>Data </a:t>
            </a:r>
            <a:r>
              <a:rPr lang="en-US" sz="3200" dirty="0">
                <a:latin typeface="Garamond" panose="02020404030301010803" pitchFamily="18" charset="0"/>
                <a:cs typeface="Times New Roman"/>
              </a:rPr>
              <a:t> </a:t>
            </a:r>
            <a:r>
              <a:rPr lang="en-US" sz="3200" spc="-10" dirty="0">
                <a:latin typeface="Garamond" panose="02020404030301010803" pitchFamily="18" charset="0"/>
                <a:cs typeface="Times New Roman"/>
              </a:rPr>
              <a:t>Protection </a:t>
            </a:r>
            <a:r>
              <a:rPr lang="en-US" sz="3200" spc="-30" dirty="0">
                <a:latin typeface="Garamond" panose="02020404030301010803" pitchFamily="18" charset="0"/>
                <a:cs typeface="Times New Roman"/>
              </a:rPr>
              <a:t>Act,</a:t>
            </a:r>
            <a:r>
              <a:rPr lang="en-US" sz="3200" spc="-25" dirty="0">
                <a:latin typeface="Garamond" panose="02020404030301010803" pitchFamily="18" charset="0"/>
                <a:cs typeface="Times New Roman"/>
              </a:rPr>
              <a:t> its</a:t>
            </a:r>
            <a:r>
              <a:rPr lang="en-US" sz="3200" spc="-20" dirty="0">
                <a:latin typeface="Garamond" panose="02020404030301010803" pitchFamily="18" charset="0"/>
                <a:cs typeface="Times New Roman"/>
              </a:rPr>
              <a:t> </a:t>
            </a:r>
            <a:r>
              <a:rPr lang="en-US" sz="3200" spc="-60" dirty="0">
                <a:latin typeface="Garamond" panose="02020404030301010803" pitchFamily="18" charset="0"/>
                <a:cs typeface="Times New Roman"/>
              </a:rPr>
              <a:t>key</a:t>
            </a:r>
            <a:r>
              <a:rPr lang="en-US" sz="3200" spc="-55" dirty="0">
                <a:latin typeface="Garamond" panose="02020404030301010803" pitchFamily="18" charset="0"/>
                <a:cs typeface="Times New Roman"/>
              </a:rPr>
              <a:t> </a:t>
            </a:r>
            <a:r>
              <a:rPr lang="en-US" sz="3200" spc="-25" dirty="0">
                <a:latin typeface="Garamond" panose="02020404030301010803" pitchFamily="18" charset="0"/>
                <a:cs typeface="Times New Roman"/>
              </a:rPr>
              <a:t>provisions,</a:t>
            </a:r>
            <a:r>
              <a:rPr lang="en-US" sz="3200" spc="-20" dirty="0">
                <a:latin typeface="Garamond" panose="02020404030301010803" pitchFamily="18" charset="0"/>
                <a:cs typeface="Times New Roman"/>
              </a:rPr>
              <a:t> </a:t>
            </a:r>
            <a:r>
              <a:rPr lang="en-US" sz="3200" spc="-15" dirty="0">
                <a:latin typeface="Garamond" panose="02020404030301010803" pitchFamily="18" charset="0"/>
                <a:cs typeface="Times New Roman"/>
              </a:rPr>
              <a:t>and </a:t>
            </a:r>
            <a:r>
              <a:rPr lang="en-US" sz="3200" spc="-25" dirty="0">
                <a:latin typeface="Garamond" panose="02020404030301010803" pitchFamily="18" charset="0"/>
                <a:cs typeface="Times New Roman"/>
              </a:rPr>
              <a:t>its</a:t>
            </a:r>
            <a:r>
              <a:rPr lang="en-US" sz="3200" spc="-20" dirty="0">
                <a:latin typeface="Garamond" panose="02020404030301010803" pitchFamily="18" charset="0"/>
                <a:cs typeface="Times New Roman"/>
              </a:rPr>
              <a:t> </a:t>
            </a:r>
            <a:r>
              <a:rPr lang="en-US" sz="3200" spc="-35" dirty="0">
                <a:latin typeface="Garamond" panose="02020404030301010803" pitchFamily="18" charset="0"/>
                <a:cs typeface="Times New Roman"/>
              </a:rPr>
              <a:t>relevance</a:t>
            </a:r>
            <a:r>
              <a:rPr lang="en-US" sz="3200" spc="-30" dirty="0">
                <a:latin typeface="Garamond" panose="02020404030301010803" pitchFamily="18" charset="0"/>
                <a:cs typeface="Times New Roman"/>
              </a:rPr>
              <a:t> </a:t>
            </a:r>
            <a:r>
              <a:rPr lang="en-US" sz="3200" spc="-25" dirty="0">
                <a:latin typeface="Garamond" panose="02020404030301010803" pitchFamily="18" charset="0"/>
                <a:cs typeface="Times New Roman"/>
              </a:rPr>
              <a:t>in</a:t>
            </a:r>
            <a:r>
              <a:rPr lang="en-US" sz="3200" spc="-20" dirty="0">
                <a:latin typeface="Garamond" panose="02020404030301010803" pitchFamily="18" charset="0"/>
                <a:cs typeface="Times New Roman"/>
              </a:rPr>
              <a:t> </a:t>
            </a:r>
            <a:r>
              <a:rPr lang="en-US" sz="3200" spc="-25" dirty="0">
                <a:latin typeface="Garamond" panose="02020404030301010803" pitchFamily="18" charset="0"/>
                <a:cs typeface="Times New Roman"/>
              </a:rPr>
              <a:t>data </a:t>
            </a:r>
            <a:r>
              <a:rPr lang="en-US" sz="3200" spc="-20" dirty="0">
                <a:latin typeface="Garamond" panose="02020404030301010803" pitchFamily="18" charset="0"/>
                <a:cs typeface="Times New Roman"/>
              </a:rPr>
              <a:t> </a:t>
            </a:r>
            <a:r>
              <a:rPr lang="en-US" sz="3200" spc="-10" dirty="0">
                <a:latin typeface="Garamond" panose="02020404030301010803" pitchFamily="18" charset="0"/>
                <a:cs typeface="Times New Roman"/>
              </a:rPr>
              <a:t>protection.</a:t>
            </a:r>
            <a:endParaRPr lang="en-US" sz="3200" dirty="0">
              <a:latin typeface="Garamond" panose="02020404030301010803" pitchFamily="18" charset="0"/>
              <a:cs typeface="Times New Roman"/>
            </a:endParaRPr>
          </a:p>
          <a:p>
            <a:pPr marL="895985" marR="47625" indent="-457200" algn="just">
              <a:lnSpc>
                <a:spcPct val="140800"/>
              </a:lnSpc>
              <a:spcBef>
                <a:spcPts val="35"/>
              </a:spcBef>
              <a:buClr>
                <a:schemeClr val="tx1"/>
              </a:buClr>
              <a:buFont typeface="Arial" panose="020B0604020202020204" pitchFamily="34" charset="0"/>
              <a:buChar char="•"/>
              <a:tabLst>
                <a:tab pos="668020" algn="l"/>
              </a:tabLst>
            </a:pPr>
            <a:r>
              <a:rPr lang="en-US" sz="3200" spc="-15" dirty="0">
                <a:latin typeface="Garamond" panose="02020404030301010803" pitchFamily="18" charset="0"/>
                <a:cs typeface="Times New Roman"/>
              </a:rPr>
              <a:t>Understand</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importance</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spc="-15" dirty="0">
                <a:latin typeface="Garamond" panose="02020404030301010803" pitchFamily="18" charset="0"/>
                <a:cs typeface="Times New Roman"/>
              </a:rPr>
              <a:t> </a:t>
            </a:r>
            <a:r>
              <a:rPr lang="en-US" sz="3200" spc="-10" dirty="0">
                <a:latin typeface="Garamond" panose="02020404030301010803" pitchFamily="18" charset="0"/>
                <a:cs typeface="Times New Roman"/>
              </a:rPr>
              <a:t>protection</a:t>
            </a:r>
            <a:r>
              <a:rPr lang="en-US" sz="3200" spc="-5" dirty="0">
                <a:latin typeface="Garamond" panose="02020404030301010803" pitchFamily="18" charset="0"/>
                <a:cs typeface="Times New Roman"/>
              </a:rPr>
              <a:t> </a:t>
            </a:r>
            <a:r>
              <a:rPr lang="en-US" sz="3200" spc="-30" dirty="0">
                <a:latin typeface="Garamond" panose="02020404030301010803" pitchFamily="18" charset="0"/>
                <a:cs typeface="Times New Roman"/>
              </a:rPr>
              <a:t>compliance,</a:t>
            </a:r>
            <a:r>
              <a:rPr lang="en-US" sz="3200" spc="-25" dirty="0">
                <a:latin typeface="Garamond" panose="02020404030301010803" pitchFamily="18" charset="0"/>
                <a:cs typeface="Times New Roman"/>
              </a:rPr>
              <a:t> </a:t>
            </a:r>
            <a:r>
              <a:rPr lang="en-US" sz="3200" spc="-30" dirty="0">
                <a:latin typeface="Garamond" panose="02020404030301010803" pitchFamily="18" charset="0"/>
                <a:cs typeface="Times New Roman"/>
              </a:rPr>
              <a:t>accountability,</a:t>
            </a:r>
            <a:r>
              <a:rPr lang="en-US" sz="3200" spc="-25" dirty="0">
                <a:latin typeface="Garamond" panose="02020404030301010803" pitchFamily="18" charset="0"/>
                <a:cs typeface="Times New Roman"/>
              </a:rPr>
              <a:t> </a:t>
            </a:r>
            <a:r>
              <a:rPr lang="en-US" sz="3200" spc="-15" dirty="0">
                <a:latin typeface="Garamond" panose="02020404030301010803" pitchFamily="18" charset="0"/>
                <a:cs typeface="Times New Roman"/>
              </a:rPr>
              <a:t>and</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the </a:t>
            </a:r>
            <a:r>
              <a:rPr lang="en-US" sz="3200" dirty="0">
                <a:latin typeface="Garamond" panose="02020404030301010803" pitchFamily="18" charset="0"/>
                <a:cs typeface="Times New Roman"/>
              </a:rPr>
              <a:t> </a:t>
            </a:r>
            <a:r>
              <a:rPr lang="en-US" sz="3200" spc="-20" dirty="0">
                <a:latin typeface="Garamond" panose="02020404030301010803" pitchFamily="18" charset="0"/>
                <a:cs typeface="Times New Roman"/>
              </a:rPr>
              <a:t>consequences</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of </a:t>
            </a:r>
            <a:r>
              <a:rPr lang="en-US" sz="3200" spc="-20" dirty="0">
                <a:latin typeface="Garamond" panose="02020404030301010803" pitchFamily="18" charset="0"/>
                <a:cs typeface="Times New Roman"/>
              </a:rPr>
              <a:t>non-compliance</a:t>
            </a:r>
            <a:r>
              <a:rPr lang="en-US" sz="3200" spc="10" dirty="0">
                <a:latin typeface="Garamond" panose="02020404030301010803" pitchFamily="18" charset="0"/>
                <a:cs typeface="Times New Roman"/>
              </a:rPr>
              <a:t> </a:t>
            </a:r>
            <a:r>
              <a:rPr lang="en-US" sz="3200" spc="-25" dirty="0">
                <a:latin typeface="Garamond" panose="02020404030301010803" pitchFamily="18" charset="0"/>
                <a:cs typeface="Times New Roman"/>
              </a:rPr>
              <a:t>in</a:t>
            </a:r>
            <a:r>
              <a:rPr lang="en-US" sz="3200" spc="5"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30" dirty="0">
                <a:latin typeface="Garamond" panose="02020404030301010803" pitchFamily="18" charset="0"/>
                <a:cs typeface="Times New Roman"/>
              </a:rPr>
              <a:t>Nigerian</a:t>
            </a:r>
            <a:r>
              <a:rPr lang="en-US" sz="3200" dirty="0">
                <a:latin typeface="Garamond" panose="02020404030301010803" pitchFamily="18" charset="0"/>
                <a:cs typeface="Times New Roman"/>
              </a:rPr>
              <a:t> </a:t>
            </a:r>
            <a:r>
              <a:rPr lang="en-US" sz="3200" spc="-35" dirty="0">
                <a:latin typeface="Garamond" panose="02020404030301010803" pitchFamily="18" charset="0"/>
                <a:cs typeface="Times New Roman"/>
              </a:rPr>
              <a:t>regulatory</a:t>
            </a:r>
            <a:r>
              <a:rPr lang="en-US" sz="3200" dirty="0">
                <a:latin typeface="Garamond" panose="02020404030301010803" pitchFamily="18" charset="0"/>
                <a:cs typeface="Times New Roman"/>
              </a:rPr>
              <a:t> </a:t>
            </a:r>
            <a:r>
              <a:rPr lang="en-US" sz="3200" spc="-20" dirty="0">
                <a:latin typeface="Garamond" panose="02020404030301010803" pitchFamily="18" charset="0"/>
                <a:cs typeface="Times New Roman"/>
              </a:rPr>
              <a:t>context.</a:t>
            </a:r>
            <a:endParaRPr lang="en-US" sz="3200" dirty="0">
              <a:latin typeface="Garamond" panose="02020404030301010803" pitchFamily="18" charset="0"/>
              <a:cs typeface="Times New Roman"/>
            </a:endParaRPr>
          </a:p>
          <a:p>
            <a:pPr marL="626110" indent="-457200">
              <a:lnSpc>
                <a:spcPct val="150000"/>
              </a:lnSpc>
              <a:spcBef>
                <a:spcPts val="795"/>
              </a:spcBef>
              <a:buFont typeface="Arial" panose="020B0604020202020204" pitchFamily="34" charset="0"/>
              <a:buChar char="•"/>
            </a:pPr>
            <a:endParaRPr lang="en-US" sz="3200" dirty="0">
              <a:latin typeface="Garamond" panose="02020404030301010803" pitchFamily="18" charset="0"/>
              <a:cs typeface="Times New Roman"/>
            </a:endParaRPr>
          </a:p>
        </p:txBody>
      </p:sp>
      <p:pic>
        <p:nvPicPr>
          <p:cNvPr id="2" name="object 8">
            <a:extLst>
              <a:ext uri="{FF2B5EF4-FFF2-40B4-BE49-F238E27FC236}">
                <a16:creationId xmlns:a16="http://schemas.microsoft.com/office/drawing/2014/main" id="{DB7B73B8-740E-561B-73C8-59276642DF18}"/>
              </a:ext>
            </a:extLst>
          </p:cNvPr>
          <p:cNvPicPr/>
          <p:nvPr/>
        </p:nvPicPr>
        <p:blipFill>
          <a:blip r:embed="rId2" cstate="print"/>
          <a:stretch>
            <a:fillRect/>
          </a:stretch>
        </p:blipFill>
        <p:spPr>
          <a:xfrm>
            <a:off x="13240026" y="2682875"/>
            <a:ext cx="5495209" cy="4693238"/>
          </a:xfrm>
          <a:prstGeom prst="rect">
            <a:avLst/>
          </a:prstGeom>
        </p:spPr>
      </p:pic>
      <p:grpSp>
        <p:nvGrpSpPr>
          <p:cNvPr id="4" name="Group 3">
            <a:extLst>
              <a:ext uri="{FF2B5EF4-FFF2-40B4-BE49-F238E27FC236}">
                <a16:creationId xmlns:a16="http://schemas.microsoft.com/office/drawing/2014/main" id="{6ECEAE1F-9C67-EFBB-FE37-48B35EF9153A}"/>
              </a:ext>
            </a:extLst>
          </p:cNvPr>
          <p:cNvGrpSpPr/>
          <p:nvPr/>
        </p:nvGrpSpPr>
        <p:grpSpPr>
          <a:xfrm>
            <a:off x="848325" y="2530475"/>
            <a:ext cx="6376387" cy="1485903"/>
            <a:chOff x="848325" y="2530475"/>
            <a:chExt cx="6376387" cy="1485903"/>
          </a:xfrm>
        </p:grpSpPr>
        <p:pic>
          <p:nvPicPr>
            <p:cNvPr id="9" name="object 9"/>
            <p:cNvPicPr/>
            <p:nvPr/>
          </p:nvPicPr>
          <p:blipFill>
            <a:blip r:embed="rId3" cstate="print"/>
            <a:stretch>
              <a:fillRect/>
            </a:stretch>
          </p:blipFill>
          <p:spPr>
            <a:xfrm>
              <a:off x="848325" y="2530475"/>
              <a:ext cx="6376387" cy="1485903"/>
            </a:xfrm>
            <a:prstGeom prst="rect">
              <a:avLst/>
            </a:prstGeom>
          </p:spPr>
        </p:pic>
        <p:sp>
          <p:nvSpPr>
            <p:cNvPr id="3" name="object 10">
              <a:extLst>
                <a:ext uri="{FF2B5EF4-FFF2-40B4-BE49-F238E27FC236}">
                  <a16:creationId xmlns:a16="http://schemas.microsoft.com/office/drawing/2014/main" id="{3C488E70-0C9B-6BE2-C5FB-2450EFFCAE7F}"/>
                </a:ext>
              </a:extLst>
            </p:cNvPr>
            <p:cNvSpPr txBox="1"/>
            <p:nvPr/>
          </p:nvSpPr>
          <p:spPr>
            <a:xfrm>
              <a:off x="1340118" y="2682875"/>
              <a:ext cx="4589194" cy="765659"/>
            </a:xfrm>
            <a:prstGeom prst="rect">
              <a:avLst/>
            </a:prstGeom>
          </p:spPr>
          <p:txBody>
            <a:bodyPr vert="horz" wrap="square" lIns="0" tIns="12700" rIns="0" bIns="0" rtlCol="0">
              <a:spAutoFit/>
            </a:bodyPr>
            <a:lstStyle/>
            <a:p>
              <a:pPr marL="168910">
                <a:lnSpc>
                  <a:spcPct val="150000"/>
                </a:lnSpc>
                <a:spcBef>
                  <a:spcPts val="795"/>
                </a:spcBef>
              </a:pPr>
              <a:r>
                <a:rPr lang="en-US" sz="3600" b="1" spc="-15" dirty="0">
                  <a:solidFill>
                    <a:srgbClr val="FFFFFF"/>
                  </a:solidFill>
                  <a:latin typeface="Garamond" panose="02020404030301010803" pitchFamily="18" charset="0"/>
                  <a:cs typeface="Times New Roman"/>
                </a:rPr>
                <a:t>Learning</a:t>
              </a:r>
              <a:r>
                <a:rPr lang="en-US" sz="3600" b="1" spc="-55" dirty="0">
                  <a:solidFill>
                    <a:srgbClr val="FFFFFF"/>
                  </a:solidFill>
                  <a:latin typeface="Garamond" panose="02020404030301010803" pitchFamily="18" charset="0"/>
                  <a:cs typeface="Times New Roman"/>
                </a:rPr>
                <a:t> </a:t>
              </a:r>
              <a:r>
                <a:rPr lang="en-US" sz="3600" b="1" spc="-5" dirty="0">
                  <a:solidFill>
                    <a:srgbClr val="FFFFFF"/>
                  </a:solidFill>
                  <a:latin typeface="Garamond" panose="02020404030301010803" pitchFamily="18" charset="0"/>
                  <a:cs typeface="Times New Roman"/>
                </a:rPr>
                <a:t>Objectives</a:t>
              </a:r>
              <a:endParaRPr lang="en-US" sz="3600" dirty="0">
                <a:latin typeface="Garamond" panose="02020404030301010803" pitchFamily="18" charset="0"/>
                <a:cs typeface="Times New Roman"/>
              </a:endParaRPr>
            </a:p>
          </p:txBody>
        </p:sp>
      </p:grpSp>
      <p:sp>
        <p:nvSpPr>
          <p:cNvPr id="5" name="Slide Number Placeholder 4">
            <a:extLst>
              <a:ext uri="{FF2B5EF4-FFF2-40B4-BE49-F238E27FC236}">
                <a16:creationId xmlns:a16="http://schemas.microsoft.com/office/drawing/2014/main" id="{D14FB21C-9C2D-785E-9282-30A5916D120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182</a:t>
            </a:fld>
            <a:endParaRPr lang="en-US"/>
          </a:p>
        </p:txBody>
      </p:sp>
    </p:spTree>
    <p:extLst>
      <p:ext uri="{BB962C8B-B14F-4D97-AF65-F5344CB8AC3E}">
        <p14:creationId xmlns:p14="http://schemas.microsoft.com/office/powerpoint/2010/main" val="247547348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7465190" cy="1305486"/>
          </a:xfrm>
          <a:prstGeom prst="rect">
            <a:avLst/>
          </a:prstGeom>
        </p:spPr>
        <p:txBody>
          <a:bodyPr vert="horz" wrap="square" lIns="0" tIns="12700" rIns="0" bIns="0" rtlCol="0">
            <a:spAutoFit/>
          </a:bodyPr>
          <a:lstStyle/>
          <a:p>
            <a:pPr marL="339725">
              <a:spcBef>
                <a:spcPts val="100"/>
              </a:spcBef>
            </a:pPr>
            <a:r>
              <a:rPr lang="en-US" sz="3600" b="1" spc="20" dirty="0">
                <a:solidFill>
                  <a:srgbClr val="054C2C"/>
                </a:solidFill>
                <a:latin typeface="Garamond" panose="02020404030301010803" pitchFamily="18" charset="0"/>
                <a:cs typeface="Times New Roman"/>
              </a:rPr>
              <a:t>The</a:t>
            </a:r>
            <a:r>
              <a:rPr lang="en-US" sz="3600" b="1" dirty="0">
                <a:solidFill>
                  <a:srgbClr val="054C2C"/>
                </a:solidFill>
                <a:latin typeface="Garamond" panose="02020404030301010803" pitchFamily="18" charset="0"/>
                <a:cs typeface="Times New Roman"/>
              </a:rPr>
              <a:t> Role </a:t>
            </a:r>
            <a:r>
              <a:rPr lang="en-US" sz="3600" b="1" spc="-10" dirty="0">
                <a:solidFill>
                  <a:srgbClr val="054C2C"/>
                </a:solidFill>
                <a:latin typeface="Garamond" panose="02020404030301010803" pitchFamily="18" charset="0"/>
                <a:cs typeface="Times New Roman"/>
              </a:rPr>
              <a:t>of </a:t>
            </a:r>
            <a:r>
              <a:rPr lang="en-US" sz="3600" b="1" spc="-5" dirty="0">
                <a:solidFill>
                  <a:srgbClr val="054C2C"/>
                </a:solidFill>
                <a:latin typeface="Garamond" panose="02020404030301010803" pitchFamily="18" charset="0"/>
                <a:cs typeface="Times New Roman"/>
              </a:rPr>
              <a:t>the</a:t>
            </a:r>
            <a:r>
              <a:rPr lang="en-US" sz="3600" b="1" spc="-15"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Nigerian</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Data</a:t>
            </a:r>
            <a:r>
              <a:rPr lang="en-US" sz="3600" b="1"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Protection</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Commission</a:t>
            </a:r>
            <a:r>
              <a:rPr lang="en-US" sz="3600" b="1" dirty="0">
                <a:solidFill>
                  <a:srgbClr val="054C2C"/>
                </a:solidFill>
                <a:latin typeface="Garamond" panose="02020404030301010803" pitchFamily="18" charset="0"/>
                <a:cs typeface="Times New Roman"/>
              </a:rPr>
              <a:t> </a:t>
            </a:r>
            <a:r>
              <a:rPr lang="en-US" sz="3600" b="1" spc="40" dirty="0">
                <a:solidFill>
                  <a:srgbClr val="054C2C"/>
                </a:solidFill>
                <a:latin typeface="Garamond" panose="02020404030301010803" pitchFamily="18" charset="0"/>
                <a:cs typeface="Times New Roman"/>
              </a:rPr>
              <a:t>(</a:t>
            </a:r>
            <a:r>
              <a:rPr lang="en-US" sz="3600" b="1" spc="40" dirty="0" err="1">
                <a:solidFill>
                  <a:srgbClr val="054C2C"/>
                </a:solidFill>
                <a:latin typeface="Garamond" panose="02020404030301010803" pitchFamily="18" charset="0"/>
                <a:cs typeface="Times New Roman"/>
              </a:rPr>
              <a:t>NDPC</a:t>
            </a:r>
            <a:r>
              <a:rPr lang="en-US" sz="3600" b="1" spc="40" dirty="0">
                <a:solidFill>
                  <a:srgbClr val="054C2C"/>
                </a:solidFill>
                <a:latin typeface="Garamond" panose="02020404030301010803" pitchFamily="18" charset="0"/>
                <a:cs typeface="Times New Roman"/>
              </a:rPr>
              <a:t>)</a:t>
            </a:r>
            <a:endParaRPr lang="en-US" sz="3600" dirty="0">
              <a:solidFill>
                <a:srgbClr val="054C2C"/>
              </a:solidFill>
              <a:latin typeface="Garamond" panose="02020404030301010803" pitchFamily="18" charset="0"/>
              <a:cs typeface="Times New Roman"/>
            </a:endParaRPr>
          </a:p>
          <a:p>
            <a:pPr>
              <a:spcBef>
                <a:spcPts val="5"/>
              </a:spcBef>
            </a:pPr>
            <a:endParaRPr lang="en-US" sz="4800" dirty="0">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15720" y="2820352"/>
            <a:ext cx="17176109" cy="1863908"/>
          </a:xfrm>
          <a:prstGeom prst="rect">
            <a:avLst/>
          </a:prstGeom>
          <a:noFill/>
        </p:spPr>
        <p:txBody>
          <a:bodyPr wrap="square">
            <a:spAutoFit/>
          </a:bodyPr>
          <a:lstStyle/>
          <a:p>
            <a:pPr marL="156210" marR="90805" algn="just">
              <a:lnSpc>
                <a:spcPct val="140600"/>
              </a:lnSpc>
            </a:pPr>
            <a:r>
              <a:rPr lang="en-US" sz="2800" spc="-10" dirty="0">
                <a:latin typeface="Garamond" panose="02020404030301010803" pitchFamily="18" charset="0"/>
                <a:cs typeface="Times New Roman"/>
              </a:rPr>
              <a:t>The </a:t>
            </a:r>
            <a:r>
              <a:rPr lang="en-US" sz="2800" spc="-35" dirty="0">
                <a:latin typeface="Garamond" panose="02020404030301010803" pitchFamily="18" charset="0"/>
                <a:cs typeface="Times New Roman"/>
              </a:rPr>
              <a:t>primary </a:t>
            </a:r>
            <a:r>
              <a:rPr lang="en-US" sz="2800" spc="-25" dirty="0">
                <a:latin typeface="Garamond" panose="02020404030301010803" pitchFamily="18" charset="0"/>
                <a:cs typeface="Times New Roman"/>
              </a:rPr>
              <a:t>role </a:t>
            </a:r>
            <a:r>
              <a:rPr lang="en-US" sz="2800" spc="-5" dirty="0">
                <a:latin typeface="Garamond" panose="02020404030301010803" pitchFamily="18" charset="0"/>
                <a:cs typeface="Times New Roman"/>
              </a:rPr>
              <a:t>of the </a:t>
            </a:r>
            <a:r>
              <a:rPr lang="en-US" sz="2800" spc="-30" dirty="0">
                <a:latin typeface="Garamond" panose="02020404030301010803" pitchFamily="18" charset="0"/>
                <a:cs typeface="Times New Roman"/>
              </a:rPr>
              <a:t>Nigerian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Commission </a:t>
            </a:r>
            <a:r>
              <a:rPr lang="en-US" sz="2800" spc="-5" dirty="0">
                <a:latin typeface="Garamond" panose="02020404030301010803" pitchFamily="18" charset="0"/>
                <a:cs typeface="Times New Roman"/>
              </a:rPr>
              <a:t>(</a:t>
            </a:r>
            <a:r>
              <a:rPr lang="en-US" sz="2800" spc="-5" dirty="0" err="1">
                <a:latin typeface="Garamond" panose="02020404030301010803" pitchFamily="18" charset="0"/>
                <a:cs typeface="Times New Roman"/>
              </a:rPr>
              <a:t>NDPC</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is </a:t>
            </a:r>
            <a:r>
              <a:rPr lang="en-US" sz="2800" spc="5" dirty="0">
                <a:latin typeface="Garamond" panose="02020404030301010803" pitchFamily="18" charset="0"/>
                <a:cs typeface="Times New Roman"/>
              </a:rPr>
              <a:t>to </a:t>
            </a:r>
            <a:r>
              <a:rPr lang="en-US" sz="2800" spc="-30" dirty="0">
                <a:latin typeface="Garamond" panose="02020404030301010803" pitchFamily="18" charset="0"/>
                <a:cs typeface="Times New Roman"/>
              </a:rPr>
              <a:t>serve </a:t>
            </a:r>
            <a:r>
              <a:rPr lang="en-US" sz="2800" spc="-45" dirty="0">
                <a:latin typeface="Garamond" panose="02020404030301010803" pitchFamily="18" charset="0"/>
                <a:cs typeface="Times New Roman"/>
              </a:rPr>
              <a:t>as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central </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regulatory </a:t>
            </a:r>
            <a:r>
              <a:rPr lang="en-US" sz="2800" spc="-20" dirty="0">
                <a:latin typeface="Garamond" panose="02020404030301010803" pitchFamily="18" charset="0"/>
                <a:cs typeface="Times New Roman"/>
              </a:rPr>
              <a:t>authority </a:t>
            </a:r>
            <a:r>
              <a:rPr lang="en-US" sz="2800" spc="-25" dirty="0">
                <a:latin typeface="Garamond" panose="02020404030301010803" pitchFamily="18" charset="0"/>
                <a:cs typeface="Times New Roman"/>
              </a:rPr>
              <a:t>responsible </a:t>
            </a:r>
            <a:r>
              <a:rPr lang="en-US" sz="2800" dirty="0">
                <a:latin typeface="Garamond" panose="02020404030301010803" pitchFamily="18" charset="0"/>
                <a:cs typeface="Times New Roman"/>
              </a:rPr>
              <a:t>for </a:t>
            </a:r>
            <a:r>
              <a:rPr lang="en-US" sz="2800" spc="-30" dirty="0">
                <a:latin typeface="Garamond" panose="02020404030301010803" pitchFamily="18" charset="0"/>
                <a:cs typeface="Times New Roman"/>
              </a:rPr>
              <a:t>supervising, </a:t>
            </a:r>
            <a:r>
              <a:rPr lang="en-US" sz="2800" spc="-25" dirty="0">
                <a:latin typeface="Garamond" panose="02020404030301010803" pitchFamily="18" charset="0"/>
                <a:cs typeface="Times New Roman"/>
              </a:rPr>
              <a:t>implementing,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enforcing </a:t>
            </a:r>
            <a:r>
              <a:rPr lang="en-US" sz="2800" spc="-10" dirty="0">
                <a:latin typeface="Garamond" panose="02020404030301010803" pitchFamily="18" charset="0"/>
                <a:cs typeface="Times New Roman"/>
              </a:rPr>
              <a:t>the </a:t>
            </a:r>
            <a:r>
              <a:rPr lang="en-US" sz="2800" spc="-20" dirty="0">
                <a:latin typeface="Garamond" panose="02020404030301010803" pitchFamily="18" charset="0"/>
                <a:cs typeface="Times New Roman"/>
              </a:rPr>
              <a:t>provisions </a:t>
            </a:r>
            <a:r>
              <a:rPr lang="en-US" sz="2800" spc="-5" dirty="0">
                <a:latin typeface="Garamond" panose="02020404030301010803" pitchFamily="18" charset="0"/>
                <a:cs typeface="Times New Roman"/>
              </a:rPr>
              <a:t>of the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Nigeria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Act </a:t>
            </a:r>
            <a:r>
              <a:rPr lang="en-US" sz="2800" spc="-10" dirty="0">
                <a:latin typeface="Garamond" panose="02020404030301010803" pitchFamily="18" charset="0"/>
                <a:cs typeface="Times New Roman"/>
              </a:rPr>
              <a:t>(</a:t>
            </a:r>
            <a:r>
              <a:rPr lang="en-US" sz="2800" spc="-10" dirty="0" err="1">
                <a:latin typeface="Garamond" panose="02020404030301010803" pitchFamily="18" charset="0"/>
                <a:cs typeface="Times New Roman"/>
              </a:rPr>
              <a:t>NDPA</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2023, </a:t>
            </a:r>
            <a:r>
              <a:rPr lang="en-US" sz="2800" spc="-30" dirty="0">
                <a:latin typeface="Garamond" panose="02020404030301010803" pitchFamily="18" charset="0"/>
                <a:cs typeface="Times New Roman"/>
              </a:rPr>
              <a:t>along </a:t>
            </a:r>
            <a:r>
              <a:rPr lang="en-US" sz="2800" spc="-25" dirty="0">
                <a:latin typeface="Garamond" panose="02020404030301010803" pitchFamily="18" charset="0"/>
                <a:cs typeface="Times New Roman"/>
              </a:rPr>
              <a:t>with addressing </a:t>
            </a:r>
            <a:r>
              <a:rPr lang="en-US" sz="2800" spc="-30" dirty="0">
                <a:latin typeface="Garamond" panose="02020404030301010803" pitchFamily="18" charset="0"/>
                <a:cs typeface="Times New Roman"/>
              </a:rPr>
              <a:t>various </a:t>
            </a:r>
            <a:r>
              <a:rPr lang="en-US" sz="2800" spc="-15" dirty="0">
                <a:latin typeface="Garamond" panose="02020404030301010803" pitchFamily="18" charset="0"/>
                <a:cs typeface="Times New Roman"/>
              </a:rPr>
              <a:t>matters </a:t>
            </a:r>
            <a:r>
              <a:rPr lang="en-US" sz="2800" spc="-10" dirty="0">
                <a:latin typeface="Garamond" panose="02020404030301010803" pitchFamily="18" charset="0"/>
                <a:cs typeface="Times New Roman"/>
              </a:rPr>
              <a:t>about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within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Nigerian</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context.</a:t>
            </a:r>
            <a:endParaRPr lang="en-US" sz="2800" dirty="0">
              <a:latin typeface="Garamond" panose="02020404030301010803" pitchFamily="18" charset="0"/>
              <a:cs typeface="Times New Roman"/>
            </a:endParaRPr>
          </a:p>
        </p:txBody>
      </p:sp>
      <p:pic>
        <p:nvPicPr>
          <p:cNvPr id="2" name="object 8">
            <a:extLst>
              <a:ext uri="{FF2B5EF4-FFF2-40B4-BE49-F238E27FC236}">
                <a16:creationId xmlns:a16="http://schemas.microsoft.com/office/drawing/2014/main" id="{FA00067E-789F-25D4-BAA6-C612607AE406}"/>
              </a:ext>
            </a:extLst>
          </p:cNvPr>
          <p:cNvPicPr/>
          <p:nvPr/>
        </p:nvPicPr>
        <p:blipFill>
          <a:blip r:embed="rId3" cstate="print"/>
          <a:stretch>
            <a:fillRect/>
          </a:stretch>
        </p:blipFill>
        <p:spPr>
          <a:xfrm>
            <a:off x="2652712" y="5129700"/>
            <a:ext cx="11910028" cy="3721721"/>
          </a:xfrm>
          <a:prstGeom prst="rect">
            <a:avLst/>
          </a:prstGeom>
        </p:spPr>
      </p:pic>
      <p:sp>
        <p:nvSpPr>
          <p:cNvPr id="3" name="Slide Number Placeholder 2">
            <a:extLst>
              <a:ext uri="{FF2B5EF4-FFF2-40B4-BE49-F238E27FC236}">
                <a16:creationId xmlns:a16="http://schemas.microsoft.com/office/drawing/2014/main" id="{89A3FAFC-BC2C-657C-57A7-8C50689C99A3}"/>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183</a:t>
            </a:fld>
            <a:endParaRPr lang="en-US"/>
          </a:p>
        </p:txBody>
      </p:sp>
    </p:spTree>
    <p:extLst>
      <p:ext uri="{BB962C8B-B14F-4D97-AF65-F5344CB8AC3E}">
        <p14:creationId xmlns:p14="http://schemas.microsoft.com/office/powerpoint/2010/main" val="121079237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6795109" cy="7759304"/>
          </a:xfrm>
          <a:prstGeom prst="rect">
            <a:avLst/>
          </a:prstGeom>
        </p:spPr>
        <p:txBody>
          <a:bodyPr vert="horz" wrap="square" lIns="0" tIns="12700" rIns="0" bIns="0" rtlCol="0">
            <a:spAutoFit/>
          </a:bodyPr>
          <a:lstStyle/>
          <a:p>
            <a:pPr marL="12700" marR="5715" algn="just">
              <a:lnSpc>
                <a:spcPct val="150000"/>
              </a:lnSpc>
              <a:spcBef>
                <a:spcPts val="100"/>
              </a:spcBef>
            </a:pPr>
            <a:r>
              <a:rPr lang="en-US" sz="2800" spc="-15" dirty="0">
                <a:latin typeface="Garamond" panose="02020404030301010803" pitchFamily="18" charset="0"/>
                <a:cs typeface="Times New Roman"/>
              </a:rPr>
              <a:t>There </a:t>
            </a:r>
            <a:r>
              <a:rPr lang="en-US" sz="2800" spc="-55" dirty="0">
                <a:latin typeface="Garamond" panose="02020404030301010803" pitchFamily="18" charset="0"/>
                <a:cs typeface="Times New Roman"/>
              </a:rPr>
              <a:t>is </a:t>
            </a:r>
            <a:r>
              <a:rPr lang="en-US" sz="2800" spc="5" dirty="0">
                <a:latin typeface="Garamond" panose="02020404030301010803" pitchFamily="18" charset="0"/>
                <a:cs typeface="Times New Roman"/>
              </a:rPr>
              <a:t>no </a:t>
            </a:r>
            <a:r>
              <a:rPr lang="en-US" sz="2800" spc="-25" dirty="0">
                <a:latin typeface="Garamond" panose="02020404030301010803" pitchFamily="18" charset="0"/>
                <a:cs typeface="Times New Roman"/>
              </a:rPr>
              <a:t>difference between what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Nigerian </a:t>
            </a:r>
            <a:r>
              <a:rPr lang="en-US" sz="2800" spc="-10" dirty="0">
                <a:latin typeface="Garamond" panose="02020404030301010803" pitchFamily="18" charset="0"/>
                <a:cs typeface="Times New Roman"/>
              </a:rPr>
              <a:t>Data Protection </a:t>
            </a:r>
            <a:r>
              <a:rPr lang="en-US" sz="2800" spc="-30" dirty="0">
                <a:latin typeface="Garamond" panose="02020404030301010803" pitchFamily="18" charset="0"/>
                <a:cs typeface="Times New Roman"/>
              </a:rPr>
              <a:t>Bureau </a:t>
            </a:r>
            <a:r>
              <a:rPr lang="en-US" sz="2800" spc="-10" dirty="0">
                <a:latin typeface="Garamond" panose="02020404030301010803" pitchFamily="18" charset="0"/>
                <a:cs typeface="Times New Roman"/>
              </a:rPr>
              <a:t>(NDPB) </a:t>
            </a:r>
            <a:r>
              <a:rPr lang="en-US" sz="2800" spc="-20" dirty="0">
                <a:latin typeface="Garamond" panose="02020404030301010803" pitchFamily="18" charset="0"/>
                <a:cs typeface="Times New Roman"/>
              </a:rPr>
              <a:t>did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what </a:t>
            </a:r>
            <a:r>
              <a:rPr lang="en-US" sz="2800" spc="-10" dirty="0">
                <a:latin typeface="Garamond" panose="02020404030301010803" pitchFamily="18" charset="0"/>
                <a:cs typeface="Times New Roman"/>
              </a:rPr>
              <a:t>the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NDPC </a:t>
            </a:r>
            <a:r>
              <a:rPr lang="en-US" sz="2800" spc="-45" dirty="0">
                <a:latin typeface="Garamond" panose="02020404030301010803" pitchFamily="18" charset="0"/>
                <a:cs typeface="Times New Roman"/>
              </a:rPr>
              <a:t>is </a:t>
            </a:r>
            <a:r>
              <a:rPr lang="en-US" sz="2800" spc="-20" dirty="0">
                <a:latin typeface="Garamond" panose="02020404030301010803" pitchFamily="18" charset="0"/>
                <a:cs typeface="Times New Roman"/>
              </a:rPr>
              <a:t>doing </a:t>
            </a:r>
            <a:r>
              <a:rPr lang="en-US" sz="2800" spc="-25" dirty="0">
                <a:latin typeface="Garamond" panose="02020404030301010803" pitchFamily="18" charset="0"/>
                <a:cs typeface="Times New Roman"/>
              </a:rPr>
              <a:t>now </a:t>
            </a:r>
            <a:r>
              <a:rPr lang="en-US" sz="2800" spc="-30" dirty="0">
                <a:latin typeface="Garamond" panose="02020404030301010803" pitchFamily="18" charset="0"/>
                <a:cs typeface="Times New Roman"/>
              </a:rPr>
              <a:t>because they are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same </a:t>
            </a:r>
            <a:r>
              <a:rPr lang="en-US" sz="2800" spc="-30" dirty="0">
                <a:latin typeface="Garamond" panose="02020404030301010803" pitchFamily="18" charset="0"/>
                <a:cs typeface="Times New Roman"/>
              </a:rPr>
              <a:t>entity. </a:t>
            </a:r>
            <a:r>
              <a:rPr lang="en-US" sz="2800" spc="-10" dirty="0">
                <a:latin typeface="Garamond" panose="02020404030301010803" pitchFamily="18" charset="0"/>
                <a:cs typeface="Times New Roman"/>
              </a:rPr>
              <a:t>The </a:t>
            </a:r>
            <a:r>
              <a:rPr lang="en-US" sz="2800" spc="10" dirty="0">
                <a:latin typeface="Garamond" panose="02020404030301010803" pitchFamily="18" charset="0"/>
                <a:cs typeface="Times New Roman"/>
              </a:rPr>
              <a:t>NDPB </a:t>
            </a:r>
            <a:r>
              <a:rPr lang="en-US" sz="2800" spc="-55" dirty="0">
                <a:latin typeface="Garamond" panose="02020404030301010803" pitchFamily="18" charset="0"/>
                <a:cs typeface="Times New Roman"/>
              </a:rPr>
              <a:t>was </a:t>
            </a:r>
            <a:r>
              <a:rPr lang="en-US" sz="2800" spc="-20" dirty="0">
                <a:latin typeface="Garamond" panose="02020404030301010803" pitchFamily="18" charset="0"/>
                <a:cs typeface="Times New Roman"/>
              </a:rPr>
              <a:t>renamed </a:t>
            </a:r>
            <a:r>
              <a:rPr lang="en-US" sz="2800" spc="-40" dirty="0">
                <a:latin typeface="Garamond" panose="02020404030301010803" pitchFamily="18" charset="0"/>
                <a:cs typeface="Times New Roman"/>
              </a:rPr>
              <a:t>as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25" dirty="0">
                <a:latin typeface="Garamond" panose="02020404030301010803" pitchFamily="18" charset="0"/>
                <a:cs typeface="Times New Roman"/>
              </a:rPr>
              <a:t>in </a:t>
            </a:r>
            <a:r>
              <a:rPr lang="en-US" sz="2800" spc="-40" dirty="0">
                <a:latin typeface="Garamond" panose="02020404030301010803" pitchFamily="18" charset="0"/>
                <a:cs typeface="Times New Roman"/>
              </a:rPr>
              <a:t>2023, </a:t>
            </a:r>
            <a:r>
              <a:rPr lang="en-US" sz="2800" spc="-35" dirty="0">
                <a:latin typeface="Garamond" panose="02020404030301010803" pitchFamily="18" charset="0"/>
                <a:cs typeface="Times New Roman"/>
              </a:rPr>
              <a:t>following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enactment </a:t>
            </a:r>
            <a:r>
              <a:rPr lang="en-US" sz="2800" spc="-5" dirty="0">
                <a:latin typeface="Garamond" panose="02020404030301010803" pitchFamily="18" charset="0"/>
                <a:cs typeface="Times New Roman"/>
              </a:rPr>
              <a:t>of the </a:t>
            </a:r>
            <a:r>
              <a:rPr lang="en-US" sz="2800" spc="-30" dirty="0">
                <a:latin typeface="Garamond" panose="02020404030301010803" pitchFamily="18" charset="0"/>
                <a:cs typeface="Times New Roman"/>
              </a:rPr>
              <a:t>Nigeria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Act </a:t>
            </a:r>
            <a:r>
              <a:rPr lang="en-US" sz="2800" spc="-10" dirty="0">
                <a:latin typeface="Garamond" panose="02020404030301010803" pitchFamily="18" charset="0"/>
                <a:cs typeface="Times New Roman"/>
              </a:rPr>
              <a:t>(NDPA) </a:t>
            </a:r>
            <a:r>
              <a:rPr lang="en-US" sz="2800" spc="-40" dirty="0">
                <a:latin typeface="Garamond" panose="02020404030301010803" pitchFamily="18" charset="0"/>
                <a:cs typeface="Times New Roman"/>
              </a:rPr>
              <a:t>2023 </a:t>
            </a:r>
            <a:r>
              <a:rPr lang="en-US" sz="2800" spc="-50" dirty="0">
                <a:latin typeface="Garamond" panose="02020404030301010803" pitchFamily="18" charset="0"/>
                <a:cs typeface="Times New Roman"/>
              </a:rPr>
              <a:t>by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National </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Assembly.</a:t>
            </a:r>
            <a:r>
              <a:rPr lang="en-US" sz="2800" dirty="0">
                <a:latin typeface="Garamond" panose="02020404030301010803" pitchFamily="18" charset="0"/>
                <a:cs typeface="Times New Roman"/>
              </a:rPr>
              <a:t> </a:t>
            </a:r>
          </a:p>
          <a:p>
            <a:pPr marL="12700" marR="5715" algn="just">
              <a:lnSpc>
                <a:spcPct val="150000"/>
              </a:lnSpc>
              <a:spcBef>
                <a:spcPts val="100"/>
              </a:spcBef>
            </a:pPr>
            <a:endParaRPr lang="en-US" sz="2800" spc="-10" dirty="0">
              <a:latin typeface="Garamond" panose="02020404030301010803" pitchFamily="18" charset="0"/>
              <a:cs typeface="Times New Roman"/>
            </a:endParaRPr>
          </a:p>
          <a:p>
            <a:pPr marL="12700" marR="5715" algn="just">
              <a:lnSpc>
                <a:spcPct val="150000"/>
              </a:lnSpc>
              <a:spcBef>
                <a:spcPts val="100"/>
              </a:spcBef>
            </a:pPr>
            <a:r>
              <a:rPr lang="en-US" sz="2800" spc="-10"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has </a:t>
            </a:r>
            <a:r>
              <a:rPr lang="en-US" sz="2800" spc="-50" dirty="0">
                <a:latin typeface="Garamond" panose="02020404030301010803" pitchFamily="18" charset="0"/>
                <a:cs typeface="Times New Roman"/>
              </a:rPr>
              <a:t>a </a:t>
            </a:r>
            <a:r>
              <a:rPr lang="en-US" sz="2800" spc="-15" dirty="0">
                <a:latin typeface="Garamond" panose="02020404030301010803" pitchFamily="18" charset="0"/>
                <a:cs typeface="Times New Roman"/>
              </a:rPr>
              <a:t>stronger </a:t>
            </a:r>
            <a:r>
              <a:rPr lang="en-US" sz="2800" spc="-55" dirty="0">
                <a:latin typeface="Garamond" panose="02020404030301010803" pitchFamily="18" charset="0"/>
                <a:cs typeface="Times New Roman"/>
              </a:rPr>
              <a:t>legal </a:t>
            </a:r>
            <a:r>
              <a:rPr lang="en-US" sz="2800" spc="-15" dirty="0">
                <a:latin typeface="Garamond" panose="02020404030301010803" pitchFamily="18" charset="0"/>
                <a:cs typeface="Times New Roman"/>
              </a:rPr>
              <a:t>mandate and </a:t>
            </a:r>
            <a:r>
              <a:rPr lang="en-US" sz="2800" spc="-35" dirty="0">
                <a:latin typeface="Garamond" panose="02020404030301010803" pitchFamily="18" charset="0"/>
                <a:cs typeface="Times New Roman"/>
              </a:rPr>
              <a:t>backing </a:t>
            </a:r>
            <a:r>
              <a:rPr lang="en-US" sz="2800" spc="-5" dirty="0">
                <a:latin typeface="Garamond" panose="02020404030301010803" pitchFamily="18" charset="0"/>
                <a:cs typeface="Times New Roman"/>
              </a:rPr>
              <a:t>than the </a:t>
            </a:r>
            <a:r>
              <a:rPr lang="en-US" sz="2800" spc="10" dirty="0" err="1">
                <a:latin typeface="Garamond" panose="02020404030301010803" pitchFamily="18" charset="0"/>
                <a:cs typeface="Times New Roman"/>
              </a:rPr>
              <a:t>NDPB</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because </a:t>
            </a:r>
            <a:r>
              <a:rPr lang="en-US" sz="2800" spc="-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2023 </a:t>
            </a:r>
            <a:r>
              <a:rPr lang="en-US" sz="2800" spc="-4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primary</a:t>
            </a:r>
            <a:r>
              <a:rPr lang="en-US" sz="2800" spc="95" dirty="0">
                <a:latin typeface="Garamond" panose="02020404030301010803" pitchFamily="18" charset="0"/>
                <a:cs typeface="Times New Roman"/>
              </a:rPr>
              <a:t> </a:t>
            </a:r>
            <a:r>
              <a:rPr lang="en-US" sz="2800" spc="-35" dirty="0">
                <a:latin typeface="Garamond" panose="02020404030301010803" pitchFamily="18" charset="0"/>
                <a:cs typeface="Times New Roman"/>
              </a:rPr>
              <a:t>legislation</a:t>
            </a:r>
            <a:r>
              <a:rPr lang="en-US" sz="2800" spc="10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85" dirty="0">
                <a:latin typeface="Garamond" panose="02020404030301010803" pitchFamily="18" charset="0"/>
                <a:cs typeface="Times New Roman"/>
              </a:rPr>
              <a:t> </a:t>
            </a:r>
            <a:r>
              <a:rPr lang="en-US" sz="2800" spc="-55" dirty="0">
                <a:latin typeface="Garamond" panose="02020404030301010803" pitchFamily="18" charset="0"/>
                <a:cs typeface="Times New Roman"/>
              </a:rPr>
              <a:t>was</a:t>
            </a:r>
            <a:r>
              <a:rPr lang="en-US" sz="2800" spc="100" dirty="0">
                <a:latin typeface="Garamond" panose="02020404030301010803" pitchFamily="18" charset="0"/>
                <a:cs typeface="Times New Roman"/>
              </a:rPr>
              <a:t> </a:t>
            </a:r>
            <a:r>
              <a:rPr lang="en-US" sz="2800" spc="-25" dirty="0">
                <a:latin typeface="Garamond" panose="02020404030301010803" pitchFamily="18" charset="0"/>
                <a:cs typeface="Times New Roman"/>
              </a:rPr>
              <a:t>passed</a:t>
            </a:r>
            <a:r>
              <a:rPr lang="en-US" sz="2800" spc="10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100"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100" dirty="0">
                <a:latin typeface="Garamond" panose="02020404030301010803" pitchFamily="18" charset="0"/>
                <a:cs typeface="Times New Roman"/>
              </a:rPr>
              <a:t> </a:t>
            </a:r>
            <a:r>
              <a:rPr lang="en-US" sz="2800" spc="-15" dirty="0">
                <a:latin typeface="Garamond" panose="02020404030301010803" pitchFamily="18" charset="0"/>
                <a:cs typeface="Times New Roman"/>
              </a:rPr>
              <a:t>National</a:t>
            </a:r>
            <a:r>
              <a:rPr lang="en-US" sz="2800" spc="85" dirty="0">
                <a:latin typeface="Garamond" panose="02020404030301010803" pitchFamily="18" charset="0"/>
                <a:cs typeface="Times New Roman"/>
              </a:rPr>
              <a:t> </a:t>
            </a:r>
            <a:r>
              <a:rPr lang="en-US" sz="2800" spc="-40" dirty="0">
                <a:latin typeface="Garamond" panose="02020404030301010803" pitchFamily="18" charset="0"/>
                <a:cs typeface="Times New Roman"/>
              </a:rPr>
              <a:t>Assembly</a:t>
            </a:r>
            <a:r>
              <a:rPr lang="en-US" sz="2800" spc="9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95" dirty="0">
                <a:latin typeface="Garamond" panose="02020404030301010803" pitchFamily="18" charset="0"/>
                <a:cs typeface="Times New Roman"/>
              </a:rPr>
              <a:t> </a:t>
            </a:r>
            <a:r>
              <a:rPr lang="en-US" sz="2800" spc="-20" dirty="0">
                <a:latin typeface="Garamond" panose="02020404030301010803" pitchFamily="18" charset="0"/>
                <a:cs typeface="Times New Roman"/>
              </a:rPr>
              <a:t>assented</a:t>
            </a:r>
            <a:r>
              <a:rPr lang="en-US" sz="2800" spc="95" dirty="0">
                <a:latin typeface="Garamond" panose="02020404030301010803" pitchFamily="18" charset="0"/>
                <a:cs typeface="Times New Roman"/>
              </a:rPr>
              <a:t> </a:t>
            </a:r>
            <a:r>
              <a:rPr lang="en-US" sz="2800" spc="5" dirty="0">
                <a:latin typeface="Garamond" panose="02020404030301010803" pitchFamily="18" charset="0"/>
                <a:cs typeface="Times New Roman"/>
              </a:rPr>
              <a:t>to</a:t>
            </a:r>
            <a:r>
              <a:rPr lang="en-US" sz="2800" spc="9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1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05" dirty="0">
                <a:latin typeface="Garamond" panose="02020404030301010803" pitchFamily="18" charset="0"/>
                <a:cs typeface="Times New Roman"/>
              </a:rPr>
              <a:t> </a:t>
            </a:r>
            <a:r>
              <a:rPr lang="en-US" sz="2800" spc="-20" dirty="0">
                <a:latin typeface="Garamond" panose="02020404030301010803" pitchFamily="18" charset="0"/>
                <a:cs typeface="Times New Roman"/>
              </a:rPr>
              <a:t>President</a:t>
            </a:r>
            <a:r>
              <a:rPr lang="en-US" sz="2800" spc="1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35" dirty="0">
                <a:latin typeface="Garamond" panose="02020404030301010803" pitchFamily="18" charset="0"/>
                <a:cs typeface="Times New Roman"/>
              </a:rPr>
              <a:t>Nigeria,</a:t>
            </a:r>
            <a:r>
              <a:rPr lang="en-US" sz="2800" spc="105" dirty="0">
                <a:latin typeface="Garamond" panose="02020404030301010803" pitchFamily="18" charset="0"/>
                <a:cs typeface="Times New Roman"/>
              </a:rPr>
              <a:t> </a:t>
            </a:r>
            <a:r>
              <a:rPr lang="en-US" sz="2800" spc="-45" dirty="0">
                <a:latin typeface="Garamond" panose="02020404030301010803" pitchFamily="18" charset="0"/>
                <a:cs typeface="Times New Roman"/>
              </a:rPr>
              <a:t>while</a:t>
            </a:r>
            <a:r>
              <a:rPr lang="en-US" sz="2800" spc="1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14" dirty="0">
                <a:latin typeface="Garamond" panose="02020404030301010803" pitchFamily="18" charset="0"/>
                <a:cs typeface="Times New Roman"/>
              </a:rPr>
              <a:t> </a:t>
            </a:r>
            <a:r>
              <a:rPr lang="en-US" sz="2800" spc="10" dirty="0" err="1">
                <a:latin typeface="Garamond" panose="02020404030301010803" pitchFamily="18" charset="0"/>
                <a:cs typeface="Times New Roman"/>
              </a:rPr>
              <a:t>NDPB</a:t>
            </a:r>
            <a:r>
              <a:rPr lang="en-US" sz="2800" spc="110" dirty="0">
                <a:latin typeface="Garamond" panose="02020404030301010803" pitchFamily="18" charset="0"/>
                <a:cs typeface="Times New Roman"/>
              </a:rPr>
              <a:t> </a:t>
            </a:r>
            <a:r>
              <a:rPr lang="en-US" sz="2800" spc="-55" dirty="0">
                <a:latin typeface="Garamond" panose="02020404030301010803" pitchFamily="18" charset="0"/>
                <a:cs typeface="Times New Roman"/>
              </a:rPr>
              <a:t>was</a:t>
            </a:r>
            <a:r>
              <a:rPr lang="en-US" sz="2800" spc="110" dirty="0">
                <a:latin typeface="Garamond" panose="02020404030301010803" pitchFamily="18" charset="0"/>
                <a:cs typeface="Times New Roman"/>
              </a:rPr>
              <a:t> </a:t>
            </a:r>
            <a:r>
              <a:rPr lang="en-US" sz="2800" spc="-25" dirty="0">
                <a:latin typeface="Garamond" panose="02020404030301010803" pitchFamily="18" charset="0"/>
                <a:cs typeface="Times New Roman"/>
              </a:rPr>
              <a:t>established</a:t>
            </a:r>
            <a:r>
              <a:rPr lang="en-US" sz="2800" spc="10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105" dirty="0">
                <a:latin typeface="Garamond" panose="02020404030301010803" pitchFamily="18" charset="0"/>
                <a:cs typeface="Times New Roman"/>
              </a:rPr>
              <a:t> </a:t>
            </a:r>
            <a:r>
              <a:rPr lang="en-US" sz="2800" spc="-20" dirty="0">
                <a:latin typeface="Garamond" panose="02020404030301010803" pitchFamily="18" charset="0"/>
                <a:cs typeface="Times New Roman"/>
              </a:rPr>
              <a:t>an</a:t>
            </a:r>
            <a:r>
              <a:rPr lang="en-US" sz="2800" spc="100" dirty="0">
                <a:latin typeface="Garamond" panose="02020404030301010803" pitchFamily="18" charset="0"/>
                <a:cs typeface="Times New Roman"/>
              </a:rPr>
              <a:t> </a:t>
            </a:r>
            <a:r>
              <a:rPr lang="en-US" sz="2800" spc="-35" dirty="0">
                <a:latin typeface="Garamond" panose="02020404030301010803" pitchFamily="18" charset="0"/>
                <a:cs typeface="Times New Roman"/>
              </a:rPr>
              <a:t>executive</a:t>
            </a:r>
            <a:r>
              <a:rPr lang="en-US" sz="2800" spc="105" dirty="0">
                <a:latin typeface="Garamond" panose="02020404030301010803" pitchFamily="18" charset="0"/>
                <a:cs typeface="Times New Roman"/>
              </a:rPr>
              <a:t> </a:t>
            </a:r>
            <a:r>
              <a:rPr lang="en-US" sz="2800" spc="-10" dirty="0">
                <a:latin typeface="Garamond" panose="02020404030301010803" pitchFamily="18" charset="0"/>
                <a:cs typeface="Times New Roman"/>
              </a:rPr>
              <a:t>order</a:t>
            </a:r>
            <a:r>
              <a:rPr lang="en-US" sz="2800" spc="114"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40" dirty="0">
                <a:latin typeface="Garamond" panose="02020404030301010803" pitchFamily="18" charset="0"/>
                <a:cs typeface="Times New Roman"/>
              </a:rPr>
              <a:t> </a:t>
            </a:r>
            <a:r>
              <a:rPr lang="en-US" sz="2800" spc="-30" dirty="0">
                <a:latin typeface="Garamond" panose="02020404030301010803" pitchFamily="18" charset="0"/>
                <a:cs typeface="Times New Roman"/>
              </a:rPr>
              <a:t>Federal</a:t>
            </a:r>
            <a:r>
              <a:rPr lang="en-US" sz="2800" spc="120" dirty="0">
                <a:latin typeface="Garamond" panose="02020404030301010803" pitchFamily="18" charset="0"/>
                <a:cs typeface="Times New Roman"/>
              </a:rPr>
              <a:t> </a:t>
            </a:r>
            <a:r>
              <a:rPr lang="en-US" sz="2800" spc="-10" dirty="0">
                <a:latin typeface="Garamond" panose="02020404030301010803" pitchFamily="18" charset="0"/>
                <a:cs typeface="Times New Roman"/>
              </a:rPr>
              <a:t>Government.</a:t>
            </a:r>
            <a:r>
              <a:rPr lang="en-US" sz="2800" spc="105" dirty="0">
                <a:latin typeface="Garamond" panose="02020404030301010803" pitchFamily="18" charset="0"/>
                <a:cs typeface="Times New Roman"/>
              </a:rPr>
              <a:t> </a:t>
            </a:r>
          </a:p>
          <a:p>
            <a:pPr marL="12700" marR="5715" algn="just">
              <a:lnSpc>
                <a:spcPct val="150000"/>
              </a:lnSpc>
              <a:spcBef>
                <a:spcPts val="100"/>
              </a:spcBef>
            </a:pPr>
            <a:endParaRPr lang="en-US" sz="2800" spc="-10" dirty="0">
              <a:latin typeface="Garamond" panose="02020404030301010803" pitchFamily="18" charset="0"/>
              <a:cs typeface="Times New Roman"/>
            </a:endParaRPr>
          </a:p>
          <a:p>
            <a:pPr marL="12700" marR="5715" algn="just">
              <a:lnSpc>
                <a:spcPct val="150000"/>
              </a:lnSpc>
              <a:spcBef>
                <a:spcPts val="100"/>
              </a:spcBef>
            </a:pPr>
            <a:r>
              <a:rPr lang="en-US" sz="2800" spc="-10"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NDPA</a:t>
            </a:r>
            <a:r>
              <a:rPr lang="en-US" sz="2800" spc="-60" dirty="0">
                <a:latin typeface="Garamond" panose="02020404030301010803" pitchFamily="18" charset="0"/>
                <a:cs typeface="Times New Roman"/>
              </a:rPr>
              <a:t> </a:t>
            </a:r>
            <a:r>
              <a:rPr lang="en-US" sz="2800" spc="-40" dirty="0">
                <a:latin typeface="Garamond" panose="02020404030301010803" pitchFamily="18" charset="0"/>
                <a:cs typeface="Times New Roman"/>
              </a:rPr>
              <a:t>2023</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provides</a:t>
            </a:r>
            <a:r>
              <a:rPr lang="en-US" sz="2800" spc="-50" dirty="0">
                <a:latin typeface="Garamond" panose="02020404030301010803" pitchFamily="18" charset="0"/>
                <a:cs typeface="Times New Roman"/>
              </a:rPr>
              <a:t> a</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comprehensive</a:t>
            </a:r>
            <a:r>
              <a:rPr lang="en-US" sz="2800" spc="-60" dirty="0">
                <a:latin typeface="Garamond" panose="02020404030301010803" pitchFamily="18" charset="0"/>
                <a:cs typeface="Times New Roman"/>
              </a:rPr>
              <a:t> </a:t>
            </a:r>
            <a:r>
              <a:rPr lang="en-US" sz="2800" spc="-55" dirty="0">
                <a:latin typeface="Garamond" panose="02020404030301010803" pitchFamily="18" charset="0"/>
                <a:cs typeface="Times New Roman"/>
              </a:rPr>
              <a:t>legal </a:t>
            </a:r>
            <a:r>
              <a:rPr lang="en-US" sz="2800" spc="-25" dirty="0">
                <a:latin typeface="Garamond" panose="02020404030301010803" pitchFamily="18" charset="0"/>
                <a:cs typeface="Times New Roman"/>
              </a:rPr>
              <a:t>framework</a:t>
            </a:r>
            <a:r>
              <a:rPr lang="en-US" sz="2800" spc="-6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protection</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Nigeria</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empowers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40" dirty="0">
                <a:latin typeface="Garamond" panose="02020404030301010803" pitchFamily="18" charset="0"/>
                <a:cs typeface="Times New Roman"/>
              </a:rPr>
              <a:t>as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main </a:t>
            </a:r>
            <a:r>
              <a:rPr lang="en-US" sz="2800" spc="-30" dirty="0">
                <a:latin typeface="Garamond" panose="02020404030301010803" pitchFamily="18" charset="0"/>
                <a:cs typeface="Times New Roman"/>
              </a:rPr>
              <a:t>supervisory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regulatory </a:t>
            </a:r>
            <a:r>
              <a:rPr lang="en-US" sz="2800" spc="-20" dirty="0">
                <a:latin typeface="Garamond" panose="02020404030301010803" pitchFamily="18" charset="0"/>
                <a:cs typeface="Times New Roman"/>
              </a:rPr>
              <a:t>authority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in </a:t>
            </a:r>
            <a:r>
              <a:rPr lang="en-US" sz="2800" spc="-35" dirty="0">
                <a:latin typeface="Garamond" panose="02020404030301010803" pitchFamily="18" charset="0"/>
                <a:cs typeface="Times New Roman"/>
              </a:rPr>
              <a:t>Nigeria. </a:t>
            </a:r>
            <a:r>
              <a:rPr lang="en-US" sz="2800" spc="-10" dirty="0">
                <a:latin typeface="Garamond" panose="02020404030301010803" pitchFamily="18" charset="0"/>
                <a:cs typeface="Times New Roman"/>
              </a:rPr>
              <a:t>The </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NDPA </a:t>
            </a:r>
            <a:r>
              <a:rPr lang="en-US" sz="2800" spc="-40" dirty="0">
                <a:latin typeface="Garamond" panose="02020404030301010803" pitchFamily="18" charset="0"/>
                <a:cs typeface="Times New Roman"/>
              </a:rPr>
              <a:t>2023 </a:t>
            </a:r>
            <a:r>
              <a:rPr lang="en-US" sz="2800" spc="-30" dirty="0">
                <a:latin typeface="Garamond" panose="02020404030301010803" pitchFamily="18" charset="0"/>
                <a:cs typeface="Times New Roman"/>
              </a:rPr>
              <a:t>also </a:t>
            </a:r>
            <a:r>
              <a:rPr lang="en-US" sz="2800" spc="-35" dirty="0">
                <a:latin typeface="Garamond" panose="02020404030301010803" pitchFamily="18" charset="0"/>
                <a:cs typeface="Times New Roman"/>
              </a:rPr>
              <a:t>repeals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replaces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Nigeria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35" dirty="0">
                <a:latin typeface="Garamond" panose="02020404030301010803" pitchFamily="18" charset="0"/>
                <a:cs typeface="Times New Roman"/>
              </a:rPr>
              <a:t>Regulation </a:t>
            </a:r>
            <a:r>
              <a:rPr lang="en-US" sz="2800" spc="-10" dirty="0">
                <a:latin typeface="Garamond" panose="02020404030301010803" pitchFamily="18" charset="0"/>
                <a:cs typeface="Times New Roman"/>
              </a:rPr>
              <a:t>(NDPR) </a:t>
            </a:r>
            <a:r>
              <a:rPr lang="en-US" sz="2800" spc="-40" dirty="0">
                <a:latin typeface="Garamond" panose="02020404030301010803" pitchFamily="18" charset="0"/>
                <a:cs typeface="Times New Roman"/>
              </a:rPr>
              <a:t>2019, </a:t>
            </a:r>
            <a:r>
              <a:rPr lang="en-US" sz="2800" spc="-30" dirty="0">
                <a:latin typeface="Garamond" panose="02020404030301010803" pitchFamily="18" charset="0"/>
                <a:cs typeface="Times New Roman"/>
              </a:rPr>
              <a:t>which </a:t>
            </a:r>
            <a:r>
              <a:rPr lang="en-US" sz="2800" spc="-50" dirty="0">
                <a:latin typeface="Garamond" panose="02020404030301010803" pitchFamily="18" charset="0"/>
                <a:cs typeface="Times New Roman"/>
              </a:rPr>
              <a:t>was a </a:t>
            </a:r>
            <a:r>
              <a:rPr lang="en-US" sz="2800" spc="-35" dirty="0">
                <a:latin typeface="Garamond" panose="02020404030301010803" pitchFamily="18" charset="0"/>
                <a:cs typeface="Times New Roman"/>
              </a:rPr>
              <a:t>subsidiary legislation </a:t>
            </a:r>
            <a:r>
              <a:rPr lang="en-US" sz="2800" spc="-30" dirty="0">
                <a:latin typeface="Garamond" panose="02020404030301010803" pitchFamily="18" charset="0"/>
                <a:cs typeface="Times New Roman"/>
              </a:rPr>
              <a:t>issued </a:t>
            </a:r>
            <a:r>
              <a:rPr lang="en-US" sz="2800" spc="-50" dirty="0">
                <a:latin typeface="Garamond" panose="02020404030301010803" pitchFamily="18" charset="0"/>
                <a:cs typeface="Times New Roman"/>
              </a:rPr>
              <a:t>by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National </a:t>
            </a:r>
            <a:r>
              <a:rPr lang="en-US" sz="2800" spc="-10" dirty="0">
                <a:latin typeface="Garamond" panose="02020404030301010803" pitchFamily="18" charset="0"/>
                <a:cs typeface="Times New Roman"/>
              </a:rPr>
              <a:t>Information </a:t>
            </a:r>
            <a:r>
              <a:rPr lang="en-US" sz="2800" spc="-25" dirty="0">
                <a:latin typeface="Garamond" panose="02020404030301010803" pitchFamily="18" charset="0"/>
                <a:cs typeface="Times New Roman"/>
              </a:rPr>
              <a:t>Technology </a:t>
            </a:r>
            <a:r>
              <a:rPr lang="en-US" sz="2800" spc="-15" dirty="0">
                <a:latin typeface="Garamond" panose="02020404030301010803" pitchFamily="18" charset="0"/>
                <a:cs typeface="Times New Roman"/>
              </a:rPr>
              <a:t>Development </a:t>
            </a:r>
            <a:r>
              <a:rPr lang="en-US" sz="2800" spc="-50" dirty="0">
                <a:latin typeface="Garamond" panose="02020404030301010803" pitchFamily="18" charset="0"/>
                <a:cs typeface="Times New Roman"/>
              </a:rPr>
              <a:t>Agency </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(NITDA)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without</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statutory</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backing.</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4973837"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The Role of the Nigerian Data Protection Commission (</a:t>
            </a:r>
            <a:r>
              <a:rPr lang="en-US" sz="3600" b="1" spc="-10" dirty="0" err="1">
                <a:solidFill>
                  <a:schemeClr val="bg1"/>
                </a:solidFill>
                <a:latin typeface="Garamond" panose="02020404030301010803" pitchFamily="18" charset="0"/>
                <a:cs typeface="Times New Roman"/>
              </a:rPr>
              <a:t>NDPC</a:t>
            </a:r>
            <a:r>
              <a:rPr lang="en-US" sz="3600" b="1" spc="-10" dirty="0">
                <a:solidFill>
                  <a:schemeClr val="bg1"/>
                </a:solidFill>
                <a:latin typeface="Garamond" panose="02020404030301010803" pitchFamily="18" charset="0"/>
                <a:cs typeface="Times New Roman"/>
              </a:rPr>
              <a:t>)</a:t>
            </a:r>
          </a:p>
        </p:txBody>
      </p:sp>
      <p:sp>
        <p:nvSpPr>
          <p:cNvPr id="4" name="Slide Number Placeholder 3">
            <a:extLst>
              <a:ext uri="{FF2B5EF4-FFF2-40B4-BE49-F238E27FC236}">
                <a16:creationId xmlns:a16="http://schemas.microsoft.com/office/drawing/2014/main" id="{D8B4C51D-52A0-75D9-34E4-64603D9C312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184</a:t>
            </a:fld>
            <a:endParaRPr lang="en-US"/>
          </a:p>
        </p:txBody>
      </p:sp>
    </p:spTree>
    <p:extLst>
      <p:ext uri="{BB962C8B-B14F-4D97-AF65-F5344CB8AC3E}">
        <p14:creationId xmlns:p14="http://schemas.microsoft.com/office/powerpoint/2010/main" val="112165540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6795109" cy="5919249"/>
          </a:xfrm>
          <a:prstGeom prst="rect">
            <a:avLst/>
          </a:prstGeom>
        </p:spPr>
        <p:txBody>
          <a:bodyPr vert="horz" wrap="square" lIns="0" tIns="12700" rIns="0" bIns="0" rtlCol="0">
            <a:spAutoFit/>
          </a:bodyPr>
          <a:lstStyle/>
          <a:p>
            <a:pPr marL="240665" indent="-228600" algn="just">
              <a:spcBef>
                <a:spcPts val="1155"/>
              </a:spcBef>
              <a:buClr>
                <a:srgbClr val="000000"/>
              </a:buClr>
              <a:buFont typeface="Wingdings"/>
              <a:buChar char=""/>
              <a:tabLst>
                <a:tab pos="241300" algn="l"/>
              </a:tabLst>
            </a:pPr>
            <a:r>
              <a:rPr lang="en-US" sz="2800" b="1" spc="-20" dirty="0">
                <a:solidFill>
                  <a:srgbClr val="054C2C"/>
                </a:solidFill>
                <a:latin typeface="Garamond" panose="02020404030301010803" pitchFamily="18" charset="0"/>
                <a:cs typeface="Times New Roman"/>
              </a:rPr>
              <a:t>Regulatory</a:t>
            </a:r>
            <a:r>
              <a:rPr lang="en-US" sz="2800" b="1" spc="-1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Oversight:</a:t>
            </a:r>
            <a:endParaRPr lang="en-US" sz="2800" dirty="0">
              <a:solidFill>
                <a:srgbClr val="054C2C"/>
              </a:solidFill>
              <a:latin typeface="Garamond" panose="02020404030301010803" pitchFamily="18" charset="0"/>
              <a:cs typeface="Times New Roman"/>
            </a:endParaRPr>
          </a:p>
          <a:p>
            <a:pPr marL="12700" marR="10160" algn="just">
              <a:lnSpc>
                <a:spcPct val="140400"/>
              </a:lnSpc>
              <a:spcBef>
                <a:spcPts val="810"/>
              </a:spcBef>
            </a:pP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NDPC</a:t>
            </a:r>
            <a:r>
              <a:rPr lang="en-US" sz="2800" spc="2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responsible</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overseeing</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authorizing</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organizations</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provide</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This</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includes</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r>
              <a:rPr lang="en-US" sz="2800" spc="-30" dirty="0">
                <a:latin typeface="Garamond" panose="02020404030301010803" pitchFamily="18" charset="0"/>
                <a:cs typeface="Times New Roman"/>
              </a:rPr>
              <a:t> </a:t>
            </a:r>
            <a:r>
              <a:rPr lang="en-US" sz="2800" spc="-50" dirty="0">
                <a:latin typeface="Garamond" panose="02020404030301010803" pitchFamily="18" charset="0"/>
                <a:cs typeface="Times New Roman"/>
              </a:rPr>
              <a:t>like</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auditing,</a:t>
            </a:r>
            <a:r>
              <a:rPr lang="en-US" sz="2800" spc="-30" dirty="0">
                <a:latin typeface="Garamond" panose="02020404030301010803" pitchFamily="18" charset="0"/>
                <a:cs typeface="Times New Roman"/>
              </a:rPr>
              <a:t> training,</a:t>
            </a:r>
            <a:r>
              <a:rPr lang="en-US" sz="2800" spc="245"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consultancy.</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240665" indent="-228600" algn="just">
              <a:spcBef>
                <a:spcPts val="1160"/>
              </a:spcBef>
              <a:buClr>
                <a:srgbClr val="000000"/>
              </a:buClr>
              <a:buFont typeface="Wingdings"/>
              <a:buChar char=""/>
              <a:tabLst>
                <a:tab pos="241300" algn="l"/>
              </a:tabLst>
            </a:pPr>
            <a:r>
              <a:rPr lang="en-US" sz="2800" b="1" spc="-5" dirty="0">
                <a:solidFill>
                  <a:srgbClr val="054C2C"/>
                </a:solidFill>
                <a:latin typeface="Garamond" panose="02020404030301010803" pitchFamily="18" charset="0"/>
                <a:cs typeface="Times New Roman"/>
              </a:rPr>
              <a:t>Enforcement</a:t>
            </a:r>
            <a:r>
              <a:rPr lang="en-US" sz="2800" b="1" spc="-2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and</a:t>
            </a:r>
            <a:r>
              <a:rPr lang="en-US" sz="2800" b="1" spc="-25"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Compliance:</a:t>
            </a:r>
            <a:endParaRPr lang="en-US" sz="2800" dirty="0">
              <a:solidFill>
                <a:srgbClr val="054C2C"/>
              </a:solidFill>
              <a:latin typeface="Garamond" panose="02020404030301010803" pitchFamily="18" charset="0"/>
              <a:cs typeface="Times New Roman"/>
            </a:endParaRPr>
          </a:p>
          <a:p>
            <a:pPr marL="12700" marR="5715" algn="just">
              <a:lnSpc>
                <a:spcPct val="140700"/>
              </a:lnSpc>
              <a:spcBef>
                <a:spcPts val="805"/>
              </a:spcBef>
            </a:pPr>
            <a:r>
              <a:rPr lang="en-US" sz="2800" spc="10" dirty="0">
                <a:latin typeface="Garamond" panose="02020404030301010803" pitchFamily="18" charset="0"/>
                <a:cs typeface="Times New Roman"/>
              </a:rPr>
              <a:t>One </a:t>
            </a:r>
            <a:r>
              <a:rPr lang="en-US" sz="2800" spc="-5" dirty="0">
                <a:latin typeface="Garamond" panose="02020404030301010803" pitchFamily="18" charset="0"/>
                <a:cs typeface="Times New Roman"/>
              </a:rPr>
              <a:t>of the </a:t>
            </a:r>
            <a:r>
              <a:rPr lang="en-US" sz="2800" spc="-15" dirty="0">
                <a:latin typeface="Garamond" panose="02020404030301010803" pitchFamily="18" charset="0"/>
                <a:cs typeface="Times New Roman"/>
              </a:rPr>
              <a:t>core functions </a:t>
            </a:r>
            <a:r>
              <a:rPr lang="en-US" sz="2800" spc="-5" dirty="0">
                <a:latin typeface="Garamond" panose="02020404030301010803" pitchFamily="18" charset="0"/>
                <a:cs typeface="Times New Roman"/>
              </a:rPr>
              <a:t>of 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55" dirty="0">
                <a:latin typeface="Garamond" panose="02020404030301010803" pitchFamily="18" charset="0"/>
                <a:cs typeface="Times New Roman"/>
              </a:rPr>
              <a:t>is</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enforce </a:t>
            </a:r>
            <a:r>
              <a:rPr lang="en-US" sz="2800" spc="-25" dirty="0">
                <a:latin typeface="Garamond" panose="02020404030301010803" pitchFamily="18" charset="0"/>
                <a:cs typeface="Times New Roman"/>
              </a:rPr>
              <a:t>compliance with </a:t>
            </a:r>
            <a:r>
              <a:rPr lang="en-US" sz="2800" spc="-10" dirty="0">
                <a:latin typeface="Garamond" panose="02020404030301010803" pitchFamily="18" charset="0"/>
                <a:cs typeface="Times New Roman"/>
              </a:rPr>
              <a:t>the </a:t>
            </a:r>
            <a:r>
              <a:rPr lang="en-US" sz="2800" spc="-30" dirty="0">
                <a:latin typeface="Garamond" panose="02020404030301010803" pitchFamily="18" charset="0"/>
                <a:cs typeface="Times New Roman"/>
              </a:rPr>
              <a:t>Nigerian </a:t>
            </a:r>
            <a:r>
              <a:rPr lang="en-US" sz="2800" spc="-5" dirty="0">
                <a:latin typeface="Garamond" panose="02020404030301010803" pitchFamily="18" charset="0"/>
                <a:cs typeface="Times New Roman"/>
              </a:rPr>
              <a:t>Data </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Act </a:t>
            </a:r>
            <a:r>
              <a:rPr lang="en-US" sz="2800" spc="-15" dirty="0">
                <a:latin typeface="Garamond" panose="02020404030301010803" pitchFamily="18" charset="0"/>
                <a:cs typeface="Times New Roman"/>
              </a:rPr>
              <a:t>(</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They </a:t>
            </a:r>
            <a:r>
              <a:rPr lang="en-US" sz="2800" spc="-5" dirty="0">
                <a:latin typeface="Garamond" panose="02020404030301010803" pitchFamily="18" charset="0"/>
                <a:cs typeface="Times New Roman"/>
              </a:rPr>
              <a:t>monitor 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Processors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spc="-30" dirty="0">
                <a:latin typeface="Garamond" panose="02020404030301010803" pitchFamily="18" charset="0"/>
                <a:cs typeface="Times New Roman"/>
              </a:rPr>
              <a:t>they </a:t>
            </a:r>
            <a:r>
              <a:rPr lang="en-US" sz="2800" spc="-35" dirty="0">
                <a:latin typeface="Garamond" panose="02020404030301010803" pitchFamily="18" charset="0"/>
                <a:cs typeface="Times New Roman"/>
              </a:rPr>
              <a:t>follow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NDPA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its </a:t>
            </a:r>
            <a:r>
              <a:rPr lang="en-US" sz="2800" spc="-30" dirty="0">
                <a:latin typeface="Garamond" panose="02020404030301010803" pitchFamily="18" charset="0"/>
                <a:cs typeface="Times New Roman"/>
              </a:rPr>
              <a:t>associated regulations. They're </a:t>
            </a:r>
            <a:r>
              <a:rPr lang="en-US" sz="2800" spc="-50" dirty="0">
                <a:latin typeface="Garamond" panose="02020404030301010803" pitchFamily="18" charset="0"/>
                <a:cs typeface="Times New Roman"/>
              </a:rPr>
              <a:t>like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detectives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checking </a:t>
            </a:r>
            <a:r>
              <a:rPr lang="en-US" sz="2800" dirty="0">
                <a:latin typeface="Garamond" panose="02020404030301010803" pitchFamily="18" charset="0"/>
                <a:cs typeface="Times New Roman"/>
              </a:rPr>
              <a:t>up </a:t>
            </a:r>
            <a:r>
              <a:rPr lang="en-US" sz="2800" spc="5" dirty="0">
                <a:latin typeface="Garamond" panose="02020404030301010803" pitchFamily="18" charset="0"/>
                <a:cs typeface="Times New Roman"/>
              </a:rPr>
              <a:t>on </a:t>
            </a:r>
            <a:r>
              <a:rPr lang="en-US" sz="2800" spc="-10" dirty="0">
                <a:latin typeface="Garamond" panose="02020404030301010803" pitchFamily="18" charset="0"/>
                <a:cs typeface="Times New Roman"/>
              </a:rPr>
              <a:t>Data </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Controllers</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they're</a:t>
            </a:r>
            <a:r>
              <a:rPr lang="en-US" sz="2800" spc="-40" dirty="0">
                <a:latin typeface="Garamond" panose="02020404030301010803" pitchFamily="18" charset="0"/>
                <a:cs typeface="Times New Roman"/>
              </a:rPr>
              <a:t> </a:t>
            </a:r>
            <a:r>
              <a:rPr lang="en-US" sz="2800" spc="-50" dirty="0">
                <a:latin typeface="Garamond" panose="02020404030301010803" pitchFamily="18" charset="0"/>
                <a:cs typeface="Times New Roman"/>
              </a:rPr>
              <a:t>playing by</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5" dirty="0" err="1">
                <a:latin typeface="Garamond" panose="02020404030301010803" pitchFamily="18" charset="0"/>
                <a:cs typeface="Times New Roman"/>
              </a:rPr>
              <a:t>NDPA</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rules.</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If</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someone's</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not </a:t>
            </a:r>
            <a:r>
              <a:rPr lang="en-US" sz="2800" spc="-35" dirty="0">
                <a:latin typeface="Garamond" panose="02020404030301010803" pitchFamily="18" charset="0"/>
                <a:cs typeface="Times New Roman"/>
              </a:rPr>
              <a:t>following</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rules,</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NDPC</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70" dirty="0">
                <a:latin typeface="Garamond" panose="02020404030301010803" pitchFamily="18" charset="0"/>
                <a:cs typeface="Times New Roman"/>
              </a:rPr>
              <a:t> </a:t>
            </a:r>
            <a:r>
              <a:rPr lang="en-US" sz="2800" spc="-10" dirty="0">
                <a:latin typeface="Garamond" panose="02020404030301010803" pitchFamily="18" charset="0"/>
                <a:cs typeface="Times New Roman"/>
              </a:rPr>
              <a:t>hand</a:t>
            </a:r>
            <a:r>
              <a:rPr lang="en-US" sz="2800" spc="-65" dirty="0">
                <a:latin typeface="Garamond" panose="02020404030301010803" pitchFamily="18" charset="0"/>
                <a:cs typeface="Times New Roman"/>
              </a:rPr>
              <a:t> </a:t>
            </a:r>
            <a:r>
              <a:rPr lang="en-US" sz="2800" dirty="0">
                <a:latin typeface="Garamond" panose="02020404030301010803" pitchFamily="18" charset="0"/>
                <a:cs typeface="Times New Roman"/>
              </a:rPr>
              <a:t>out</a:t>
            </a:r>
            <a:r>
              <a:rPr lang="en-US" sz="2800" spc="-70" dirty="0">
                <a:latin typeface="Garamond" panose="02020404030301010803" pitchFamily="18" charset="0"/>
                <a:cs typeface="Times New Roman"/>
              </a:rPr>
              <a:t> </a:t>
            </a:r>
            <a:r>
              <a:rPr lang="en-US" sz="2800" spc="-30" dirty="0">
                <a:latin typeface="Garamond" panose="02020404030301010803" pitchFamily="18" charset="0"/>
                <a:cs typeface="Times New Roman"/>
              </a:rPr>
              <a:t>penalties.</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They're</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also</a:t>
            </a:r>
            <a:r>
              <a:rPr lang="en-US" sz="2800" spc="-70" dirty="0">
                <a:latin typeface="Garamond" panose="02020404030301010803" pitchFamily="18" charset="0"/>
                <a:cs typeface="Times New Roman"/>
              </a:rPr>
              <a:t> </a:t>
            </a:r>
            <a:r>
              <a:rPr lang="en-US" sz="2800" spc="-10" dirty="0">
                <a:latin typeface="Garamond" panose="02020404030301010803" pitchFamily="18" charset="0"/>
                <a:cs typeface="Times New Roman"/>
              </a:rPr>
              <a:t>there</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help</a:t>
            </a:r>
            <a:r>
              <a:rPr lang="en-US" sz="2800" spc="-70" dirty="0">
                <a:latin typeface="Garamond" panose="02020404030301010803" pitchFamily="18" charset="0"/>
                <a:cs typeface="Times New Roman"/>
              </a:rPr>
              <a:t> </a:t>
            </a:r>
            <a:r>
              <a:rPr lang="en-US" sz="2800" dirty="0">
                <a:latin typeface="Garamond" panose="02020404030301010803" pitchFamily="18" charset="0"/>
                <a:cs typeface="Times New Roman"/>
              </a:rPr>
              <a:t>out</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subjects, </a:t>
            </a:r>
            <a:r>
              <a:rPr lang="en-US" sz="2800" spc="-290"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Controllers,</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advice</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support</a:t>
            </a:r>
            <a:r>
              <a:rPr lang="en-US" sz="2800" spc="-7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make</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sure</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everyone's</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rights</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protected.</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4973837"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Statutory Responsibilities and Legal Authority of the </a:t>
            </a:r>
            <a:r>
              <a:rPr lang="en-US" sz="3600" b="1" spc="-10" dirty="0" err="1">
                <a:solidFill>
                  <a:schemeClr val="bg1"/>
                </a:solidFill>
                <a:latin typeface="Garamond" panose="02020404030301010803" pitchFamily="18" charset="0"/>
                <a:cs typeface="Times New Roman"/>
              </a:rPr>
              <a:t>NDPC</a:t>
            </a:r>
            <a:r>
              <a:rPr lang="en-US" sz="3600" b="1" spc="-10" dirty="0">
                <a:solidFill>
                  <a:schemeClr val="bg1"/>
                </a:solidFill>
                <a:latin typeface="Garamond" panose="02020404030301010803" pitchFamily="18" charset="0"/>
                <a:cs typeface="Times New Roman"/>
              </a:rPr>
              <a:t>.</a:t>
            </a:r>
          </a:p>
        </p:txBody>
      </p:sp>
      <p:sp>
        <p:nvSpPr>
          <p:cNvPr id="4" name="Slide Number Placeholder 3">
            <a:extLst>
              <a:ext uri="{FF2B5EF4-FFF2-40B4-BE49-F238E27FC236}">
                <a16:creationId xmlns:a16="http://schemas.microsoft.com/office/drawing/2014/main" id="{A8D456F7-BA7A-97B7-9666-2C4C60214D7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185</a:t>
            </a:fld>
            <a:endParaRPr lang="en-US"/>
          </a:p>
        </p:txBody>
      </p:sp>
    </p:spTree>
    <p:extLst>
      <p:ext uri="{BB962C8B-B14F-4D97-AF65-F5344CB8AC3E}">
        <p14:creationId xmlns:p14="http://schemas.microsoft.com/office/powerpoint/2010/main" val="341020280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6795109" cy="7130093"/>
          </a:xfrm>
          <a:prstGeom prst="rect">
            <a:avLst/>
          </a:prstGeom>
        </p:spPr>
        <p:txBody>
          <a:bodyPr vert="horz" wrap="square" lIns="0" tIns="12700" rIns="0" bIns="0" rtlCol="0">
            <a:spAutoFit/>
          </a:bodyPr>
          <a:lstStyle/>
          <a:p>
            <a:pPr marL="240665" indent="-228600" algn="just">
              <a:spcBef>
                <a:spcPts val="1145"/>
              </a:spcBef>
              <a:buClr>
                <a:srgbClr val="000000"/>
              </a:buClr>
              <a:buFont typeface="Wingdings"/>
              <a:buChar char=""/>
              <a:tabLst>
                <a:tab pos="241300" algn="l"/>
              </a:tabLst>
            </a:pPr>
            <a:r>
              <a:rPr lang="en-US" sz="2800" b="1" spc="-20" dirty="0">
                <a:solidFill>
                  <a:srgbClr val="054C2C"/>
                </a:solidFill>
                <a:latin typeface="Garamond" panose="02020404030301010803" pitchFamily="18" charset="0"/>
                <a:cs typeface="Times New Roman"/>
              </a:rPr>
              <a:t>Advocacy</a:t>
            </a:r>
            <a:r>
              <a:rPr lang="en-US" sz="2800" b="1" spc="-15" dirty="0">
                <a:solidFill>
                  <a:srgbClr val="054C2C"/>
                </a:solidFill>
                <a:latin typeface="Garamond" panose="02020404030301010803" pitchFamily="18" charset="0"/>
                <a:cs typeface="Times New Roman"/>
              </a:rPr>
              <a:t> and</a:t>
            </a:r>
            <a:r>
              <a:rPr lang="en-US" sz="2800" b="1" spc="-2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Breach</a:t>
            </a:r>
            <a:r>
              <a:rPr lang="en-US" sz="2800" b="1" spc="-1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Handling:</a:t>
            </a:r>
            <a:endParaRPr lang="en-US" sz="2800" dirty="0">
              <a:solidFill>
                <a:srgbClr val="054C2C"/>
              </a:solidFill>
              <a:latin typeface="Garamond" panose="02020404030301010803" pitchFamily="18" charset="0"/>
              <a:cs typeface="Times New Roman"/>
            </a:endParaRPr>
          </a:p>
          <a:p>
            <a:pPr marL="12700" marR="5080" algn="just">
              <a:lnSpc>
                <a:spcPct val="140700"/>
              </a:lnSpc>
              <a:spcBef>
                <a:spcPts val="810"/>
              </a:spcBef>
            </a:pPr>
            <a:r>
              <a:rPr lang="en-US" sz="2800" spc="-30" dirty="0">
                <a:latin typeface="Garamond" panose="02020404030301010803" pitchFamily="18" charset="0"/>
                <a:cs typeface="Times New Roman"/>
              </a:rPr>
              <a:t>Beyond </a:t>
            </a:r>
            <a:r>
              <a:rPr lang="en-US" sz="2800" spc="-15" dirty="0">
                <a:latin typeface="Garamond" panose="02020404030301010803" pitchFamily="18" charset="0"/>
                <a:cs typeface="Times New Roman"/>
              </a:rPr>
              <a:t>enforcement, </a:t>
            </a:r>
            <a:r>
              <a:rPr lang="en-US" sz="2800" spc="-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50" dirty="0">
                <a:latin typeface="Garamond" panose="02020404030301010803" pitchFamily="18" charset="0"/>
                <a:cs typeface="Times New Roman"/>
              </a:rPr>
              <a:t>plays a </a:t>
            </a:r>
            <a:r>
              <a:rPr lang="en-US" sz="2800" spc="-30" dirty="0">
                <a:latin typeface="Garamond" panose="02020404030301010803" pitchFamily="18" charset="0"/>
                <a:cs typeface="Times New Roman"/>
              </a:rPr>
              <a:t>pivotal </a:t>
            </a:r>
            <a:r>
              <a:rPr lang="en-US" sz="2800" spc="-25" dirty="0">
                <a:latin typeface="Garamond" panose="02020404030301010803" pitchFamily="18" charset="0"/>
                <a:cs typeface="Times New Roman"/>
              </a:rPr>
              <a:t>role in advocating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35" dirty="0">
                <a:latin typeface="Garamond" panose="02020404030301010803" pitchFamily="18" charset="0"/>
                <a:cs typeface="Times New Roman"/>
              </a:rPr>
              <a:t>awareness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education.</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They</a:t>
            </a:r>
            <a:r>
              <a:rPr lang="en-US" sz="2800" spc="-30" dirty="0">
                <a:latin typeface="Garamond" panose="02020404030301010803" pitchFamily="18" charset="0"/>
                <a:cs typeface="Times New Roman"/>
              </a:rPr>
              <a:t> </a:t>
            </a:r>
            <a:r>
              <a:rPr lang="en-US" sz="2800" spc="-40" dirty="0">
                <a:latin typeface="Garamond" panose="02020404030301010803" pitchFamily="18" charset="0"/>
                <a:cs typeface="Times New Roman"/>
              </a:rPr>
              <a:t>engage</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public</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stakeholders</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raise</a:t>
            </a:r>
            <a:r>
              <a:rPr lang="en-US" sz="2800" spc="-35" dirty="0">
                <a:latin typeface="Garamond" panose="02020404030301010803" pitchFamily="18" charset="0"/>
                <a:cs typeface="Times New Roman"/>
              </a:rPr>
              <a:t> awareness</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understanding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30" dirty="0">
                <a:latin typeface="Garamond" panose="02020404030301010803" pitchFamily="18" charset="0"/>
                <a:cs typeface="Times New Roman"/>
              </a:rPr>
              <a:t>principles. </a:t>
            </a:r>
            <a:r>
              <a:rPr lang="en-US" sz="2800" spc="-10"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4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point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contact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individuals </a:t>
            </a:r>
            <a:r>
              <a:rPr lang="en-US" sz="2800" spc="-20" dirty="0">
                <a:latin typeface="Garamond" panose="02020404030301010803" pitchFamily="18" charset="0"/>
                <a:cs typeface="Times New Roman"/>
              </a:rPr>
              <a:t>who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have </a:t>
            </a:r>
            <a:r>
              <a:rPr lang="en-US" sz="2800" spc="-15" dirty="0">
                <a:latin typeface="Garamond" panose="02020404030301010803" pitchFamily="18" charset="0"/>
                <a:cs typeface="Times New Roman"/>
              </a:rPr>
              <a:t>concerns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complaints </a:t>
            </a:r>
            <a:r>
              <a:rPr lang="en-US" sz="2800" spc="-10" dirty="0">
                <a:latin typeface="Garamond" panose="02020404030301010803" pitchFamily="18" charset="0"/>
                <a:cs typeface="Times New Roman"/>
              </a:rPr>
              <a:t>about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handling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their personal </a:t>
            </a:r>
            <a:r>
              <a:rPr lang="en-US" sz="2800" spc="-25" dirty="0">
                <a:latin typeface="Garamond" panose="02020404030301010803" pitchFamily="18" charset="0"/>
                <a:cs typeface="Times New Roman"/>
              </a:rPr>
              <a:t>data. </a:t>
            </a:r>
            <a:r>
              <a:rPr lang="en-US" sz="2800" spc="15" dirty="0">
                <a:latin typeface="Garamond" panose="02020404030301010803" pitchFamily="18" charset="0"/>
                <a:cs typeface="Times New Roman"/>
              </a:rPr>
              <a:t>In </a:t>
            </a:r>
            <a:r>
              <a:rPr lang="en-US" sz="2800" spc="-40" dirty="0">
                <a:latin typeface="Garamond" panose="02020404030301010803" pitchFamily="18" charset="0"/>
                <a:cs typeface="Times New Roman"/>
              </a:rPr>
              <a:t>case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breaches, </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require</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a:t>
            </a:r>
            <a:r>
              <a:rPr lang="en-US" sz="2800" spc="-15" dirty="0">
                <a:latin typeface="Garamond" panose="02020404030301010803" pitchFamily="18" charset="0"/>
                <a:cs typeface="Times New Roman"/>
              </a:rPr>
              <a:t> and </a:t>
            </a:r>
            <a:r>
              <a:rPr lang="en-US" sz="2800" spc="-20" dirty="0">
                <a:latin typeface="Garamond" panose="02020404030301010803" pitchFamily="18" charset="0"/>
                <a:cs typeface="Times New Roman"/>
              </a:rPr>
              <a:t>Processors</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report </a:t>
            </a:r>
            <a:r>
              <a:rPr lang="en-US" sz="2800" spc="-25" dirty="0">
                <a:latin typeface="Garamond" panose="02020404030301010803" pitchFamily="18" charset="0"/>
                <a:cs typeface="Times New Roman"/>
              </a:rPr>
              <a:t>incidents</a:t>
            </a:r>
            <a:r>
              <a:rPr lang="en-US" sz="2800" spc="-20" dirty="0">
                <a:latin typeface="Garamond" panose="02020404030301010803" pitchFamily="18" charset="0"/>
                <a:cs typeface="Times New Roman"/>
              </a:rPr>
              <a:t> promptly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ensure</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affected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notified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within</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72</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hours.</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240665" indent="-228600" algn="just">
              <a:spcBef>
                <a:spcPts val="1145"/>
              </a:spcBef>
              <a:buClr>
                <a:srgbClr val="000000"/>
              </a:buClr>
              <a:buFont typeface="Wingdings"/>
              <a:buChar char=""/>
              <a:tabLst>
                <a:tab pos="241300" algn="l"/>
              </a:tabLst>
            </a:pPr>
            <a:r>
              <a:rPr lang="en-US" sz="2800" b="1" dirty="0">
                <a:solidFill>
                  <a:srgbClr val="054C2C"/>
                </a:solidFill>
                <a:latin typeface="Garamond" panose="02020404030301010803" pitchFamily="18" charset="0"/>
                <a:cs typeface="Times New Roman"/>
              </a:rPr>
              <a:t>Education</a:t>
            </a:r>
            <a:r>
              <a:rPr lang="en-US" sz="2800" b="1" spc="-25"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and</a:t>
            </a:r>
            <a:r>
              <a:rPr lang="en-US" sz="2800" b="1" spc="-20"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Collaboration:</a:t>
            </a:r>
            <a:endParaRPr lang="en-US" sz="2800" dirty="0">
              <a:solidFill>
                <a:srgbClr val="054C2C"/>
              </a:solidFill>
              <a:latin typeface="Garamond" panose="02020404030301010803" pitchFamily="18" charset="0"/>
              <a:cs typeface="Times New Roman"/>
            </a:endParaRPr>
          </a:p>
          <a:p>
            <a:pPr marL="12700" marR="5715" algn="just">
              <a:lnSpc>
                <a:spcPct val="140600"/>
              </a:lnSpc>
              <a:spcBef>
                <a:spcPts val="819"/>
              </a:spcBef>
            </a:pP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promote </a:t>
            </a:r>
            <a:r>
              <a:rPr lang="en-US" sz="2800" spc="-15" dirty="0">
                <a:latin typeface="Garamond" panose="02020404030301010803" pitchFamily="18" charset="0"/>
                <a:cs typeface="Times New Roman"/>
              </a:rPr>
              <a:t>best </a:t>
            </a:r>
            <a:r>
              <a:rPr lang="en-US" sz="2800" spc="-30" dirty="0">
                <a:latin typeface="Garamond" panose="02020404030301010803" pitchFamily="18" charset="0"/>
                <a:cs typeface="Times New Roman"/>
              </a:rPr>
              <a:t>practices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standards, </a:t>
            </a:r>
            <a:r>
              <a:rPr lang="en-US" sz="2800" spc="-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conducts </a:t>
            </a:r>
            <a:r>
              <a:rPr lang="en-US" sz="2800" spc="-25" dirty="0">
                <a:latin typeface="Garamond" panose="02020404030301010803" pitchFamily="18" charset="0"/>
                <a:cs typeface="Times New Roman"/>
              </a:rPr>
              <a:t>research </a:t>
            </a:r>
            <a:r>
              <a:rPr lang="en-US" sz="2800" spc="-20" dirty="0">
                <a:latin typeface="Garamond" panose="02020404030301010803" pitchFamily="18" charset="0"/>
                <a:cs typeface="Times New Roman"/>
              </a:rPr>
              <a:t>and </a:t>
            </a:r>
            <a:r>
              <a:rPr lang="en-US" sz="2800" spc="-25" dirty="0">
                <a:latin typeface="Garamond" panose="02020404030301010803" pitchFamily="18" charset="0"/>
                <a:cs typeface="Times New Roman"/>
              </a:rPr>
              <a:t>studies </a:t>
            </a:r>
            <a:r>
              <a:rPr lang="en-US" sz="2800" spc="5" dirty="0">
                <a:latin typeface="Garamond" panose="02020404030301010803" pitchFamily="18" charset="0"/>
                <a:cs typeface="Times New Roman"/>
              </a:rPr>
              <a:t>on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 </a:t>
            </a:r>
            <a:r>
              <a:rPr lang="en-US" sz="2800" spc="-35" dirty="0">
                <a:latin typeface="Garamond" panose="02020404030301010803" pitchFamily="18" charset="0"/>
                <a:cs typeface="Times New Roman"/>
              </a:rPr>
              <a:t>issues </a:t>
            </a:r>
            <a:r>
              <a:rPr lang="en-US" sz="2800" spc="-15" dirty="0">
                <a:latin typeface="Garamond" panose="02020404030301010803" pitchFamily="18" charset="0"/>
                <a:cs typeface="Times New Roman"/>
              </a:rPr>
              <a:t>and trends. </a:t>
            </a:r>
            <a:r>
              <a:rPr lang="en-US" sz="2800" spc="-20" dirty="0">
                <a:latin typeface="Garamond" panose="02020404030301010803" pitchFamily="18" charset="0"/>
                <a:cs typeface="Times New Roman"/>
              </a:rPr>
              <a:t>Their </a:t>
            </a:r>
            <a:r>
              <a:rPr lang="en-US" sz="2800" spc="-25" dirty="0">
                <a:latin typeface="Garamond" panose="02020404030301010803" pitchFamily="18" charset="0"/>
                <a:cs typeface="Times New Roman"/>
              </a:rPr>
              <a:t>findings </a:t>
            </a:r>
            <a:r>
              <a:rPr lang="en-US" sz="2800" spc="-30" dirty="0">
                <a:latin typeface="Garamond" panose="02020404030301010803" pitchFamily="18" charset="0"/>
                <a:cs typeface="Times New Roman"/>
              </a:rPr>
              <a:t>are </a:t>
            </a:r>
            <a:r>
              <a:rPr lang="en-US" sz="2800" spc="-20" dirty="0">
                <a:latin typeface="Garamond" panose="02020404030301010803" pitchFamily="18" charset="0"/>
                <a:cs typeface="Times New Roman"/>
              </a:rPr>
              <a:t>shared </a:t>
            </a:r>
            <a:r>
              <a:rPr lang="en-US" sz="2800" spc="-25" dirty="0">
                <a:latin typeface="Garamond" panose="02020404030301010803" pitchFamily="18" charset="0"/>
                <a:cs typeface="Times New Roman"/>
              </a:rPr>
              <a:t>in </a:t>
            </a:r>
            <a:r>
              <a:rPr lang="en-US" sz="2800" spc="-10" dirty="0">
                <a:latin typeface="Garamond" panose="02020404030301010803" pitchFamily="18" charset="0"/>
                <a:cs typeface="Times New Roman"/>
              </a:rPr>
              <a:t>reports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recommendations. </a:t>
            </a:r>
            <a:r>
              <a:rPr lang="en-US" sz="2800" spc="-10" dirty="0">
                <a:latin typeface="Garamond" panose="02020404030301010803" pitchFamily="18" charset="0"/>
                <a:cs typeface="Times New Roman"/>
              </a:rPr>
              <a:t>The </a:t>
            </a:r>
            <a:r>
              <a:rPr lang="en-US" sz="2800" spc="-5" dirty="0">
                <a:latin typeface="Garamond" panose="02020404030301010803" pitchFamily="18" charset="0"/>
                <a:cs typeface="Times New Roman"/>
              </a:rPr>
              <a:t>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also </a:t>
            </a:r>
            <a:r>
              <a:rPr lang="en-US" sz="2800" spc="-10" dirty="0">
                <a:latin typeface="Garamond" panose="02020404030301010803" pitchFamily="18" charset="0"/>
                <a:cs typeface="Times New Roman"/>
              </a:rPr>
              <a:t>hosts </a:t>
            </a:r>
            <a:r>
              <a:rPr lang="en-US" sz="2800" spc="-20" dirty="0">
                <a:latin typeface="Garamond" panose="02020404030301010803" pitchFamily="18" charset="0"/>
                <a:cs typeface="Times New Roman"/>
              </a:rPr>
              <a:t>workshops, </a:t>
            </a:r>
            <a:r>
              <a:rPr lang="en-US" sz="2800" spc="-30" dirty="0">
                <a:latin typeface="Garamond" panose="02020404030301010803" pitchFamily="18" charset="0"/>
                <a:cs typeface="Times New Roman"/>
              </a:rPr>
              <a:t>seminars, </a:t>
            </a:r>
            <a:r>
              <a:rPr lang="en-US" sz="2800" spc="-20" dirty="0">
                <a:latin typeface="Garamond" panose="02020404030301010803" pitchFamily="18" charset="0"/>
                <a:cs typeface="Times New Roman"/>
              </a:rPr>
              <a:t>conferences,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other </a:t>
            </a:r>
            <a:r>
              <a:rPr lang="en-US" sz="2800" spc="-20" dirty="0">
                <a:latin typeface="Garamond" panose="02020404030301010803" pitchFamily="18" charset="0"/>
                <a:cs typeface="Times New Roman"/>
              </a:rPr>
              <a:t>events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disseminate </a:t>
            </a:r>
            <a:r>
              <a:rPr lang="en-US" sz="2800" spc="-35" dirty="0">
                <a:latin typeface="Garamond" panose="02020404030301010803" pitchFamily="18" charset="0"/>
                <a:cs typeface="Times New Roman"/>
              </a:rPr>
              <a:t>knowledge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about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Importantly,</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25" dirty="0">
                <a:latin typeface="Garamond" panose="02020404030301010803" pitchFamily="18" charset="0"/>
                <a:cs typeface="Times New Roman"/>
              </a:rPr>
              <a:t> collaborate</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national</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international</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authorities</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organizations</a:t>
            </a:r>
            <a:r>
              <a:rPr lang="en-US" sz="2800" spc="10" dirty="0">
                <a:latin typeface="Garamond" panose="02020404030301010803" pitchFamily="18" charset="0"/>
                <a:cs typeface="Times New Roman"/>
              </a:rPr>
              <a:t> 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share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experiences</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align</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policies</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5919347"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Statutory Responsibilities and Legal Authority of the </a:t>
            </a:r>
            <a:r>
              <a:rPr lang="en-US" sz="3600" b="1" spc="-10" dirty="0" err="1">
                <a:solidFill>
                  <a:schemeClr val="bg1"/>
                </a:solidFill>
                <a:latin typeface="Garamond" panose="02020404030301010803" pitchFamily="18" charset="0"/>
                <a:cs typeface="Times New Roman"/>
              </a:rPr>
              <a:t>NDPC</a:t>
            </a:r>
            <a:r>
              <a:rPr lang="en-US" sz="3600" b="1" spc="-10" dirty="0">
                <a:solidFill>
                  <a:schemeClr val="bg1"/>
                </a:solidFill>
                <a:latin typeface="Garamond" panose="02020404030301010803" pitchFamily="18" charset="0"/>
                <a:cs typeface="Times New Roman"/>
              </a:rPr>
              <a:t>.</a:t>
            </a:r>
          </a:p>
        </p:txBody>
      </p:sp>
      <p:sp>
        <p:nvSpPr>
          <p:cNvPr id="4" name="Slide Number Placeholder 3">
            <a:extLst>
              <a:ext uri="{FF2B5EF4-FFF2-40B4-BE49-F238E27FC236}">
                <a16:creationId xmlns:a16="http://schemas.microsoft.com/office/drawing/2014/main" id="{15DFD5FB-BEFB-45FD-7649-DE2072FF8AE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186</a:t>
            </a:fld>
            <a:endParaRPr lang="en-US"/>
          </a:p>
        </p:txBody>
      </p:sp>
    </p:spTree>
    <p:extLst>
      <p:ext uri="{BB962C8B-B14F-4D97-AF65-F5344CB8AC3E}">
        <p14:creationId xmlns:p14="http://schemas.microsoft.com/office/powerpoint/2010/main" val="287551518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2225675"/>
            <a:ext cx="16795109" cy="6609438"/>
          </a:xfrm>
          <a:prstGeom prst="rect">
            <a:avLst/>
          </a:prstGeom>
        </p:spPr>
        <p:txBody>
          <a:bodyPr vert="horz" wrap="square" lIns="0" tIns="12700" rIns="0" bIns="0" rtlCol="0">
            <a:spAutoFit/>
          </a:bodyPr>
          <a:lstStyle/>
          <a:p>
            <a:pPr marL="12700" marR="5080" algn="just">
              <a:lnSpc>
                <a:spcPct val="140600"/>
              </a:lnSpc>
              <a:spcBef>
                <a:spcPts val="100"/>
              </a:spcBef>
            </a:pPr>
            <a:r>
              <a:rPr lang="en-US" sz="2800" spc="-10"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holds </a:t>
            </a: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authority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conduct </a:t>
            </a:r>
            <a:r>
              <a:rPr lang="en-US" sz="2800" spc="-30" dirty="0">
                <a:latin typeface="Garamond" panose="02020404030301010803" pitchFamily="18" charset="0"/>
                <a:cs typeface="Times New Roman"/>
              </a:rPr>
              <a:t>investigations </a:t>
            </a:r>
            <a:r>
              <a:rPr lang="en-US" sz="2800" spc="-5" dirty="0">
                <a:latin typeface="Garamond" panose="02020404030301010803" pitchFamily="18" charset="0"/>
                <a:cs typeface="Times New Roman"/>
              </a:rPr>
              <a:t>into </a:t>
            </a:r>
            <a:r>
              <a:rPr lang="en-US" sz="2800" spc="-50" dirty="0">
                <a:latin typeface="Garamond" panose="02020404030301010803" pitchFamily="18" charset="0"/>
                <a:cs typeface="Times New Roman"/>
              </a:rPr>
              <a:t>any </a:t>
            </a:r>
            <a:r>
              <a:rPr lang="en-US" sz="2800" spc="-20" dirty="0">
                <a:latin typeface="Garamond" panose="02020404030301010803" pitchFamily="18" charset="0"/>
                <a:cs typeface="Times New Roman"/>
              </a:rPr>
              <a:t>suspected </a:t>
            </a:r>
            <a:r>
              <a:rPr lang="en-US" sz="2800" dirty="0">
                <a:latin typeface="Garamond" panose="02020404030301010803" pitchFamily="18" charset="0"/>
                <a:cs typeface="Times New Roman"/>
              </a:rPr>
              <a:t>or </a:t>
            </a:r>
            <a:r>
              <a:rPr lang="en-US" sz="2800" spc="-45" dirty="0">
                <a:latin typeface="Garamond" panose="02020404030301010803" pitchFamily="18" charset="0"/>
                <a:cs typeface="Times New Roman"/>
              </a:rPr>
              <a:t>alleged </a:t>
            </a:r>
            <a:r>
              <a:rPr lang="en-US" sz="2800" spc="-25" dirty="0">
                <a:latin typeface="Garamond" panose="02020404030301010803" pitchFamily="18" charset="0"/>
                <a:cs typeface="Times New Roman"/>
              </a:rPr>
              <a:t>violations </a:t>
            </a:r>
            <a:r>
              <a:rPr lang="en-US" sz="2800" spc="-285" dirty="0">
                <a:latin typeface="Garamond" panose="02020404030301010803" pitchFamily="18" charset="0"/>
                <a:cs typeface="Times New Roman"/>
              </a:rPr>
              <a:t> </a:t>
            </a:r>
            <a:r>
              <a:rPr lang="en-US" sz="2800" spc="-5" dirty="0">
                <a:latin typeface="Garamond" panose="02020404030301010803" pitchFamily="18" charset="0"/>
                <a:cs typeface="Times New Roman"/>
              </a:rPr>
              <a:t>of 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its associated </a:t>
            </a:r>
            <a:r>
              <a:rPr lang="en-US" sz="2800" spc="-30" dirty="0">
                <a:latin typeface="Garamond" panose="02020404030301010803" pitchFamily="18" charset="0"/>
                <a:cs typeface="Times New Roman"/>
              </a:rPr>
              <a:t>regulations </a:t>
            </a:r>
            <a:r>
              <a:rPr lang="en-US" sz="2800" spc="-50" dirty="0">
                <a:latin typeface="Garamond" panose="02020404030301010803" pitchFamily="18" charset="0"/>
                <a:cs typeface="Times New Roman"/>
              </a:rPr>
              <a:t>by </a:t>
            </a:r>
            <a:r>
              <a:rPr lang="en-US" sz="2800" spc="-35" dirty="0">
                <a:latin typeface="Garamond" panose="02020404030301010803" pitchFamily="18" charset="0"/>
                <a:cs typeface="Times New Roman"/>
              </a:rPr>
              <a:t>individuals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entities. </a:t>
            </a:r>
            <a:r>
              <a:rPr lang="en-US" sz="2800" dirty="0">
                <a:latin typeface="Garamond" panose="02020404030301010803" pitchFamily="18" charset="0"/>
                <a:cs typeface="Times New Roman"/>
              </a:rPr>
              <a:t>If </a:t>
            </a:r>
            <a:r>
              <a:rPr lang="en-US" sz="2800" spc="-10" dirty="0">
                <a:latin typeface="Garamond" panose="02020404030301010803" pitchFamily="18" charset="0"/>
                <a:cs typeface="Times New Roman"/>
              </a:rPr>
              <a:t>there's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suspicion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someone's </a:t>
            </a:r>
            <a:r>
              <a:rPr lang="en-US" sz="2800" spc="10" dirty="0">
                <a:latin typeface="Garamond" panose="02020404030301010803" pitchFamily="18" charset="0"/>
                <a:cs typeface="Times New Roman"/>
              </a:rPr>
              <a:t>not </a:t>
            </a:r>
            <a:r>
              <a:rPr lang="en-US" sz="2800" spc="-50" dirty="0">
                <a:latin typeface="Garamond" panose="02020404030301010803" pitchFamily="18" charset="0"/>
                <a:cs typeface="Times New Roman"/>
              </a:rPr>
              <a:t>playing by </a:t>
            </a:r>
            <a:r>
              <a:rPr lang="en-US" sz="2800" spc="-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rules, </a:t>
            </a:r>
            <a:r>
              <a:rPr lang="en-US" sz="2800" spc="-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can </a:t>
            </a:r>
            <a:r>
              <a:rPr lang="en-US" sz="2800" spc="-10" dirty="0">
                <a:latin typeface="Garamond" panose="02020404030301010803" pitchFamily="18" charset="0"/>
                <a:cs typeface="Times New Roman"/>
              </a:rPr>
              <a:t>step </a:t>
            </a:r>
            <a:r>
              <a:rPr lang="en-US" sz="2800" spc="-25" dirty="0">
                <a:latin typeface="Garamond" panose="02020404030301010803" pitchFamily="18" charset="0"/>
                <a:cs typeface="Times New Roman"/>
              </a:rPr>
              <a:t>in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investigate. </a:t>
            </a:r>
            <a:r>
              <a:rPr lang="en-US" sz="2800" spc="-40" dirty="0">
                <a:latin typeface="Garamond" panose="02020404030301010803" pitchFamily="18" charset="0"/>
                <a:cs typeface="Times New Roman"/>
              </a:rPr>
              <a:t>They'll </a:t>
            </a:r>
            <a:r>
              <a:rPr lang="en-US" sz="2800" spc="-25" dirty="0">
                <a:latin typeface="Garamond" panose="02020404030301010803" pitchFamily="18" charset="0"/>
                <a:cs typeface="Times New Roman"/>
              </a:rPr>
              <a:t>gather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info</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evidence</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and,</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depending</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what</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find,</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5" dirty="0">
                <a:latin typeface="Garamond" panose="02020404030301010803" pitchFamily="18" charset="0"/>
                <a:cs typeface="Times New Roman"/>
              </a:rPr>
              <a:t> </a:t>
            </a:r>
            <a:r>
              <a:rPr lang="en-US" sz="2800" spc="-50" dirty="0">
                <a:latin typeface="Garamond" panose="02020404030301010803" pitchFamily="18" charset="0"/>
                <a:cs typeface="Times New Roman"/>
              </a:rPr>
              <a:t>give</a:t>
            </a:r>
            <a:r>
              <a:rPr lang="en-US" sz="2800" spc="-55" dirty="0">
                <a:latin typeface="Garamond" panose="02020404030301010803" pitchFamily="18" charset="0"/>
                <a:cs typeface="Times New Roman"/>
              </a:rPr>
              <a:t> </a:t>
            </a:r>
            <a:r>
              <a:rPr lang="en-US" sz="2800" dirty="0">
                <a:latin typeface="Garamond" panose="02020404030301010803" pitchFamily="18" charset="0"/>
                <a:cs typeface="Times New Roman"/>
              </a:rPr>
              <a:t>out</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warnings,</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instructions, </a:t>
            </a:r>
            <a:r>
              <a:rPr lang="en-US" sz="2800" spc="-29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even</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put </a:t>
            </a:r>
            <a:r>
              <a:rPr lang="en-US" sz="2800" spc="-35" dirty="0">
                <a:latin typeface="Garamond" panose="02020404030301010803" pitchFamily="18" charset="0"/>
                <a:cs typeface="Times New Roman"/>
              </a:rPr>
              <a:t>limits</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things,</a:t>
            </a:r>
            <a:r>
              <a:rPr lang="en-US" sz="2800" dirty="0">
                <a:latin typeface="Garamond" panose="02020404030301010803" pitchFamily="18" charset="0"/>
                <a:cs typeface="Times New Roman"/>
              </a:rPr>
              <a:t> or </a:t>
            </a:r>
            <a:r>
              <a:rPr lang="en-US" sz="2800" spc="-25" dirty="0">
                <a:latin typeface="Garamond" panose="02020404030301010803" pitchFamily="18" charset="0"/>
                <a:cs typeface="Times New Roman"/>
              </a:rPr>
              <a:t>in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extreme</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cases,</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stop</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processing</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altogether.</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240665" indent="-228600" algn="just">
              <a:spcBef>
                <a:spcPts val="1160"/>
              </a:spcBef>
              <a:buClr>
                <a:srgbClr val="000000"/>
              </a:buClr>
              <a:buFont typeface="Wingdings"/>
              <a:buChar char=""/>
              <a:tabLst>
                <a:tab pos="241300" algn="l"/>
              </a:tabLst>
            </a:pPr>
            <a:r>
              <a:rPr lang="en-US" sz="2800" b="1" spc="-5" dirty="0">
                <a:solidFill>
                  <a:srgbClr val="054C2C"/>
                </a:solidFill>
                <a:latin typeface="Garamond" panose="02020404030301010803" pitchFamily="18" charset="0"/>
                <a:cs typeface="Times New Roman"/>
              </a:rPr>
              <a:t>Regulation</a:t>
            </a:r>
            <a:r>
              <a:rPr lang="en-US" sz="2800" b="1" spc="-10" dirty="0">
                <a:solidFill>
                  <a:srgbClr val="054C2C"/>
                </a:solidFill>
                <a:latin typeface="Garamond" panose="02020404030301010803" pitchFamily="18" charset="0"/>
                <a:cs typeface="Times New Roman"/>
              </a:rPr>
              <a:t> of</a:t>
            </a:r>
            <a:r>
              <a:rPr lang="en-US" sz="2800" b="1" spc="-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International</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Data</a:t>
            </a:r>
            <a:r>
              <a:rPr lang="en-US" sz="2800" b="1" spc="5"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Transfers:</a:t>
            </a:r>
            <a:endParaRPr lang="en-US" sz="2800" dirty="0">
              <a:solidFill>
                <a:srgbClr val="054C2C"/>
              </a:solidFill>
              <a:latin typeface="Garamond" panose="02020404030301010803" pitchFamily="18" charset="0"/>
              <a:cs typeface="Times New Roman"/>
            </a:endParaRPr>
          </a:p>
          <a:p>
            <a:pPr marL="12700" marR="6350" algn="just">
              <a:lnSpc>
                <a:spcPct val="140500"/>
              </a:lnSpc>
              <a:spcBef>
                <a:spcPts val="810"/>
              </a:spcBef>
            </a:pPr>
            <a:r>
              <a:rPr lang="en-US" sz="2800" spc="-10"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takes </a:t>
            </a:r>
            <a:r>
              <a:rPr lang="en-US" sz="2800" spc="-35" dirty="0">
                <a:latin typeface="Garamond" panose="02020404030301010803" pitchFamily="18" charset="0"/>
                <a:cs typeface="Times New Roman"/>
              </a:rPr>
              <a:t>charge </a:t>
            </a:r>
            <a:r>
              <a:rPr lang="en-US" sz="2800" spc="-10" dirty="0">
                <a:latin typeface="Garamond" panose="02020404030301010803" pitchFamily="18" charset="0"/>
                <a:cs typeface="Times New Roman"/>
              </a:rPr>
              <a:t>of </a:t>
            </a:r>
            <a:r>
              <a:rPr lang="en-US" sz="2800" spc="-35" dirty="0">
                <a:latin typeface="Garamond" panose="02020404030301010803" pitchFamily="18" charset="0"/>
                <a:cs typeface="Times New Roman"/>
              </a:rPr>
              <a:t>regulating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international </a:t>
            </a:r>
            <a:r>
              <a:rPr lang="en-US" sz="2800" spc="-15" dirty="0">
                <a:latin typeface="Garamond" panose="02020404030301010803" pitchFamily="18" charset="0"/>
                <a:cs typeface="Times New Roman"/>
              </a:rPr>
              <a:t>transfer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personal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from </a:t>
            </a:r>
            <a:r>
              <a:rPr lang="en-US" sz="2800" spc="-30" dirty="0">
                <a:latin typeface="Garamond" panose="02020404030301010803" pitchFamily="18" charset="0"/>
                <a:cs typeface="Times New Roman"/>
              </a:rPr>
              <a:t>Nigeria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other </a:t>
            </a:r>
            <a:r>
              <a:rPr lang="en-US" sz="2800" spc="-15" dirty="0">
                <a:latin typeface="Garamond" panose="02020404030301010803" pitchFamily="18" charset="0"/>
                <a:cs typeface="Times New Roman"/>
              </a:rPr>
              <a:t>countries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Their </a:t>
            </a:r>
            <a:r>
              <a:rPr lang="en-US" sz="2800" spc="-25" dirty="0">
                <a:latin typeface="Garamond" panose="02020404030301010803" pitchFamily="18" charset="0"/>
                <a:cs typeface="Times New Roman"/>
              </a:rPr>
              <a:t>role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destination country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region </a:t>
            </a:r>
            <a:r>
              <a:rPr lang="en-US" sz="2800" spc="-25" dirty="0">
                <a:latin typeface="Garamond" panose="02020404030301010803" pitchFamily="18" charset="0"/>
                <a:cs typeface="Times New Roman"/>
              </a:rPr>
              <a:t> provides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adequate </a:t>
            </a:r>
            <a:r>
              <a:rPr lang="en-US" sz="2800" spc="-50" dirty="0">
                <a:latin typeface="Garamond" panose="02020404030301010803" pitchFamily="18" charset="0"/>
                <a:cs typeface="Times New Roman"/>
              </a:rPr>
              <a:t>level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The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can </a:t>
            </a:r>
            <a:r>
              <a:rPr lang="en-US" sz="2800" spc="-20" dirty="0">
                <a:latin typeface="Garamond" panose="02020404030301010803" pitchFamily="18" charset="0"/>
                <a:cs typeface="Times New Roman"/>
              </a:rPr>
              <a:t>authorize </a:t>
            </a:r>
            <a:r>
              <a:rPr lang="en-US" sz="2800" spc="-15" dirty="0">
                <a:latin typeface="Garamond" panose="02020404030301010803" pitchFamily="18" charset="0"/>
                <a:cs typeface="Times New Roman"/>
              </a:rPr>
              <a:t>such transfers </a:t>
            </a:r>
            <a:r>
              <a:rPr lang="en-US" sz="2800" spc="-40" dirty="0">
                <a:latin typeface="Garamond" panose="02020404030301010803" pitchFamily="18" charset="0"/>
                <a:cs typeface="Times New Roman"/>
              </a:rPr>
              <a:t>if </a:t>
            </a:r>
            <a:r>
              <a:rPr lang="en-US" sz="2800" spc="-5" dirty="0">
                <a:latin typeface="Garamond" panose="02020404030301010803" pitchFamily="18" charset="0"/>
                <a:cs typeface="Times New Roman"/>
              </a:rPr>
              <a:t>proper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safeguards, </a:t>
            </a:r>
            <a:r>
              <a:rPr lang="en-US" sz="2800" spc="-15" dirty="0">
                <a:latin typeface="Garamond" panose="02020404030301010803" pitchFamily="18" charset="0"/>
                <a:cs typeface="Times New Roman"/>
              </a:rPr>
              <a:t>such </a:t>
            </a:r>
            <a:r>
              <a:rPr lang="en-US" sz="2800" spc="-45" dirty="0">
                <a:latin typeface="Garamond" panose="02020404030301010803" pitchFamily="18" charset="0"/>
                <a:cs typeface="Times New Roman"/>
              </a:rPr>
              <a:t>as</a:t>
            </a:r>
            <a:r>
              <a:rPr lang="en-US" sz="2800" spc="210" dirty="0">
                <a:latin typeface="Garamond" panose="02020404030301010803" pitchFamily="18" charset="0"/>
                <a:cs typeface="Times New Roman"/>
              </a:rPr>
              <a:t> </a:t>
            </a:r>
            <a:r>
              <a:rPr lang="en-US" sz="2800" spc="-30" dirty="0">
                <a:latin typeface="Garamond" panose="02020404030301010803" pitchFamily="18" charset="0"/>
                <a:cs typeface="Times New Roman"/>
              </a:rPr>
              <a:t>binding </a:t>
            </a:r>
            <a:r>
              <a:rPr lang="en-US" sz="2800" spc="-10" dirty="0">
                <a:latin typeface="Garamond" panose="02020404030301010803" pitchFamily="18" charset="0"/>
                <a:cs typeface="Times New Roman"/>
              </a:rPr>
              <a:t>corporate </a:t>
            </a:r>
            <a:r>
              <a:rPr lang="en-US" sz="2800" spc="-30" dirty="0">
                <a:latin typeface="Garamond" panose="02020404030301010803" pitchFamily="18" charset="0"/>
                <a:cs typeface="Times New Roman"/>
              </a:rPr>
              <a:t>rules, </a:t>
            </a:r>
            <a:r>
              <a:rPr lang="en-US" sz="2800" spc="-15" dirty="0">
                <a:latin typeface="Garamond" panose="02020404030301010803" pitchFamily="18" charset="0"/>
                <a:cs typeface="Times New Roman"/>
              </a:rPr>
              <a:t>standard contractual </a:t>
            </a:r>
            <a:r>
              <a:rPr lang="en-US" sz="2800" spc="-40" dirty="0">
                <a:latin typeface="Garamond" panose="02020404030301010803" pitchFamily="18" charset="0"/>
                <a:cs typeface="Times New Roman"/>
              </a:rPr>
              <a:t>clauses,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codes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conduct, </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are </a:t>
            </a:r>
            <a:r>
              <a:rPr lang="en-US" sz="2800" spc="-25" dirty="0">
                <a:latin typeface="Garamond" panose="02020404030301010803" pitchFamily="18" charset="0"/>
                <a:cs typeface="Times New Roman"/>
              </a:rPr>
              <a:t>in </a:t>
            </a:r>
            <a:r>
              <a:rPr lang="en-US" sz="2800" spc="-35" dirty="0">
                <a:latin typeface="Garamond" panose="02020404030301010803" pitchFamily="18" charset="0"/>
                <a:cs typeface="Times New Roman"/>
              </a:rPr>
              <a:t>place. Conversely, they </a:t>
            </a:r>
            <a:r>
              <a:rPr lang="en-US" sz="2800" spc="-30" dirty="0">
                <a:latin typeface="Garamond" panose="02020404030301010803" pitchFamily="18" charset="0"/>
                <a:cs typeface="Times New Roman"/>
              </a:rPr>
              <a:t>have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authority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prohibit transfers </a:t>
            </a:r>
            <a:r>
              <a:rPr lang="en-US" sz="2800" spc="-40" dirty="0">
                <a:latin typeface="Garamond" panose="02020404030301010803" pitchFamily="18" charset="0"/>
                <a:cs typeface="Times New Roman"/>
              </a:rPr>
              <a:t>if </a:t>
            </a:r>
            <a:r>
              <a:rPr lang="en-US" sz="2800" spc="-10" dirty="0">
                <a:latin typeface="Garamond" panose="02020404030301010803" pitchFamily="18" charset="0"/>
                <a:cs typeface="Times New Roman"/>
              </a:rPr>
              <a:t>there </a:t>
            </a:r>
            <a:r>
              <a:rPr lang="en-US" sz="2800" spc="-40"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45" dirty="0">
                <a:latin typeface="Garamond" panose="02020404030301010803" pitchFamily="18" charset="0"/>
                <a:cs typeface="Times New Roman"/>
              </a:rPr>
              <a:t>lack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adequate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or</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risk</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rights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freedoms</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5919347"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Statutory Responsibilities and Legal Authority of the </a:t>
            </a:r>
            <a:r>
              <a:rPr lang="en-US" sz="3600" b="1" spc="-10" dirty="0" err="1">
                <a:solidFill>
                  <a:schemeClr val="bg1"/>
                </a:solidFill>
                <a:latin typeface="Garamond" panose="02020404030301010803" pitchFamily="18" charset="0"/>
                <a:cs typeface="Times New Roman"/>
              </a:rPr>
              <a:t>NDPC</a:t>
            </a:r>
            <a:r>
              <a:rPr lang="en-US" sz="3600" b="1" spc="-10" dirty="0">
                <a:solidFill>
                  <a:schemeClr val="bg1"/>
                </a:solidFill>
                <a:latin typeface="Garamond" panose="02020404030301010803" pitchFamily="18" charset="0"/>
                <a:cs typeface="Times New Roman"/>
              </a:rPr>
              <a:t>.</a:t>
            </a:r>
          </a:p>
        </p:txBody>
      </p:sp>
      <p:sp>
        <p:nvSpPr>
          <p:cNvPr id="4" name="Slide Number Placeholder 3">
            <a:extLst>
              <a:ext uri="{FF2B5EF4-FFF2-40B4-BE49-F238E27FC236}">
                <a16:creationId xmlns:a16="http://schemas.microsoft.com/office/drawing/2014/main" id="{B02AB132-658F-3D94-C7BB-987D7F4B70E5}"/>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187</a:t>
            </a:fld>
            <a:endParaRPr lang="en-US"/>
          </a:p>
        </p:txBody>
      </p:sp>
    </p:spTree>
    <p:extLst>
      <p:ext uri="{BB962C8B-B14F-4D97-AF65-F5344CB8AC3E}">
        <p14:creationId xmlns:p14="http://schemas.microsoft.com/office/powerpoint/2010/main" val="260852700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13118" y="2606675"/>
            <a:ext cx="16503395" cy="5107296"/>
          </a:xfrm>
          <a:prstGeom prst="rect">
            <a:avLst/>
          </a:prstGeom>
        </p:spPr>
        <p:txBody>
          <a:bodyPr vert="horz" wrap="square" lIns="0" tIns="12700" rIns="0" bIns="0" rtlCol="0">
            <a:spAutoFit/>
          </a:bodyPr>
          <a:lstStyle/>
          <a:p>
            <a:pPr marL="12700" marR="9525">
              <a:lnSpc>
                <a:spcPct val="150000"/>
              </a:lnSpc>
            </a:pPr>
            <a:r>
              <a:rPr lang="en-US" sz="2800" spc="-10"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5" dirty="0" err="1">
                <a:latin typeface="Garamond" panose="02020404030301010803" pitchFamily="18" charset="0"/>
                <a:cs typeface="Times New Roman"/>
              </a:rPr>
              <a:t>NDPC</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has</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various</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mechanisms</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procedures</a:t>
            </a:r>
            <a:r>
              <a:rPr lang="en-US" sz="2800" spc="4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that</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organizations</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comply</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laws,</a:t>
            </a:r>
            <a:r>
              <a:rPr lang="en-US" sz="2800" spc="-15" dirty="0">
                <a:latin typeface="Garamond" panose="02020404030301010803" pitchFamily="18" charset="0"/>
                <a:cs typeface="Times New Roman"/>
              </a:rPr>
              <a:t> such</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as:</a:t>
            </a:r>
            <a:endParaRPr lang="en-US" sz="4400" dirty="0">
              <a:latin typeface="Garamond" panose="02020404030301010803" pitchFamily="18" charset="0"/>
              <a:cs typeface="Times New Roman"/>
            </a:endParaRPr>
          </a:p>
          <a:p>
            <a:pPr marL="469265" marR="6350" indent="-228600" algn="just">
              <a:lnSpc>
                <a:spcPct val="150000"/>
              </a:lnSpc>
              <a:buClr>
                <a:srgbClr val="000000"/>
              </a:buClr>
              <a:buSzPct val="109090"/>
              <a:buFont typeface="Wingdings"/>
              <a:buChar char=""/>
              <a:tabLst>
                <a:tab pos="469900" algn="l"/>
              </a:tabLst>
            </a:pPr>
            <a:r>
              <a:rPr lang="en-US" sz="2800" b="1" spc="-15" dirty="0">
                <a:solidFill>
                  <a:srgbClr val="054C2C"/>
                </a:solidFill>
                <a:latin typeface="Garamond" panose="02020404030301010803" pitchFamily="18" charset="0"/>
                <a:cs typeface="Times New Roman"/>
              </a:rPr>
              <a:t>Registration: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NDPC </a:t>
            </a:r>
            <a:r>
              <a:rPr lang="en-US" sz="2800" spc="-20" dirty="0">
                <a:latin typeface="Garamond" panose="02020404030301010803" pitchFamily="18" charset="0"/>
                <a:cs typeface="Times New Roman"/>
              </a:rPr>
              <a:t>requires </a:t>
            </a:r>
            <a:r>
              <a:rPr lang="en-US" sz="2800" spc="-55" dirty="0">
                <a:latin typeface="Garamond" panose="02020404030301010803" pitchFamily="18" charset="0"/>
                <a:cs typeface="Times New Roman"/>
              </a:rPr>
              <a:t>all</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organizations</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that </a:t>
            </a:r>
            <a:r>
              <a:rPr lang="en-US" sz="2800" spc="-20" dirty="0">
                <a:latin typeface="Garamond" panose="02020404030301010803" pitchFamily="18" charset="0"/>
                <a:cs typeface="Times New Roman"/>
              </a:rPr>
              <a:t>process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the </a:t>
            </a:r>
            <a:r>
              <a:rPr lang="en-US" sz="2800" spc="-20" dirty="0">
                <a:latin typeface="Garamond" panose="02020404030301010803" pitchFamily="18" charset="0"/>
                <a:cs typeface="Times New Roman"/>
              </a:rPr>
              <a:t>personal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Nigerian </a:t>
            </a:r>
            <a:r>
              <a:rPr lang="en-US" sz="2800" spc="-20" dirty="0">
                <a:latin typeface="Garamond" panose="02020404030301010803" pitchFamily="18" charset="0"/>
                <a:cs typeface="Times New Roman"/>
              </a:rPr>
              <a:t>residents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register with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Commission </a:t>
            </a:r>
            <a:r>
              <a:rPr lang="en-US" sz="2800" spc="-15" dirty="0">
                <a:latin typeface="Garamond" panose="02020404030301010803" pitchFamily="18" charset="0"/>
                <a:cs typeface="Times New Roman"/>
              </a:rPr>
              <a:t>and submit </a:t>
            </a:r>
            <a:r>
              <a:rPr lang="en-US" sz="2800" spc="-40" dirty="0">
                <a:latin typeface="Garamond" panose="02020404030301010803" pitchFamily="18" charset="0"/>
                <a:cs typeface="Times New Roman"/>
              </a:rPr>
              <a:t>a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compliance </a:t>
            </a:r>
            <a:r>
              <a:rPr lang="en-US" sz="2800" spc="-20" dirty="0">
                <a:latin typeface="Garamond" panose="02020404030301010803" pitchFamily="18" charset="0"/>
                <a:cs typeface="Times New Roman"/>
              </a:rPr>
              <a:t>audit </a:t>
            </a:r>
            <a:r>
              <a:rPr lang="en-US" sz="2800" dirty="0">
                <a:latin typeface="Garamond" panose="02020404030301010803" pitchFamily="18" charset="0"/>
                <a:cs typeface="Times New Roman"/>
              </a:rPr>
              <a:t>report </a:t>
            </a:r>
            <a:r>
              <a:rPr lang="en-US" sz="2800" spc="-40" dirty="0">
                <a:latin typeface="Garamond" panose="02020404030301010803" pitchFamily="18" charset="0"/>
                <a:cs typeface="Times New Roman"/>
              </a:rPr>
              <a:t>annually.</a:t>
            </a:r>
          </a:p>
          <a:p>
            <a:pPr marL="240665" marR="6350" algn="just">
              <a:lnSpc>
                <a:spcPct val="150000"/>
              </a:lnSpc>
              <a:buClr>
                <a:srgbClr val="000000"/>
              </a:buClr>
              <a:buSzPct val="109090"/>
              <a:tabLst>
                <a:tab pos="469900" algn="l"/>
              </a:tabLst>
            </a:pPr>
            <a:endParaRPr lang="en-US" sz="2400" dirty="0">
              <a:latin typeface="Garamond" panose="02020404030301010803" pitchFamily="18" charset="0"/>
              <a:cs typeface="Times New Roman"/>
            </a:endParaRPr>
          </a:p>
          <a:p>
            <a:pPr marL="469265" indent="-228600" algn="just">
              <a:lnSpc>
                <a:spcPct val="150000"/>
              </a:lnSpc>
              <a:spcBef>
                <a:spcPts val="575"/>
              </a:spcBef>
              <a:buClr>
                <a:srgbClr val="000000"/>
              </a:buClr>
              <a:buFont typeface="Wingdings"/>
              <a:buChar char=""/>
              <a:tabLst>
                <a:tab pos="469900" algn="l"/>
              </a:tabLst>
            </a:pPr>
            <a:r>
              <a:rPr lang="en-US" sz="2800" b="1" spc="-25" dirty="0">
                <a:solidFill>
                  <a:srgbClr val="054C2C"/>
                </a:solidFill>
                <a:latin typeface="Garamond" panose="02020404030301010803" pitchFamily="18" charset="0"/>
                <a:cs typeface="Times New Roman"/>
              </a:rPr>
              <a:t>Supervision:</a:t>
            </a:r>
            <a:r>
              <a:rPr lang="en-US" sz="2800" b="1" spc="245"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245" dirty="0">
                <a:latin typeface="Garamond" panose="02020404030301010803" pitchFamily="18" charset="0"/>
                <a:cs typeface="Times New Roman"/>
              </a:rPr>
              <a:t> </a:t>
            </a:r>
            <a:r>
              <a:rPr lang="en-US" sz="2800" spc="20" dirty="0">
                <a:latin typeface="Garamond" panose="02020404030301010803" pitchFamily="18" charset="0"/>
                <a:cs typeface="Times New Roman"/>
              </a:rPr>
              <a:t>NDPC</a:t>
            </a:r>
            <a:r>
              <a:rPr lang="en-US" sz="2800" spc="245" dirty="0">
                <a:latin typeface="Garamond" panose="02020404030301010803" pitchFamily="18" charset="0"/>
                <a:cs typeface="Times New Roman"/>
              </a:rPr>
              <a:t> </a:t>
            </a:r>
            <a:r>
              <a:rPr lang="en-US" sz="2800" spc="-25" dirty="0">
                <a:latin typeface="Garamond" panose="02020404030301010803" pitchFamily="18" charset="0"/>
                <a:cs typeface="Times New Roman"/>
              </a:rPr>
              <a:t>has</a:t>
            </a:r>
            <a:r>
              <a:rPr lang="en-US" sz="2800" spc="23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245" dirty="0">
                <a:latin typeface="Garamond" panose="02020404030301010803" pitchFamily="18" charset="0"/>
                <a:cs typeface="Times New Roman"/>
              </a:rPr>
              <a:t> </a:t>
            </a:r>
            <a:r>
              <a:rPr lang="en-US" sz="2800" spc="-20" dirty="0">
                <a:latin typeface="Garamond" panose="02020404030301010803" pitchFamily="18" charset="0"/>
                <a:cs typeface="Times New Roman"/>
              </a:rPr>
              <a:t>power</a:t>
            </a:r>
            <a:r>
              <a:rPr lang="en-US" sz="2800" spc="24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240" dirty="0">
                <a:latin typeface="Garamond" panose="02020404030301010803" pitchFamily="18" charset="0"/>
                <a:cs typeface="Times New Roman"/>
              </a:rPr>
              <a:t> </a:t>
            </a:r>
            <a:r>
              <a:rPr lang="en-US" sz="2800" spc="-5" dirty="0">
                <a:latin typeface="Garamond" panose="02020404030301010803" pitchFamily="18" charset="0"/>
                <a:cs typeface="Times New Roman"/>
              </a:rPr>
              <a:t>monitor</a:t>
            </a:r>
            <a:r>
              <a:rPr lang="en-US" sz="2800" spc="23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240" dirty="0">
                <a:latin typeface="Garamond" panose="02020404030301010803" pitchFamily="18" charset="0"/>
                <a:cs typeface="Times New Roman"/>
              </a:rPr>
              <a:t> </a:t>
            </a:r>
            <a:r>
              <a:rPr lang="en-US" sz="2800" spc="-20" dirty="0">
                <a:latin typeface="Garamond" panose="02020404030301010803" pitchFamily="18" charset="0"/>
                <a:cs typeface="Times New Roman"/>
              </a:rPr>
              <a:t>inspect</a:t>
            </a:r>
            <a:r>
              <a:rPr lang="en-US" sz="2800" spc="24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245"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a:t>
            </a:r>
            <a:r>
              <a:rPr lang="en-US" sz="2800" spc="23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260" dirty="0">
                <a:latin typeface="Garamond" panose="02020404030301010803" pitchFamily="18" charset="0"/>
                <a:cs typeface="Times New Roman"/>
              </a:rPr>
              <a:t> </a:t>
            </a:r>
            <a:r>
              <a:rPr lang="en-US" sz="2800" spc="-5"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Controllers</a:t>
            </a:r>
            <a:r>
              <a:rPr lang="en-US" sz="2800" spc="-15" dirty="0">
                <a:latin typeface="Garamond" panose="02020404030301010803" pitchFamily="18" charset="0"/>
                <a:cs typeface="Times New Roman"/>
              </a:rPr>
              <a:t> 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spc="-15" dirty="0">
                <a:latin typeface="Garamond" panose="02020404030301010803" pitchFamily="18" charset="0"/>
                <a:cs typeface="Times New Roman"/>
              </a:rPr>
              <a:t> and</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request</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access</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document,</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equipment </a:t>
            </a:r>
            <a:r>
              <a:rPr lang="en-US" sz="2800" spc="-35" dirty="0">
                <a:latin typeface="Garamond" panose="02020404030301010803" pitchFamily="18" charset="0"/>
                <a:cs typeface="Times New Roman"/>
              </a:rPr>
              <a:t>relating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processing. </a:t>
            </a:r>
            <a:r>
              <a:rPr lang="en-US" sz="2800" spc="-1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20" dirty="0">
                <a:latin typeface="Garamond" panose="02020404030301010803" pitchFamily="18" charset="0"/>
                <a:cs typeface="Times New Roman"/>
              </a:rPr>
              <a:t>can </a:t>
            </a:r>
            <a:r>
              <a:rPr lang="en-US" sz="2800" spc="-35" dirty="0">
                <a:latin typeface="Garamond" panose="02020404030301010803" pitchFamily="18" charset="0"/>
                <a:cs typeface="Times New Roman"/>
              </a:rPr>
              <a:t>also </a:t>
            </a:r>
            <a:r>
              <a:rPr lang="en-US" sz="2800" spc="-5" dirty="0">
                <a:latin typeface="Garamond" panose="02020404030301010803" pitchFamily="18" charset="0"/>
                <a:cs typeface="Times New Roman"/>
              </a:rPr>
              <a:t>conduct </a:t>
            </a:r>
            <a:r>
              <a:rPr lang="en-US" sz="2800" spc="-30" dirty="0">
                <a:latin typeface="Garamond" panose="02020404030301010803" pitchFamily="18" charset="0"/>
                <a:cs typeface="Times New Roman"/>
              </a:rPr>
              <a:t>audits, investigations,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inquiries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into</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suspected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breach</a:t>
            </a:r>
            <a:r>
              <a:rPr lang="en-US" sz="2800" dirty="0">
                <a:latin typeface="Garamond" panose="02020404030301010803" pitchFamily="18" charset="0"/>
                <a:cs typeface="Times New Roman"/>
              </a:rPr>
              <a:t> or </a:t>
            </a:r>
            <a:r>
              <a:rPr lang="en-US" sz="2800" spc="-25" dirty="0">
                <a:latin typeface="Garamond" panose="02020404030301010803" pitchFamily="18" charset="0"/>
                <a:cs typeface="Times New Roman"/>
              </a:rPr>
              <a:t>violation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5735839" cy="120032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Mechanisms and Procedures Used by The </a:t>
            </a:r>
            <a:r>
              <a:rPr lang="en-US" sz="3600" b="1" spc="-10" dirty="0" err="1">
                <a:solidFill>
                  <a:schemeClr val="bg1"/>
                </a:solidFill>
                <a:latin typeface="Garamond" panose="02020404030301010803" pitchFamily="18" charset="0"/>
                <a:cs typeface="Times New Roman"/>
              </a:rPr>
              <a:t>NDPC</a:t>
            </a:r>
            <a:r>
              <a:rPr lang="en-US" sz="3600" b="1" spc="-10" dirty="0">
                <a:solidFill>
                  <a:schemeClr val="bg1"/>
                </a:solidFill>
                <a:latin typeface="Garamond" panose="02020404030301010803" pitchFamily="18" charset="0"/>
                <a:cs typeface="Times New Roman"/>
              </a:rPr>
              <a:t> To Ensure Organizations Comply  with Data Protection Laws</a:t>
            </a:r>
          </a:p>
        </p:txBody>
      </p:sp>
      <p:sp>
        <p:nvSpPr>
          <p:cNvPr id="4" name="Slide Number Placeholder 3">
            <a:extLst>
              <a:ext uri="{FF2B5EF4-FFF2-40B4-BE49-F238E27FC236}">
                <a16:creationId xmlns:a16="http://schemas.microsoft.com/office/drawing/2014/main" id="{4681BC95-14F7-4C2A-08AC-6F517787DA8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188</a:t>
            </a:fld>
            <a:endParaRPr lang="en-US"/>
          </a:p>
        </p:txBody>
      </p:sp>
    </p:spTree>
    <p:extLst>
      <p:ext uri="{BB962C8B-B14F-4D97-AF65-F5344CB8AC3E}">
        <p14:creationId xmlns:p14="http://schemas.microsoft.com/office/powerpoint/2010/main" val="35017071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13118" y="2788533"/>
            <a:ext cx="16795109" cy="5122684"/>
          </a:xfrm>
          <a:prstGeom prst="rect">
            <a:avLst/>
          </a:prstGeom>
        </p:spPr>
        <p:txBody>
          <a:bodyPr vert="horz" wrap="square" lIns="0" tIns="12700" rIns="0" bIns="0" rtlCol="0">
            <a:spAutoFit/>
          </a:bodyPr>
          <a:lstStyle/>
          <a:p>
            <a:pPr marL="697865" marR="5715" indent="-457200" algn="just">
              <a:lnSpc>
                <a:spcPct val="150000"/>
              </a:lnSpc>
              <a:spcBef>
                <a:spcPts val="40"/>
              </a:spcBef>
              <a:buClr>
                <a:srgbClr val="000000"/>
              </a:buClr>
              <a:buFont typeface="Wingdings" panose="05000000000000000000" pitchFamily="2" charset="2"/>
              <a:buChar char="§"/>
              <a:tabLst>
                <a:tab pos="469900" algn="l"/>
              </a:tabLst>
            </a:pPr>
            <a:r>
              <a:rPr lang="en-US" sz="2800" b="1" spc="-15" dirty="0">
                <a:solidFill>
                  <a:srgbClr val="054C2C"/>
                </a:solidFill>
                <a:latin typeface="Garamond" panose="02020404030301010803" pitchFamily="18" charset="0"/>
                <a:cs typeface="Times New Roman"/>
              </a:rPr>
              <a:t>Enforcement: </a:t>
            </a:r>
            <a:r>
              <a:rPr lang="en-US" sz="2800" spc="-15" dirty="0">
                <a:latin typeface="Garamond" panose="02020404030301010803" pitchFamily="18" charset="0"/>
                <a:cs typeface="Times New Roman"/>
              </a:rPr>
              <a:t>The </a:t>
            </a:r>
            <a:r>
              <a:rPr lang="en-US" sz="2800" spc="20" dirty="0">
                <a:latin typeface="Garamond" panose="02020404030301010803" pitchFamily="18" charset="0"/>
                <a:cs typeface="Times New Roman"/>
              </a:rPr>
              <a:t>NDPC </a:t>
            </a:r>
            <a:r>
              <a:rPr lang="en-US" sz="2800" spc="-25" dirty="0">
                <a:latin typeface="Garamond" panose="02020404030301010803" pitchFamily="18" charset="0"/>
                <a:cs typeface="Times New Roman"/>
              </a:rPr>
              <a:t>has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authority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impose </a:t>
            </a:r>
            <a:r>
              <a:rPr lang="en-US" sz="2800" spc="-25" dirty="0">
                <a:latin typeface="Garamond" panose="02020404030301010803" pitchFamily="18" charset="0"/>
                <a:cs typeface="Times New Roman"/>
              </a:rPr>
              <a:t>administrative </a:t>
            </a:r>
            <a:r>
              <a:rPr lang="en-US" sz="2800" spc="-20" dirty="0">
                <a:latin typeface="Garamond" panose="02020404030301010803" pitchFamily="18" charset="0"/>
                <a:cs typeface="Times New Roman"/>
              </a:rPr>
              <a:t>sanctions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penalties </a:t>
            </a:r>
            <a:r>
              <a:rPr lang="en-US" sz="2800" dirty="0">
                <a:latin typeface="Garamond" panose="02020404030301010803" pitchFamily="18" charset="0"/>
                <a:cs typeface="Times New Roman"/>
              </a:rPr>
              <a:t>for</a:t>
            </a:r>
            <a:r>
              <a:rPr lang="en-US" sz="2800" spc="-50" dirty="0">
                <a:latin typeface="Garamond" panose="02020404030301010803" pitchFamily="18" charset="0"/>
                <a:cs typeface="Times New Roman"/>
              </a:rPr>
              <a:t> any</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non-compliance</a:t>
            </a:r>
            <a:r>
              <a:rPr lang="en-US" sz="2800" spc="-3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infringement</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40" dirty="0">
                <a:latin typeface="Garamond" panose="02020404030301010803" pitchFamily="18" charset="0"/>
                <a:cs typeface="Times New Roman"/>
              </a:rPr>
              <a:t> </a:t>
            </a:r>
            <a:r>
              <a:rPr lang="en-US" sz="2800" spc="-55" dirty="0">
                <a:latin typeface="Garamond" panose="02020404030301010803" pitchFamily="18" charset="0"/>
                <a:cs typeface="Times New Roman"/>
              </a:rPr>
              <a:t>laws</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sanctions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penalties </a:t>
            </a:r>
            <a:r>
              <a:rPr lang="en-US" sz="2800" spc="-25" dirty="0">
                <a:latin typeface="Garamond" panose="02020404030301010803" pitchFamily="18" charset="0"/>
                <a:cs typeface="Times New Roman"/>
              </a:rPr>
              <a:t>can </a:t>
            </a:r>
            <a:r>
              <a:rPr lang="en-US" sz="2800" spc="-30" dirty="0">
                <a:latin typeface="Garamond" panose="02020404030301010803" pitchFamily="18" charset="0"/>
                <a:cs typeface="Times New Roman"/>
              </a:rPr>
              <a:t>include </a:t>
            </a:r>
            <a:r>
              <a:rPr lang="en-US" sz="2800" spc="-35" dirty="0">
                <a:latin typeface="Garamond" panose="02020404030301010803" pitchFamily="18" charset="0"/>
                <a:cs typeface="Times New Roman"/>
              </a:rPr>
              <a:t>warnings, </a:t>
            </a:r>
            <a:r>
              <a:rPr lang="en-US" sz="2800" spc="-25" dirty="0">
                <a:latin typeface="Garamond" panose="02020404030301010803" pitchFamily="18" charset="0"/>
                <a:cs typeface="Times New Roman"/>
              </a:rPr>
              <a:t>reprimands, </a:t>
            </a:r>
            <a:r>
              <a:rPr lang="en-US" sz="2800" spc="-10" dirty="0">
                <a:latin typeface="Garamond" panose="02020404030301010803" pitchFamily="18" charset="0"/>
                <a:cs typeface="Times New Roman"/>
              </a:rPr>
              <a:t>orders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cease </a:t>
            </a:r>
            <a:r>
              <a:rPr lang="en-US" sz="2800" dirty="0">
                <a:latin typeface="Garamond" panose="02020404030301010803" pitchFamily="18" charset="0"/>
                <a:cs typeface="Times New Roman"/>
              </a:rPr>
              <a:t>or </a:t>
            </a:r>
            <a:r>
              <a:rPr lang="en-US" sz="2800" spc="-40" dirty="0">
                <a:latin typeface="Garamond" panose="02020404030301010803" pitchFamily="18" charset="0"/>
                <a:cs typeface="Times New Roman"/>
              </a:rPr>
              <a:t>rectify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violation, </a:t>
            </a:r>
            <a:r>
              <a:rPr lang="en-US" sz="2800" spc="-30" dirty="0">
                <a:latin typeface="Garamond" panose="02020404030301010803" pitchFamily="18" charset="0"/>
                <a:cs typeface="Times New Roman"/>
              </a:rPr>
              <a:t>fines, </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suspension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revocation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registration,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referral </a:t>
            </a:r>
            <a:r>
              <a:rPr lang="en-US" sz="2800" spc="10" dirty="0">
                <a:latin typeface="Garamond" panose="02020404030301010803" pitchFamily="18" charset="0"/>
                <a:cs typeface="Times New Roman"/>
              </a:rPr>
              <a:t>to </a:t>
            </a:r>
            <a:r>
              <a:rPr lang="en-US" sz="2800" spc="-60" dirty="0">
                <a:latin typeface="Garamond" panose="02020404030301010803" pitchFamily="18" charset="0"/>
                <a:cs typeface="Times New Roman"/>
              </a:rPr>
              <a:t>law </a:t>
            </a:r>
            <a:r>
              <a:rPr lang="en-US" sz="2800" spc="-15" dirty="0">
                <a:latin typeface="Garamond" panose="02020404030301010803" pitchFamily="18" charset="0"/>
                <a:cs typeface="Times New Roman"/>
              </a:rPr>
              <a:t>enforcement </a:t>
            </a:r>
            <a:r>
              <a:rPr lang="en-US" sz="2800" spc="-40" dirty="0">
                <a:latin typeface="Garamond" panose="02020404030301010803" pitchFamily="18" charset="0"/>
                <a:cs typeface="Times New Roman"/>
              </a:rPr>
              <a:t>agencies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criminal </a:t>
            </a:r>
            <a:r>
              <a:rPr lang="en-US" sz="2800" spc="-15" dirty="0">
                <a:latin typeface="Garamond" panose="02020404030301010803" pitchFamily="18" charset="0"/>
                <a:cs typeface="Times New Roman"/>
              </a:rPr>
              <a:t>prosecution. The </a:t>
            </a:r>
            <a:r>
              <a:rPr lang="en-US" sz="2800" spc="15" dirty="0">
                <a:latin typeface="Garamond" panose="02020404030301010803" pitchFamily="18" charset="0"/>
                <a:cs typeface="Times New Roman"/>
              </a:rPr>
              <a:t>NDPC </a:t>
            </a:r>
            <a:r>
              <a:rPr lang="en-US" sz="2800" spc="-25" dirty="0">
                <a:latin typeface="Garamond" panose="02020404030301010803" pitchFamily="18" charset="0"/>
                <a:cs typeface="Times New Roman"/>
              </a:rPr>
              <a:t>can </a:t>
            </a:r>
            <a:r>
              <a:rPr lang="en-US" sz="2800" spc="-35" dirty="0">
                <a:latin typeface="Garamond" panose="02020404030301010803" pitchFamily="18" charset="0"/>
                <a:cs typeface="Times New Roman"/>
              </a:rPr>
              <a:t>also </a:t>
            </a:r>
            <a:r>
              <a:rPr lang="en-US" sz="2800" spc="-40" dirty="0">
                <a:latin typeface="Garamond" panose="02020404030301010803" pitchFamily="18" charset="0"/>
                <a:cs typeface="Times New Roman"/>
              </a:rPr>
              <a:t>issue </a:t>
            </a:r>
            <a:r>
              <a:rPr lang="en-US" sz="2800" spc="-35" dirty="0">
                <a:latin typeface="Garamond" panose="02020404030301010803" pitchFamily="18" charset="0"/>
                <a:cs typeface="Times New Roman"/>
              </a:rPr>
              <a:t>guidelines, </a:t>
            </a:r>
            <a:r>
              <a:rPr lang="en-US" sz="2800" spc="-20" dirty="0">
                <a:latin typeface="Garamond" panose="02020404030301010803" pitchFamily="18" charset="0"/>
                <a:cs typeface="Times New Roman"/>
              </a:rPr>
              <a:t>codes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conduct,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best </a:t>
            </a:r>
            <a:r>
              <a:rPr lang="en-US" sz="2800" spc="-25" dirty="0">
                <a:latin typeface="Garamond" panose="02020404030301010803" pitchFamily="18" charset="0"/>
                <a:cs typeface="Times New Roman"/>
              </a:rPr>
              <a:t>practices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compliance.</a:t>
            </a:r>
            <a:endParaRPr lang="en-US" sz="2800" dirty="0">
              <a:latin typeface="Garamond" panose="02020404030301010803" pitchFamily="18" charset="0"/>
              <a:cs typeface="Times New Roman"/>
            </a:endParaRPr>
          </a:p>
          <a:p>
            <a:pPr marL="697865" marR="5715" indent="-457200" algn="just">
              <a:lnSpc>
                <a:spcPct val="150000"/>
              </a:lnSpc>
              <a:spcBef>
                <a:spcPts val="40"/>
              </a:spcBef>
              <a:buClr>
                <a:srgbClr val="000000"/>
              </a:buClr>
              <a:buFont typeface="Wingdings" panose="05000000000000000000" pitchFamily="2" charset="2"/>
              <a:buChar char="§"/>
              <a:tabLst>
                <a:tab pos="469900" algn="l"/>
              </a:tabLst>
            </a:pPr>
            <a:r>
              <a:rPr lang="en-US" sz="2800" b="1" spc="-10" dirty="0">
                <a:solidFill>
                  <a:srgbClr val="054C2C"/>
                </a:solidFill>
                <a:latin typeface="Garamond" panose="02020404030301010803" pitchFamily="18" charset="0"/>
                <a:cs typeface="Times New Roman"/>
              </a:rPr>
              <a:t>Education: </a:t>
            </a:r>
            <a:r>
              <a:rPr lang="en-US" sz="2800" spc="-1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25" dirty="0">
                <a:latin typeface="Garamond" panose="02020404030301010803" pitchFamily="18" charset="0"/>
                <a:cs typeface="Times New Roman"/>
              </a:rPr>
              <a:t>has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responsibility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promote </a:t>
            </a:r>
            <a:r>
              <a:rPr lang="en-US" sz="2800" spc="-35" dirty="0">
                <a:latin typeface="Garamond" panose="02020404030301010803" pitchFamily="18" charset="0"/>
                <a:cs typeface="Times New Roman"/>
              </a:rPr>
              <a:t>awareness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education </a:t>
            </a:r>
            <a:r>
              <a:rPr lang="en-US" sz="2800" spc="5" dirty="0">
                <a:latin typeface="Garamond" panose="02020404030301010803" pitchFamily="18" charset="0"/>
                <a:cs typeface="Times New Roman"/>
              </a:rPr>
              <a:t>on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35" dirty="0">
                <a:latin typeface="Garamond" panose="02020404030301010803" pitchFamily="18" charset="0"/>
                <a:cs typeface="Times New Roman"/>
              </a:rPr>
              <a:t>issues </a:t>
            </a:r>
            <a:r>
              <a:rPr lang="en-US" sz="2800" spc="-20" dirty="0">
                <a:latin typeface="Garamond" panose="02020404030301010803" pitchFamily="18" charset="0"/>
                <a:cs typeface="Times New Roman"/>
              </a:rPr>
              <a:t>among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public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stakeholders. </a:t>
            </a:r>
            <a:r>
              <a:rPr lang="en-US" sz="2800" spc="-15" dirty="0">
                <a:latin typeface="Garamond" panose="02020404030301010803" pitchFamily="18" charset="0"/>
                <a:cs typeface="Times New Roman"/>
              </a:rPr>
              <a:t>The </a:t>
            </a:r>
            <a:r>
              <a:rPr lang="en-US" sz="2800" spc="15" dirty="0">
                <a:latin typeface="Garamond" panose="02020404030301010803" pitchFamily="18" charset="0"/>
                <a:cs typeface="Times New Roman"/>
              </a:rPr>
              <a:t>NDPC </a:t>
            </a:r>
            <a:r>
              <a:rPr lang="en-US" sz="2800" spc="-25" dirty="0">
                <a:latin typeface="Garamond" panose="02020404030301010803" pitchFamily="18" charset="0"/>
                <a:cs typeface="Times New Roman"/>
              </a:rPr>
              <a:t>can </a:t>
            </a:r>
            <a:r>
              <a:rPr lang="en-US" sz="2800" spc="-30" dirty="0">
                <a:latin typeface="Garamond" panose="02020404030301010803" pitchFamily="18" charset="0"/>
                <a:cs typeface="Times New Roman"/>
              </a:rPr>
              <a:t>organize </a:t>
            </a:r>
            <a:r>
              <a:rPr lang="en-US" sz="2800" spc="-25" dirty="0">
                <a:latin typeface="Garamond" panose="02020404030301010803" pitchFamily="18" charset="0"/>
                <a:cs typeface="Times New Roman"/>
              </a:rPr>
              <a:t>workshops, </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seminars,</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conferences,</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or</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campaigns</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disseminate</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guidance</a:t>
            </a:r>
            <a:r>
              <a:rPr lang="en-US" sz="2800" spc="-30" dirty="0">
                <a:latin typeface="Garamond" panose="02020404030301010803" pitchFamily="18" charset="0"/>
                <a:cs typeface="Times New Roman"/>
              </a:rPr>
              <a:t> </a:t>
            </a:r>
            <a:r>
              <a:rPr lang="en-US" sz="2800" spc="5" dirty="0">
                <a:latin typeface="Garamond" panose="02020404030301010803" pitchFamily="18" charset="0"/>
                <a:cs typeface="Times New Roman"/>
              </a:rPr>
              <a:t>on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rights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obligations.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4" y="1212252"/>
            <a:ext cx="15919347" cy="120032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Mechanisms and Procedures Used by The </a:t>
            </a:r>
            <a:r>
              <a:rPr lang="en-US" sz="3600" b="1" spc="-10" dirty="0" err="1">
                <a:solidFill>
                  <a:schemeClr val="bg1"/>
                </a:solidFill>
                <a:latin typeface="Garamond" panose="02020404030301010803" pitchFamily="18" charset="0"/>
                <a:cs typeface="Times New Roman"/>
              </a:rPr>
              <a:t>NDPC</a:t>
            </a:r>
            <a:r>
              <a:rPr lang="en-US" sz="3600" b="1" spc="-10" dirty="0">
                <a:solidFill>
                  <a:schemeClr val="bg1"/>
                </a:solidFill>
                <a:latin typeface="Garamond" panose="02020404030301010803" pitchFamily="18" charset="0"/>
                <a:cs typeface="Times New Roman"/>
              </a:rPr>
              <a:t> To Ensure Organizations Comply  with Data Protection Laws</a:t>
            </a:r>
          </a:p>
        </p:txBody>
      </p:sp>
      <p:sp>
        <p:nvSpPr>
          <p:cNvPr id="4" name="Slide Number Placeholder 3">
            <a:extLst>
              <a:ext uri="{FF2B5EF4-FFF2-40B4-BE49-F238E27FC236}">
                <a16:creationId xmlns:a16="http://schemas.microsoft.com/office/drawing/2014/main" id="{A67CAFBC-1AF6-AF7D-43EA-9BFBF5FE872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189</a:t>
            </a:fld>
            <a:endParaRPr lang="en-US"/>
          </a:p>
        </p:txBody>
      </p:sp>
    </p:spTree>
    <p:extLst>
      <p:ext uri="{BB962C8B-B14F-4D97-AF65-F5344CB8AC3E}">
        <p14:creationId xmlns:p14="http://schemas.microsoft.com/office/powerpoint/2010/main" val="157030434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B13C35D-794A-D350-9690-A2CCBEC29923}"/>
              </a:ext>
            </a:extLst>
          </p:cNvPr>
          <p:cNvSpPr/>
          <p:nvPr/>
        </p:nvSpPr>
        <p:spPr>
          <a:xfrm>
            <a:off x="2387896" y="831811"/>
            <a:ext cx="13312079" cy="1137177"/>
          </a:xfrm>
          <a:prstGeom prst="roundRect">
            <a:avLst>
              <a:gd name="adj" fmla="val 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ject 2"/>
          <p:cNvPicPr/>
          <p:nvPr/>
        </p:nvPicPr>
        <p:blipFill rotWithShape="1">
          <a:blip r:embed="rId2" cstate="print"/>
          <a:srcRect t="7009" b="15488"/>
          <a:stretch/>
        </p:blipFill>
        <p:spPr>
          <a:xfrm>
            <a:off x="2321870" y="2567734"/>
            <a:ext cx="12959621" cy="7152270"/>
          </a:xfrm>
          <a:prstGeom prst="rect">
            <a:avLst/>
          </a:prstGeom>
        </p:spPr>
      </p:pic>
      <p:sp>
        <p:nvSpPr>
          <p:cNvPr id="5" name="object 5"/>
          <p:cNvSpPr txBox="1">
            <a:spLocks noGrp="1"/>
          </p:cNvSpPr>
          <p:nvPr>
            <p:ph type="title" idx="4294967295"/>
          </p:nvPr>
        </p:nvSpPr>
        <p:spPr>
          <a:xfrm>
            <a:off x="2936030" y="1058983"/>
            <a:ext cx="12215813" cy="566822"/>
          </a:xfrm>
          <a:prstGeom prst="rect">
            <a:avLst/>
          </a:prstGeom>
        </p:spPr>
        <p:txBody>
          <a:bodyPr vert="horz" wrap="square" lIns="0" tIns="12700" rIns="0" bIns="0" rtlCol="0">
            <a:spAutoFit/>
          </a:bodyPr>
          <a:lstStyle/>
          <a:p>
            <a:pPr marL="12700" algn="ctr">
              <a:spcBef>
                <a:spcPts val="100"/>
              </a:spcBef>
            </a:pPr>
            <a:r>
              <a:rPr sz="3600" spc="-15" dirty="0">
                <a:solidFill>
                  <a:srgbClr val="FFFFFF"/>
                </a:solidFill>
              </a:rPr>
              <a:t>Interactions</a:t>
            </a:r>
            <a:r>
              <a:rPr sz="3600" spc="-30" dirty="0">
                <a:solidFill>
                  <a:srgbClr val="FFFFFF"/>
                </a:solidFill>
              </a:rPr>
              <a:t> </a:t>
            </a:r>
            <a:r>
              <a:rPr sz="3600" spc="-25" dirty="0">
                <a:solidFill>
                  <a:srgbClr val="FFFFFF"/>
                </a:solidFill>
              </a:rPr>
              <a:t>and</a:t>
            </a:r>
            <a:r>
              <a:rPr sz="3600" spc="-30" dirty="0">
                <a:solidFill>
                  <a:srgbClr val="FFFFFF"/>
                </a:solidFill>
              </a:rPr>
              <a:t> </a:t>
            </a:r>
            <a:r>
              <a:rPr sz="3600" spc="40" dirty="0">
                <a:solidFill>
                  <a:srgbClr val="FFFFFF"/>
                </a:solidFill>
              </a:rPr>
              <a:t>Discussions</a:t>
            </a:r>
            <a:endParaRPr sz="3600"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41424" y="2073275"/>
            <a:ext cx="17184688" cy="7913961"/>
          </a:xfrm>
          <a:prstGeom prst="rect">
            <a:avLst/>
          </a:prstGeom>
        </p:spPr>
        <p:txBody>
          <a:bodyPr vert="horz" wrap="square" lIns="0" tIns="12700" rIns="0" bIns="0" rtlCol="0">
            <a:spAutoFit/>
          </a:bodyPr>
          <a:lstStyle/>
          <a:p>
            <a:pPr marL="12700" marR="5080" algn="just">
              <a:lnSpc>
                <a:spcPct val="140700"/>
              </a:lnSpc>
            </a:pPr>
            <a:r>
              <a:rPr lang="en-US" sz="2800" spc="-5" dirty="0">
                <a:latin typeface="Garamond" panose="02020404030301010803" pitchFamily="18" charset="0"/>
                <a:cs typeface="Times New Roman"/>
              </a:rPr>
              <a:t>Data </a:t>
            </a:r>
            <a:r>
              <a:rPr lang="en-US" sz="2800" dirty="0">
                <a:latin typeface="Garamond" panose="02020404030301010803" pitchFamily="18" charset="0"/>
                <a:cs typeface="Times New Roman"/>
              </a:rPr>
              <a:t>subjects </a:t>
            </a:r>
            <a:r>
              <a:rPr lang="en-US" sz="2800" spc="-5" dirty="0">
                <a:latin typeface="Garamond" panose="02020404030301010803" pitchFamily="18" charset="0"/>
                <a:cs typeface="Times New Roman"/>
              </a:rPr>
              <a:t>who </a:t>
            </a:r>
            <a:r>
              <a:rPr lang="en-US" sz="2800" spc="-45" dirty="0">
                <a:latin typeface="Garamond" panose="02020404030301010803" pitchFamily="18" charset="0"/>
                <a:cs typeface="Times New Roman"/>
              </a:rPr>
              <a:t>are </a:t>
            </a:r>
            <a:r>
              <a:rPr lang="en-US" sz="2800" spc="-5" dirty="0">
                <a:latin typeface="Garamond" panose="02020404030301010803" pitchFamily="18" charset="0"/>
                <a:cs typeface="Times New Roman"/>
              </a:rPr>
              <a:t>customers </a:t>
            </a:r>
            <a:r>
              <a:rPr lang="en-US" sz="2800" spc="-10" dirty="0">
                <a:latin typeface="Garamond" panose="02020404030301010803" pitchFamily="18" charset="0"/>
                <a:cs typeface="Times New Roman"/>
              </a:rPr>
              <a:t>of </a:t>
            </a:r>
            <a:r>
              <a:rPr lang="en-US" sz="2800" spc="-40" dirty="0">
                <a:latin typeface="Garamond" panose="02020404030301010803" pitchFamily="18" charset="0"/>
                <a:cs typeface="Times New Roman"/>
              </a:rPr>
              <a:t>XYZ </a:t>
            </a:r>
            <a:r>
              <a:rPr lang="en-US" sz="2800" spc="-10" dirty="0">
                <a:latin typeface="Garamond" panose="02020404030301010803" pitchFamily="18" charset="0"/>
                <a:cs typeface="Times New Roman"/>
              </a:rPr>
              <a:t>Bank, </a:t>
            </a:r>
            <a:r>
              <a:rPr lang="en-US" sz="2800" spc="-30" dirty="0">
                <a:latin typeface="Garamond" panose="02020404030301010803" pitchFamily="18" charset="0"/>
                <a:cs typeface="Times New Roman"/>
              </a:rPr>
              <a:t>a </a:t>
            </a:r>
            <a:r>
              <a:rPr lang="en-US" sz="2800" spc="-15" dirty="0">
                <a:latin typeface="Garamond" panose="02020404030301010803" pitchFamily="18" charset="0"/>
                <a:cs typeface="Times New Roman"/>
              </a:rPr>
              <a:t>prominent financial </a:t>
            </a:r>
            <a:r>
              <a:rPr lang="en-US" sz="2800" spc="-5" dirty="0">
                <a:latin typeface="Garamond" panose="02020404030301010803" pitchFamily="18" charset="0"/>
                <a:cs typeface="Times New Roman"/>
              </a:rPr>
              <a:t>institution in </a:t>
            </a:r>
            <a:r>
              <a:rPr lang="en-US" sz="2800" spc="5" dirty="0">
                <a:latin typeface="Garamond" panose="02020404030301010803" pitchFamily="18" charset="0"/>
                <a:cs typeface="Times New Roman"/>
              </a:rPr>
              <a:t>Nigeria, </a:t>
            </a:r>
            <a:r>
              <a:rPr lang="en-US" sz="2800" spc="-285" dirty="0">
                <a:latin typeface="Garamond" panose="02020404030301010803" pitchFamily="18" charset="0"/>
                <a:cs typeface="Times New Roman"/>
              </a:rPr>
              <a:t> </a:t>
            </a:r>
            <a:r>
              <a:rPr lang="en-US" sz="2800" spc="-40" dirty="0">
                <a:latin typeface="Garamond" panose="02020404030301010803" pitchFamily="18" charset="0"/>
                <a:cs typeface="Times New Roman"/>
              </a:rPr>
              <a:t>report </a:t>
            </a:r>
            <a:r>
              <a:rPr lang="en-US" sz="2800" spc="-5" dirty="0">
                <a:latin typeface="Garamond" panose="02020404030301010803" pitchFamily="18" charset="0"/>
                <a:cs typeface="Times New Roman"/>
              </a:rPr>
              <a:t>complaints </a:t>
            </a:r>
            <a:r>
              <a:rPr lang="en-US" sz="2800" spc="-20" dirty="0">
                <a:latin typeface="Garamond" panose="02020404030301010803" pitchFamily="18" charset="0"/>
                <a:cs typeface="Times New Roman"/>
              </a:rPr>
              <a:t>directly </a:t>
            </a:r>
            <a:r>
              <a:rPr lang="en-US" sz="2800" dirty="0">
                <a:latin typeface="Garamond" panose="02020404030301010803" pitchFamily="18" charset="0"/>
                <a:cs typeface="Times New Roman"/>
              </a:rPr>
              <a:t>to the </a:t>
            </a:r>
            <a:r>
              <a:rPr lang="en-US" sz="2800" spc="5" dirty="0">
                <a:latin typeface="Garamond" panose="02020404030301010803" pitchFamily="18" charset="0"/>
                <a:cs typeface="Times New Roman"/>
              </a:rPr>
              <a:t>Nigerian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 dirty="0">
                <a:latin typeface="Garamond" panose="02020404030301010803" pitchFamily="18" charset="0"/>
                <a:cs typeface="Times New Roman"/>
              </a:rPr>
              <a:t>Commission </a:t>
            </a:r>
            <a:r>
              <a:rPr lang="en-US" sz="2800" spc="30" dirty="0">
                <a:latin typeface="Garamond" panose="02020404030301010803" pitchFamily="18" charset="0"/>
                <a:cs typeface="Times New Roman"/>
              </a:rPr>
              <a:t>(</a:t>
            </a:r>
            <a:r>
              <a:rPr lang="en-US" sz="2800" spc="30" dirty="0" err="1">
                <a:latin typeface="Garamond" panose="02020404030301010803" pitchFamily="18" charset="0"/>
                <a:cs typeface="Times New Roman"/>
              </a:rPr>
              <a:t>NDPC</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regarding </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inadequate</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procedures</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for</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their</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financial</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excessive</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collection, </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indicating</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potential</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violations</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of</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Nigerian</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Act</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a:t>
            </a:r>
            <a:r>
              <a:rPr lang="en-US" sz="2800" spc="25" dirty="0" err="1">
                <a:latin typeface="Garamond" panose="02020404030301010803" pitchFamily="18" charset="0"/>
                <a:cs typeface="Times New Roman"/>
              </a:rPr>
              <a:t>NDPA</a:t>
            </a:r>
            <a:r>
              <a:rPr lang="en-US" sz="2800" spc="25" dirty="0">
                <a:latin typeface="Garamond" panose="02020404030301010803" pitchFamily="18" charset="0"/>
                <a:cs typeface="Times New Roman"/>
              </a:rPr>
              <a:t>).</a:t>
            </a:r>
            <a:r>
              <a:rPr lang="en-US" sz="2800" spc="-40" dirty="0">
                <a:latin typeface="Garamond" panose="02020404030301010803" pitchFamily="18" charset="0"/>
                <a:cs typeface="Times New Roman"/>
              </a:rPr>
              <a:t> </a:t>
            </a:r>
            <a:r>
              <a:rPr lang="en-US" sz="2800" dirty="0">
                <a:latin typeface="Garamond" panose="02020404030301010803" pitchFamily="18" charset="0"/>
                <a:cs typeface="Times New Roman"/>
              </a:rPr>
              <a:t>In</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this</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scenario, </a:t>
            </a:r>
            <a:r>
              <a:rPr lang="en-US" sz="2800" spc="-28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err="1">
                <a:latin typeface="Garamond" panose="02020404030301010803" pitchFamily="18" charset="0"/>
                <a:cs typeface="Times New Roman"/>
              </a:rPr>
              <a:t>NDPC</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plays</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central</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role</a:t>
            </a:r>
            <a:r>
              <a:rPr lang="en-US" sz="2800" spc="-5" dirty="0">
                <a:latin typeface="Garamond" panose="02020404030301010803" pitchFamily="18" charset="0"/>
                <a:cs typeface="Times New Roman"/>
              </a:rPr>
              <a:t> in addressing</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these</a:t>
            </a:r>
            <a:r>
              <a:rPr lang="en-US" sz="2800" dirty="0">
                <a:latin typeface="Garamond" panose="02020404030301010803" pitchFamily="18" charset="0"/>
                <a:cs typeface="Times New Roman"/>
              </a:rPr>
              <a:t> complaints.</a:t>
            </a:r>
          </a:p>
          <a:p>
            <a:pPr marL="12700" marR="5080" algn="just">
              <a:lnSpc>
                <a:spcPct val="140700"/>
              </a:lnSpc>
            </a:pPr>
            <a:endParaRPr lang="en-US" sz="2800" dirty="0">
              <a:latin typeface="Garamond" panose="02020404030301010803" pitchFamily="18" charset="0"/>
              <a:cs typeface="Times New Roman"/>
            </a:endParaRPr>
          </a:p>
          <a:p>
            <a:pPr marL="12700">
              <a:spcBef>
                <a:spcPts val="100"/>
              </a:spcBef>
            </a:pPr>
            <a:r>
              <a:rPr lang="en-US" sz="2800" b="1" spc="15" dirty="0">
                <a:latin typeface="Garamond" panose="02020404030301010803" pitchFamily="18" charset="0"/>
                <a:cs typeface="Times New Roman"/>
              </a:rPr>
              <a:t>Discussion</a:t>
            </a:r>
            <a:r>
              <a:rPr lang="en-US" sz="2800" b="1" spc="-20" dirty="0">
                <a:latin typeface="Garamond" panose="02020404030301010803" pitchFamily="18" charset="0"/>
                <a:cs typeface="Times New Roman"/>
              </a:rPr>
              <a:t> </a:t>
            </a:r>
            <a:r>
              <a:rPr lang="en-US" sz="2800" b="1" spc="-10" dirty="0">
                <a:latin typeface="Garamond" panose="02020404030301010803" pitchFamily="18" charset="0"/>
                <a:cs typeface="Times New Roman"/>
              </a:rPr>
              <a:t>Points:</a:t>
            </a:r>
            <a:endParaRPr lang="en-US" sz="4000" b="1" dirty="0">
              <a:latin typeface="Garamond" panose="02020404030301010803" pitchFamily="18" charset="0"/>
              <a:cs typeface="Times New Roman"/>
            </a:endParaRPr>
          </a:p>
          <a:p>
            <a:pPr marL="469265" marR="7620" indent="-228600" algn="just">
              <a:lnSpc>
                <a:spcPct val="140800"/>
              </a:lnSpc>
              <a:buFont typeface="Wingdings"/>
              <a:buChar char=""/>
              <a:tabLst>
                <a:tab pos="469900" algn="l"/>
              </a:tabLst>
            </a:pPr>
            <a:r>
              <a:rPr lang="en-US" sz="2800" spc="-25" dirty="0">
                <a:latin typeface="Garamond" panose="02020404030301010803" pitchFamily="18" charset="0"/>
                <a:cs typeface="Times New Roman"/>
              </a:rPr>
              <a:t>What</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40" dirty="0">
                <a:latin typeface="Garamond" panose="02020404030301010803" pitchFamily="18" charset="0"/>
                <a:cs typeface="Times New Roman"/>
              </a:rPr>
              <a:t>initial</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steps</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DPO </a:t>
            </a:r>
            <a:r>
              <a:rPr lang="en-US" sz="2800" spc="-30" dirty="0">
                <a:latin typeface="Garamond" panose="02020404030301010803" pitchFamily="18" charset="0"/>
                <a:cs typeface="Times New Roman"/>
              </a:rPr>
              <a:t>takes</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engage</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err="1">
                <a:latin typeface="Garamond" panose="02020404030301010803" pitchFamily="18" charset="0"/>
                <a:cs typeface="Times New Roman"/>
              </a:rPr>
              <a:t>NDPC</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address</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complaints?</a:t>
            </a:r>
            <a:endParaRPr lang="en-US" sz="3200" dirty="0">
              <a:latin typeface="Garamond" panose="02020404030301010803" pitchFamily="18" charset="0"/>
              <a:cs typeface="Times New Roman"/>
            </a:endParaRPr>
          </a:p>
          <a:p>
            <a:pPr marL="469265" marR="10160" indent="-228600" algn="just">
              <a:lnSpc>
                <a:spcPct val="140800"/>
              </a:lnSpc>
              <a:spcBef>
                <a:spcPts val="940"/>
              </a:spcBef>
              <a:buFont typeface="Symbol"/>
              <a:buChar char=""/>
              <a:tabLst>
                <a:tab pos="469900" algn="l"/>
              </a:tabLst>
            </a:pPr>
            <a:r>
              <a:rPr lang="en-US" sz="2800" spc="-25" dirty="0">
                <a:latin typeface="Garamond" panose="02020404030301010803" pitchFamily="18" charset="0"/>
                <a:cs typeface="Times New Roman"/>
              </a:rPr>
              <a:t>Discuss</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DPO's</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responsibility</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evaluate</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XYZ</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Bank's</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20" dirty="0">
                <a:latin typeface="Garamond" panose="02020404030301010803" pitchFamily="18" charset="0"/>
                <a:cs typeface="Times New Roman"/>
              </a:rPr>
              <a:t>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specifically</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regarding</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minimization.</a:t>
            </a:r>
            <a:endParaRPr lang="en-US" sz="3200" dirty="0">
              <a:latin typeface="Garamond" panose="02020404030301010803" pitchFamily="18" charset="0"/>
              <a:cs typeface="Times New Roman"/>
            </a:endParaRPr>
          </a:p>
          <a:p>
            <a:pPr marL="469265" marR="5080" indent="-228600" algn="just">
              <a:lnSpc>
                <a:spcPct val="140800"/>
              </a:lnSpc>
              <a:buFont typeface="Symbol"/>
              <a:buChar char=""/>
              <a:tabLst>
                <a:tab pos="469900" algn="l"/>
              </a:tabLst>
            </a:pPr>
            <a:r>
              <a:rPr lang="en-US" sz="2800" spc="-45" dirty="0">
                <a:latin typeface="Garamond" panose="02020404030301010803" pitchFamily="18" charset="0"/>
                <a:cs typeface="Times New Roman"/>
              </a:rPr>
              <a:t>As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DPO, </a:t>
            </a:r>
            <a:r>
              <a:rPr lang="en-US" sz="2800" spc="-25" dirty="0">
                <a:latin typeface="Garamond" panose="02020404030301010803" pitchFamily="18" charset="0"/>
                <a:cs typeface="Times New Roman"/>
              </a:rPr>
              <a:t>explore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steps </a:t>
            </a:r>
            <a:r>
              <a:rPr lang="en-US" sz="2800" spc="-35" dirty="0">
                <a:latin typeface="Garamond" panose="02020404030301010803" pitchFamily="18" charset="0"/>
                <a:cs typeface="Times New Roman"/>
              </a:rPr>
              <a:t>you </a:t>
            </a:r>
            <a:r>
              <a:rPr lang="en-US" sz="2800" spc="-20" dirty="0">
                <a:latin typeface="Garamond" panose="02020404030301010803" pitchFamily="18" charset="0"/>
                <a:cs typeface="Times New Roman"/>
              </a:rPr>
              <a:t>should </a:t>
            </a:r>
            <a:r>
              <a:rPr lang="en-US" sz="2800" spc="-30" dirty="0">
                <a:latin typeface="Garamond" panose="02020404030301010803" pitchFamily="18" charset="0"/>
                <a:cs typeface="Times New Roman"/>
              </a:rPr>
              <a:t>take </a:t>
            </a:r>
            <a:r>
              <a:rPr lang="en-US" sz="2800" spc="-40" dirty="0">
                <a:latin typeface="Garamond" panose="02020404030301010803" pitchFamily="18" charset="0"/>
                <a:cs typeface="Times New Roman"/>
              </a:rPr>
              <a:t>if </a:t>
            </a:r>
            <a:r>
              <a:rPr lang="en-US" sz="2800" spc="-20" dirty="0">
                <a:latin typeface="Garamond" panose="02020404030301010803" pitchFamily="18" charset="0"/>
                <a:cs typeface="Times New Roman"/>
              </a:rPr>
              <a:t>non-compliance </a:t>
            </a:r>
            <a:r>
              <a:rPr lang="en-US" sz="2800" spc="-45" dirty="0">
                <a:latin typeface="Garamond" panose="02020404030301010803" pitchFamily="18" charset="0"/>
                <a:cs typeface="Times New Roman"/>
              </a:rPr>
              <a:t>is </a:t>
            </a:r>
            <a:r>
              <a:rPr lang="en-US" sz="2800" spc="-30" dirty="0">
                <a:latin typeface="Garamond" panose="02020404030301010803" pitchFamily="18" charset="0"/>
                <a:cs typeface="Times New Roman"/>
              </a:rPr>
              <a:t>identified. </a:t>
            </a:r>
            <a:r>
              <a:rPr lang="en-US" sz="2800" spc="-10" dirty="0">
                <a:latin typeface="Garamond" panose="02020404030301010803" pitchFamily="18" charset="0"/>
                <a:cs typeface="Times New Roman"/>
              </a:rPr>
              <a:t>How </a:t>
            </a:r>
            <a:r>
              <a:rPr lang="en-US" sz="2800" spc="-25" dirty="0">
                <a:latin typeface="Garamond" panose="02020404030301010803" pitchFamily="18" charset="0"/>
                <a:cs typeface="Times New Roman"/>
              </a:rPr>
              <a:t>can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DPO </a:t>
            </a:r>
            <a:r>
              <a:rPr lang="en-US" sz="2800" spc="-30" dirty="0">
                <a:latin typeface="Garamond" panose="02020404030301010803" pitchFamily="18" charset="0"/>
                <a:cs typeface="Times New Roman"/>
              </a:rPr>
              <a:t>work </a:t>
            </a:r>
            <a:r>
              <a:rPr lang="en-US" sz="2800" spc="-25" dirty="0">
                <a:latin typeface="Garamond" panose="02020404030301010803" pitchFamily="18" charset="0"/>
                <a:cs typeface="Times New Roman"/>
              </a:rPr>
              <a:t>with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bank's internal teams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rectify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issues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ensure </a:t>
            </a:r>
            <a:r>
              <a:rPr lang="en-US" sz="2800" spc="-10" dirty="0">
                <a:latin typeface="Garamond" panose="02020404030301010803" pitchFamily="18" charset="0"/>
                <a:cs typeface="Times New Roman"/>
              </a:rPr>
              <a:t>future </a:t>
            </a:r>
            <a:r>
              <a:rPr lang="en-US" sz="2800" spc="-25" dirty="0">
                <a:latin typeface="Garamond" panose="02020404030301010803" pitchFamily="18" charset="0"/>
                <a:cs typeface="Times New Roman"/>
              </a:rPr>
              <a:t>compliance, </a:t>
            </a:r>
            <a:r>
              <a:rPr lang="en-US" sz="2800" spc="-285" dirty="0">
                <a:latin typeface="Garamond" panose="02020404030301010803" pitchFamily="18" charset="0"/>
                <a:cs typeface="Times New Roman"/>
              </a:rPr>
              <a:t> </a:t>
            </a:r>
            <a:r>
              <a:rPr lang="en-US" sz="2800" spc="-45" dirty="0">
                <a:latin typeface="Garamond" panose="02020404030301010803" pitchFamily="18" charset="0"/>
                <a:cs typeface="Times New Roman"/>
              </a:rPr>
              <a:t>while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cooperating</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5" dirty="0" err="1">
                <a:latin typeface="Garamond" panose="02020404030301010803" pitchFamily="18" charset="0"/>
                <a:cs typeface="Times New Roman"/>
              </a:rPr>
              <a:t>NDPC</a:t>
            </a:r>
            <a:r>
              <a:rPr lang="en-US" sz="2800" spc="-5" dirty="0">
                <a:latin typeface="Garamond" panose="02020404030301010803" pitchFamily="18" charset="0"/>
                <a:cs typeface="Times New Roman"/>
              </a:rPr>
              <a:t>?</a:t>
            </a:r>
            <a:endParaRPr lang="en-US" sz="3200" dirty="0">
              <a:latin typeface="Garamond" panose="02020404030301010803" pitchFamily="18" charset="0"/>
              <a:cs typeface="Times New Roman"/>
            </a:endParaRPr>
          </a:p>
          <a:p>
            <a:pPr marL="12700" marR="10160">
              <a:lnSpc>
                <a:spcPct val="140800"/>
              </a:lnSpc>
              <a:spcBef>
                <a:spcPts val="760"/>
              </a:spcBef>
            </a:pPr>
            <a:r>
              <a:rPr lang="en-US" sz="2800" spc="-15" dirty="0">
                <a:solidFill>
                  <a:srgbClr val="054C2C"/>
                </a:solidFill>
                <a:latin typeface="Garamond" panose="02020404030301010803" pitchFamily="18" charset="0"/>
                <a:cs typeface="Times New Roman"/>
              </a:rPr>
              <a:t>*</a:t>
            </a:r>
            <a:r>
              <a:rPr lang="en-US" sz="2800" spc="-10" dirty="0">
                <a:solidFill>
                  <a:srgbClr val="C00000"/>
                </a:solidFill>
                <a:latin typeface="Garamond" panose="02020404030301010803" pitchFamily="18" charset="0"/>
                <a:cs typeface="Times New Roman"/>
              </a:rPr>
              <a:t> </a:t>
            </a:r>
            <a:r>
              <a:rPr lang="en-US" sz="2800" spc="-80" dirty="0">
                <a:solidFill>
                  <a:srgbClr val="054C2C"/>
                </a:solidFill>
                <a:latin typeface="Garamond" panose="02020404030301010803" pitchFamily="18" charset="0"/>
                <a:cs typeface="Times New Roman"/>
              </a:rPr>
              <a:t>A</a:t>
            </a:r>
            <a:r>
              <a:rPr lang="en-US" sz="2800" spc="-75" dirty="0">
                <a:solidFill>
                  <a:srgbClr val="054C2C"/>
                </a:solidFill>
                <a:latin typeface="Garamond" panose="02020404030301010803" pitchFamily="18" charset="0"/>
                <a:cs typeface="Times New Roman"/>
              </a:rPr>
              <a:t> </a:t>
            </a:r>
            <a:r>
              <a:rPr lang="en-US" sz="2800" spc="-30" dirty="0">
                <a:solidFill>
                  <a:srgbClr val="054C2C"/>
                </a:solidFill>
                <a:latin typeface="Garamond" panose="02020404030301010803" pitchFamily="18" charset="0"/>
                <a:cs typeface="Times New Roman"/>
              </a:rPr>
              <a:t>plenary</a:t>
            </a:r>
            <a:r>
              <a:rPr lang="en-US" sz="2800" spc="-25" dirty="0">
                <a:solidFill>
                  <a:srgbClr val="054C2C"/>
                </a:solidFill>
                <a:latin typeface="Garamond" panose="02020404030301010803" pitchFamily="18" charset="0"/>
                <a:cs typeface="Times New Roman"/>
              </a:rPr>
              <a:t> </a:t>
            </a:r>
            <a:r>
              <a:rPr lang="en-US" sz="2800" spc="20" dirty="0">
                <a:solidFill>
                  <a:srgbClr val="054C2C"/>
                </a:solidFill>
                <a:latin typeface="Garamond" panose="02020404030301010803" pitchFamily="18" charset="0"/>
                <a:cs typeface="Times New Roman"/>
              </a:rPr>
              <a:t>session </a:t>
            </a:r>
            <a:r>
              <a:rPr lang="en-US" sz="2800" spc="-20" dirty="0">
                <a:solidFill>
                  <a:srgbClr val="054C2C"/>
                </a:solidFill>
                <a:latin typeface="Garamond" panose="02020404030301010803" pitchFamily="18" charset="0"/>
                <a:cs typeface="Times New Roman"/>
              </a:rPr>
              <a:t>will</a:t>
            </a:r>
            <a:r>
              <a:rPr lang="en-US" sz="2800" spc="-15" dirty="0">
                <a:solidFill>
                  <a:srgbClr val="054C2C"/>
                </a:solidFill>
                <a:latin typeface="Garamond" panose="02020404030301010803" pitchFamily="18" charset="0"/>
                <a:cs typeface="Times New Roman"/>
              </a:rPr>
              <a:t> </a:t>
            </a:r>
            <a:r>
              <a:rPr lang="en-US" sz="2800" spc="10" dirty="0">
                <a:solidFill>
                  <a:srgbClr val="054C2C"/>
                </a:solidFill>
                <a:latin typeface="Garamond" panose="02020404030301010803" pitchFamily="18" charset="0"/>
                <a:cs typeface="Times New Roman"/>
              </a:rPr>
              <a:t>be</a:t>
            </a:r>
            <a:r>
              <a:rPr lang="en-US" sz="2800" spc="15" dirty="0">
                <a:solidFill>
                  <a:srgbClr val="054C2C"/>
                </a:solidFill>
                <a:latin typeface="Garamond" panose="02020404030301010803" pitchFamily="18" charset="0"/>
                <a:cs typeface="Times New Roman"/>
              </a:rPr>
              <a:t> </a:t>
            </a:r>
            <a:r>
              <a:rPr lang="en-US" sz="2800" spc="5" dirty="0">
                <a:solidFill>
                  <a:srgbClr val="054C2C"/>
                </a:solidFill>
                <a:latin typeface="Garamond" panose="02020404030301010803" pitchFamily="18" charset="0"/>
                <a:cs typeface="Times New Roman"/>
              </a:rPr>
              <a:t>conducted,</a:t>
            </a:r>
            <a:r>
              <a:rPr lang="en-US" sz="2800" spc="10" dirty="0">
                <a:solidFill>
                  <a:srgbClr val="054C2C"/>
                </a:solidFill>
                <a:latin typeface="Garamond" panose="02020404030301010803" pitchFamily="18" charset="0"/>
                <a:cs typeface="Times New Roman"/>
              </a:rPr>
              <a:t> </a:t>
            </a:r>
            <a:r>
              <a:rPr lang="en-US" sz="2800" spc="-15" dirty="0">
                <a:solidFill>
                  <a:srgbClr val="054C2C"/>
                </a:solidFill>
                <a:latin typeface="Garamond" panose="02020404030301010803" pitchFamily="18" charset="0"/>
                <a:cs typeface="Times New Roman"/>
              </a:rPr>
              <a:t>during</a:t>
            </a:r>
            <a:r>
              <a:rPr lang="en-US" sz="2800" spc="-10" dirty="0">
                <a:solidFill>
                  <a:srgbClr val="054C2C"/>
                </a:solidFill>
                <a:latin typeface="Garamond" panose="02020404030301010803" pitchFamily="18" charset="0"/>
                <a:cs typeface="Times New Roman"/>
              </a:rPr>
              <a:t> </a:t>
            </a:r>
            <a:r>
              <a:rPr lang="en-US" sz="2800" spc="-5" dirty="0">
                <a:solidFill>
                  <a:srgbClr val="054C2C"/>
                </a:solidFill>
                <a:latin typeface="Garamond" panose="02020404030301010803" pitchFamily="18" charset="0"/>
                <a:cs typeface="Times New Roman"/>
              </a:rPr>
              <a:t>which</a:t>
            </a:r>
            <a:r>
              <a:rPr lang="en-US" sz="2800" dirty="0">
                <a:solidFill>
                  <a:srgbClr val="054C2C"/>
                </a:solidFill>
                <a:latin typeface="Garamond" panose="02020404030301010803" pitchFamily="18" charset="0"/>
                <a:cs typeface="Times New Roman"/>
              </a:rPr>
              <a:t> </a:t>
            </a:r>
            <a:r>
              <a:rPr lang="en-US" sz="2800" spc="5" dirty="0">
                <a:solidFill>
                  <a:srgbClr val="054C2C"/>
                </a:solidFill>
                <a:latin typeface="Garamond" panose="02020404030301010803" pitchFamily="18" charset="0"/>
                <a:cs typeface="Times New Roman"/>
              </a:rPr>
              <a:t>selected</a:t>
            </a:r>
            <a:r>
              <a:rPr lang="en-US" sz="2800" spc="10" dirty="0">
                <a:solidFill>
                  <a:srgbClr val="054C2C"/>
                </a:solidFill>
                <a:latin typeface="Garamond" panose="02020404030301010803" pitchFamily="18" charset="0"/>
                <a:cs typeface="Times New Roman"/>
              </a:rPr>
              <a:t> </a:t>
            </a:r>
            <a:r>
              <a:rPr lang="en-US" sz="2800" spc="-15" dirty="0">
                <a:solidFill>
                  <a:srgbClr val="054C2C"/>
                </a:solidFill>
                <a:latin typeface="Garamond" panose="02020404030301010803" pitchFamily="18" charset="0"/>
                <a:cs typeface="Times New Roman"/>
              </a:rPr>
              <a:t>participants</a:t>
            </a:r>
            <a:r>
              <a:rPr lang="en-US" sz="2800" spc="-10" dirty="0">
                <a:solidFill>
                  <a:srgbClr val="054C2C"/>
                </a:solidFill>
                <a:latin typeface="Garamond" panose="02020404030301010803" pitchFamily="18" charset="0"/>
                <a:cs typeface="Times New Roman"/>
              </a:rPr>
              <a:t> </a:t>
            </a:r>
            <a:r>
              <a:rPr lang="en-US" sz="2800" spc="-20" dirty="0">
                <a:solidFill>
                  <a:srgbClr val="054C2C"/>
                </a:solidFill>
                <a:latin typeface="Garamond" panose="02020404030301010803" pitchFamily="18" charset="0"/>
                <a:cs typeface="Times New Roman"/>
              </a:rPr>
              <a:t>will</a:t>
            </a:r>
            <a:r>
              <a:rPr lang="en-US" sz="2800" spc="-15" dirty="0">
                <a:solidFill>
                  <a:srgbClr val="054C2C"/>
                </a:solidFill>
                <a:latin typeface="Garamond" panose="02020404030301010803" pitchFamily="18" charset="0"/>
                <a:cs typeface="Times New Roman"/>
              </a:rPr>
              <a:t> </a:t>
            </a:r>
            <a:r>
              <a:rPr lang="en-US" sz="2800" spc="-20" dirty="0">
                <a:solidFill>
                  <a:srgbClr val="054C2C"/>
                </a:solidFill>
                <a:latin typeface="Garamond" panose="02020404030301010803" pitchFamily="18" charset="0"/>
                <a:cs typeface="Times New Roman"/>
              </a:rPr>
              <a:t>have</a:t>
            </a:r>
            <a:r>
              <a:rPr lang="en-US" sz="2800" spc="-15" dirty="0">
                <a:solidFill>
                  <a:srgbClr val="054C2C"/>
                </a:solidFill>
                <a:latin typeface="Garamond" panose="02020404030301010803" pitchFamily="18" charset="0"/>
                <a:cs typeface="Times New Roman"/>
              </a:rPr>
              <a:t> </a:t>
            </a:r>
            <a:r>
              <a:rPr lang="en-US" sz="2800" spc="-85" dirty="0">
                <a:solidFill>
                  <a:srgbClr val="054C2C"/>
                </a:solidFill>
                <a:latin typeface="Garamond" panose="02020404030301010803" pitchFamily="18" charset="0"/>
                <a:cs typeface="Times New Roman"/>
              </a:rPr>
              <a:t>15 </a:t>
            </a:r>
            <a:r>
              <a:rPr lang="en-US" sz="2800" spc="-285" dirty="0">
                <a:solidFill>
                  <a:srgbClr val="054C2C"/>
                </a:solidFill>
                <a:latin typeface="Garamond" panose="02020404030301010803" pitchFamily="18" charset="0"/>
                <a:cs typeface="Times New Roman"/>
              </a:rPr>
              <a:t> </a:t>
            </a:r>
            <a:r>
              <a:rPr lang="en-US" sz="2800" dirty="0">
                <a:solidFill>
                  <a:srgbClr val="054C2C"/>
                </a:solidFill>
                <a:latin typeface="Garamond" panose="02020404030301010803" pitchFamily="18" charset="0"/>
                <a:cs typeface="Times New Roman"/>
              </a:rPr>
              <a:t>minutes</a:t>
            </a:r>
            <a:r>
              <a:rPr lang="en-US" sz="2800" spc="-5" dirty="0">
                <a:solidFill>
                  <a:srgbClr val="054C2C"/>
                </a:solidFill>
                <a:latin typeface="Garamond" panose="02020404030301010803" pitchFamily="18" charset="0"/>
                <a:cs typeface="Times New Roman"/>
              </a:rPr>
              <a:t> </a:t>
            </a:r>
            <a:r>
              <a:rPr lang="en-US" sz="2800" dirty="0">
                <a:solidFill>
                  <a:srgbClr val="054C2C"/>
                </a:solidFill>
                <a:latin typeface="Garamond" panose="02020404030301010803" pitchFamily="18" charset="0"/>
                <a:cs typeface="Times New Roman"/>
              </a:rPr>
              <a:t>to</a:t>
            </a:r>
            <a:r>
              <a:rPr lang="en-US" sz="2800" spc="-5" dirty="0">
                <a:solidFill>
                  <a:srgbClr val="054C2C"/>
                </a:solidFill>
                <a:latin typeface="Garamond" panose="02020404030301010803" pitchFamily="18" charset="0"/>
                <a:cs typeface="Times New Roman"/>
              </a:rPr>
              <a:t> </a:t>
            </a:r>
            <a:r>
              <a:rPr lang="en-US" sz="2800" spc="-10" dirty="0">
                <a:solidFill>
                  <a:srgbClr val="054C2C"/>
                </a:solidFill>
                <a:latin typeface="Garamond" panose="02020404030301010803" pitchFamily="18" charset="0"/>
                <a:cs typeface="Times New Roman"/>
              </a:rPr>
              <a:t>respond </a:t>
            </a:r>
            <a:r>
              <a:rPr lang="en-US" sz="2800" dirty="0">
                <a:solidFill>
                  <a:srgbClr val="054C2C"/>
                </a:solidFill>
                <a:latin typeface="Garamond" panose="02020404030301010803" pitchFamily="18" charset="0"/>
                <a:cs typeface="Times New Roman"/>
              </a:rPr>
              <a:t>to</a:t>
            </a:r>
            <a:r>
              <a:rPr lang="en-US" sz="2800" spc="-5" dirty="0">
                <a:solidFill>
                  <a:srgbClr val="054C2C"/>
                </a:solidFill>
                <a:latin typeface="Garamond" panose="02020404030301010803" pitchFamily="18" charset="0"/>
                <a:cs typeface="Times New Roman"/>
              </a:rPr>
              <a:t> </a:t>
            </a:r>
            <a:r>
              <a:rPr lang="en-US" sz="2800" spc="10" dirty="0">
                <a:solidFill>
                  <a:srgbClr val="054C2C"/>
                </a:solidFill>
                <a:latin typeface="Garamond" panose="02020404030301010803" pitchFamily="18" charset="0"/>
                <a:cs typeface="Times New Roman"/>
              </a:rPr>
              <a:t>these</a:t>
            </a:r>
            <a:r>
              <a:rPr lang="en-US" sz="2800" dirty="0">
                <a:solidFill>
                  <a:srgbClr val="054C2C"/>
                </a:solidFill>
                <a:latin typeface="Garamond" panose="02020404030301010803" pitchFamily="18" charset="0"/>
                <a:cs typeface="Times New Roman"/>
              </a:rPr>
              <a:t> </a:t>
            </a:r>
            <a:r>
              <a:rPr lang="en-US" sz="2800" spc="5" dirty="0">
                <a:solidFill>
                  <a:srgbClr val="054C2C"/>
                </a:solidFill>
                <a:latin typeface="Garamond" panose="02020404030301010803" pitchFamily="18" charset="0"/>
                <a:cs typeface="Times New Roman"/>
              </a:rPr>
              <a:t>questions</a:t>
            </a:r>
            <a:endParaRPr lang="en-US" sz="2800" dirty="0">
              <a:solidFill>
                <a:srgbClr val="054C2C"/>
              </a:solidFill>
              <a:latin typeface="Garamond" panose="02020404030301010803" pitchFamily="18" charset="0"/>
              <a:cs typeface="Times New Roman"/>
            </a:endParaRPr>
          </a:p>
          <a:p>
            <a:pPr marL="12700" marR="5080" algn="just">
              <a:lnSpc>
                <a:spcPct val="140700"/>
              </a:lnSpc>
            </a:pPr>
            <a:r>
              <a:rPr lang="en-US" sz="2800" dirty="0">
                <a:latin typeface="Garamond" panose="02020404030301010803" pitchFamily="18" charset="0"/>
                <a:cs typeface="Times New Roman"/>
              </a:rPr>
              <a:t> </a:t>
            </a:r>
          </a:p>
        </p:txBody>
      </p:sp>
      <p:sp>
        <p:nvSpPr>
          <p:cNvPr id="7" name="TextBox 6">
            <a:extLst>
              <a:ext uri="{FF2B5EF4-FFF2-40B4-BE49-F238E27FC236}">
                <a16:creationId xmlns:a16="http://schemas.microsoft.com/office/drawing/2014/main" id="{AE1F0800-3781-B5A0-FB63-19191B542DE9}"/>
              </a:ext>
            </a:extLst>
          </p:cNvPr>
          <p:cNvSpPr txBox="1"/>
          <p:nvPr/>
        </p:nvSpPr>
        <p:spPr>
          <a:xfrm>
            <a:off x="7033674" y="1212252"/>
            <a:ext cx="506783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635" algn="ctr">
              <a:spcBef>
                <a:spcPts val="100"/>
              </a:spcBef>
            </a:pPr>
            <a:r>
              <a:rPr lang="en-US" sz="3600" b="1" u="sng" spc="-5" dirty="0">
                <a:solidFill>
                  <a:schemeClr val="bg1"/>
                </a:solidFill>
                <a:uFill>
                  <a:solidFill>
                    <a:srgbClr val="000000"/>
                  </a:solidFill>
                </a:uFill>
                <a:latin typeface="Garamond" panose="02020404030301010803" pitchFamily="18" charset="0"/>
                <a:cs typeface="Times New Roman"/>
              </a:rPr>
              <a:t>Case</a:t>
            </a:r>
            <a:r>
              <a:rPr lang="en-US" sz="3600" b="1" u="sng" spc="-25" dirty="0">
                <a:solidFill>
                  <a:schemeClr val="bg1"/>
                </a:solidFill>
                <a:uFill>
                  <a:solidFill>
                    <a:srgbClr val="000000"/>
                  </a:solidFill>
                </a:uFill>
                <a:latin typeface="Garamond" panose="02020404030301010803" pitchFamily="18" charset="0"/>
                <a:cs typeface="Times New Roman"/>
              </a:rPr>
              <a:t> </a:t>
            </a:r>
            <a:r>
              <a:rPr lang="en-US" sz="3600" b="1" u="sng" spc="-35" dirty="0">
                <a:solidFill>
                  <a:schemeClr val="bg1"/>
                </a:solidFill>
                <a:uFill>
                  <a:solidFill>
                    <a:srgbClr val="000000"/>
                  </a:solidFill>
                </a:uFill>
                <a:latin typeface="Garamond" panose="02020404030301010803" pitchFamily="18" charset="0"/>
                <a:cs typeface="Times New Roman"/>
              </a:rPr>
              <a:t>Study</a:t>
            </a:r>
            <a:r>
              <a:rPr lang="en-US" sz="3600" b="1" u="sng" spc="-25" dirty="0">
                <a:solidFill>
                  <a:schemeClr val="bg1"/>
                </a:solidFill>
                <a:uFill>
                  <a:solidFill>
                    <a:srgbClr val="000000"/>
                  </a:solidFill>
                </a:uFill>
                <a:latin typeface="Garamond" panose="02020404030301010803" pitchFamily="18" charset="0"/>
                <a:cs typeface="Times New Roman"/>
              </a:rPr>
              <a:t> </a:t>
            </a:r>
            <a:r>
              <a:rPr lang="en-US" sz="3600" b="1" u="sng" spc="-125" dirty="0">
                <a:solidFill>
                  <a:schemeClr val="bg1"/>
                </a:solidFill>
                <a:uFill>
                  <a:solidFill>
                    <a:srgbClr val="000000"/>
                  </a:solidFill>
                </a:uFill>
                <a:latin typeface="Garamond" panose="02020404030301010803" pitchFamily="18" charset="0"/>
                <a:cs typeface="Times New Roman"/>
              </a:rPr>
              <a:t>1</a:t>
            </a:r>
            <a:endParaRPr lang="en-US" sz="3600" dirty="0">
              <a:solidFill>
                <a:schemeClr val="bg1"/>
              </a:solidFill>
              <a:latin typeface="Garamond" panose="02020404030301010803" pitchFamily="18" charset="0"/>
              <a:cs typeface="Times New Roman"/>
            </a:endParaRPr>
          </a:p>
        </p:txBody>
      </p:sp>
      <p:sp>
        <p:nvSpPr>
          <p:cNvPr id="3" name="Slide Number Placeholder 2">
            <a:extLst>
              <a:ext uri="{FF2B5EF4-FFF2-40B4-BE49-F238E27FC236}">
                <a16:creationId xmlns:a16="http://schemas.microsoft.com/office/drawing/2014/main" id="{89890B1B-BC5A-0D8C-1D11-0E2486D9187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191</a:t>
            </a:fld>
            <a:endParaRPr lang="en-US"/>
          </a:p>
        </p:txBody>
      </p:sp>
    </p:spTree>
    <p:extLst>
      <p:ext uri="{BB962C8B-B14F-4D97-AF65-F5344CB8AC3E}">
        <p14:creationId xmlns:p14="http://schemas.microsoft.com/office/powerpoint/2010/main" val="226385155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192</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35472"/>
            <a:ext cx="15468600" cy="7834068"/>
          </a:xfrm>
          <a:prstGeom prst="rect">
            <a:avLst/>
          </a:prstGeom>
          <a:noFill/>
        </p:spPr>
        <p:txBody>
          <a:bodyPr wrap="square" rtlCol="0">
            <a:spAutoFit/>
          </a:bodyPr>
          <a:lstStyle/>
          <a:p>
            <a:pPr algn="just">
              <a:lnSpc>
                <a:spcPct val="150000"/>
              </a:lnSpc>
            </a:pPr>
            <a:endParaRPr lang="en-US" sz="2250" dirty="0">
              <a:latin typeface="Garamond" panose="02020404030301010803" pitchFamily="18" charset="0"/>
            </a:endParaRP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outline the learning objectives at the beginning, setting the stage for participants and providing a roadmap for the session.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Simplify and break down the legal foundations for data processing under the Nigerian Data Protection Act, ensuring participants can grasp the legal framework.</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practical guidance on how to determine which lawful basis to use for specific data processing activities, giving participants actionable insights.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Highlight the severe consequences of non-compliance with the Nigerian Data Protection Act, creating awareness of legal and reputational risks.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Equip Data Protection Officers (DPOs) with clear actions to ensure data controllers and processors meet their obligations under the law.</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a step-by-step guide on how to conduct Data Protection Impact Assessments (DPIAs), emphasizing their importance in ensuring compliance.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Incorporate practical exercises on conducting DPIAs, allowing participants to apply theoretical knowledge in a hands-on manner.</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state the learning objectives for the section on the role of the Nigerian Data Protection Commission (NDPC), providing clarity on the focus.</a:t>
            </a:r>
          </a:p>
        </p:txBody>
      </p:sp>
    </p:spTree>
    <p:extLst>
      <p:ext uri="{BB962C8B-B14F-4D97-AF65-F5344CB8AC3E}">
        <p14:creationId xmlns:p14="http://schemas.microsoft.com/office/powerpoint/2010/main" val="87155154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193</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2207421"/>
            <a:ext cx="15468600" cy="523720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aramond" panose="02020404030301010803" pitchFamily="18" charset="0"/>
              </a:rPr>
              <a:t>Break down the statutory responsibilities and legal authority of the NDPC, ensuring participants understand the regulatory body's role.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Examine how the NDPC interprets legal foundations for data processing, offering insights into regulatory perspectives.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Explore the mechanisms employed by the NDPC to ensure compliance, providing participants with an understanding of regulatory oversight.</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Relate the role of the NDPC to real-world scenarios of data protection compliance, enhancing practical understanding.</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Encourage participants to ask questions and engage in discussions about the NDPC's role, fostering a deeper understanding of regulatory dynamics.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how the NDPC contributes to fostering a culture of compliance, promoting ethical and lawful data processing practices.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Relate the NDPC's role to broader global trends in data protection, providing a contextual understanding of Nigeria's position in the global landscape.</a:t>
            </a:r>
          </a:p>
        </p:txBody>
      </p:sp>
    </p:spTree>
    <p:extLst>
      <p:ext uri="{BB962C8B-B14F-4D97-AF65-F5344CB8AC3E}">
        <p14:creationId xmlns:p14="http://schemas.microsoft.com/office/powerpoint/2010/main" val="147625716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66419F-0EE3-AEEE-FEB5-DC8412C785A8}"/>
              </a:ext>
            </a:extLst>
          </p:cNvPr>
          <p:cNvGrpSpPr/>
          <p:nvPr/>
        </p:nvGrpSpPr>
        <p:grpSpPr>
          <a:xfrm>
            <a:off x="2306845" y="2149475"/>
            <a:ext cx="13312079" cy="2458154"/>
            <a:chOff x="2306845" y="2149475"/>
            <a:chExt cx="13312079" cy="2458154"/>
          </a:xfrm>
        </p:grpSpPr>
        <p:sp>
          <p:nvSpPr>
            <p:cNvPr id="6" name="Rectangle: Rounded Corners 5">
              <a:extLst>
                <a:ext uri="{FF2B5EF4-FFF2-40B4-BE49-F238E27FC236}">
                  <a16:creationId xmlns:a16="http://schemas.microsoft.com/office/drawing/2014/main" id="{682A5F08-3241-E44A-2180-CDCDBE537F1E}"/>
                </a:ext>
              </a:extLst>
            </p:cNvPr>
            <p:cNvSpPr/>
            <p:nvPr/>
          </p:nvSpPr>
          <p:spPr>
            <a:xfrm>
              <a:off x="2306845" y="2149475"/>
              <a:ext cx="13312079"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oogle Shape;1525;p92">
              <a:extLst>
                <a:ext uri="{FF2B5EF4-FFF2-40B4-BE49-F238E27FC236}">
                  <a16:creationId xmlns:a16="http://schemas.microsoft.com/office/drawing/2014/main" id="{C949CE7D-D903-2093-9AD9-3BEDF87F4418}"/>
                </a:ext>
              </a:extLst>
            </p:cNvPr>
            <p:cNvPicPr preferRelativeResize="0"/>
            <p:nvPr/>
          </p:nvPicPr>
          <p:blipFill rotWithShape="1">
            <a:blip r:embed="rId2">
              <a:alphaModFix/>
            </a:blip>
            <a:srcRect/>
            <a:stretch/>
          </p:blipFill>
          <p:spPr>
            <a:xfrm>
              <a:off x="2917360" y="2462882"/>
              <a:ext cx="1835129" cy="1831340"/>
            </a:xfrm>
            <a:prstGeom prst="rect">
              <a:avLst/>
            </a:prstGeom>
            <a:noFill/>
            <a:ln>
              <a:noFill/>
            </a:ln>
          </p:spPr>
        </p:pic>
      </p:grpSp>
      <p:sp>
        <p:nvSpPr>
          <p:cNvPr id="5" name="object 5"/>
          <p:cNvSpPr txBox="1"/>
          <p:nvPr/>
        </p:nvSpPr>
        <p:spPr>
          <a:xfrm>
            <a:off x="2226806" y="1920875"/>
            <a:ext cx="13235160" cy="5786199"/>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aramond" panose="02020404030301010803" pitchFamily="18" charset="0"/>
                <a:cs typeface="Times New Roman"/>
              </a:rPr>
              <a:t>SECTION</a:t>
            </a:r>
            <a:r>
              <a:rPr sz="9600" b="1" spc="-85" dirty="0">
                <a:solidFill>
                  <a:srgbClr val="FFFFFF"/>
                </a:solidFill>
                <a:latin typeface="Garamond" panose="02020404030301010803" pitchFamily="18" charset="0"/>
                <a:cs typeface="Times New Roman"/>
              </a:rPr>
              <a:t> </a:t>
            </a:r>
            <a:r>
              <a:rPr lang="en-US" sz="9600" b="1" spc="-500" dirty="0">
                <a:solidFill>
                  <a:srgbClr val="FFFFFF"/>
                </a:solidFill>
                <a:latin typeface="Garamond" panose="02020404030301010803" pitchFamily="18" charset="0"/>
                <a:cs typeface="Times New Roman"/>
              </a:rPr>
              <a:t>6</a:t>
            </a:r>
            <a:endParaRPr sz="9600" dirty="0">
              <a:latin typeface="Garamond" panose="02020404030301010803" pitchFamily="18" charset="0"/>
              <a:cs typeface="Times New Roman"/>
            </a:endParaRPr>
          </a:p>
          <a:p>
            <a:pPr marL="12700" marR="5080" indent="1270" algn="ctr">
              <a:spcBef>
                <a:spcPts val="4695"/>
              </a:spcBef>
            </a:pPr>
            <a:r>
              <a:rPr lang="en-US" sz="9600" b="1" spc="-25" dirty="0">
                <a:solidFill>
                  <a:srgbClr val="054C2C"/>
                </a:solidFill>
                <a:latin typeface="Garamond" panose="02020404030301010803" pitchFamily="18" charset="0"/>
                <a:cs typeface="Times New Roman"/>
              </a:rPr>
              <a:t>Technicalities of  Data Protection</a:t>
            </a:r>
          </a:p>
        </p:txBody>
      </p:sp>
      <p:sp>
        <p:nvSpPr>
          <p:cNvPr id="2" name="Slide Number Placeholder 1">
            <a:extLst>
              <a:ext uri="{FF2B5EF4-FFF2-40B4-BE49-F238E27FC236}">
                <a16:creationId xmlns:a16="http://schemas.microsoft.com/office/drawing/2014/main" id="{FD07E302-9E7E-1E89-F848-37FD5F2EF85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194</a:t>
            </a:fld>
            <a:endParaRPr lang="en-US"/>
          </a:p>
        </p:txBody>
      </p:sp>
    </p:spTree>
    <p:extLst>
      <p:ext uri="{BB962C8B-B14F-4D97-AF65-F5344CB8AC3E}">
        <p14:creationId xmlns:p14="http://schemas.microsoft.com/office/powerpoint/2010/main" val="326846536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7D0BA13-67CD-5268-8D2F-DE4C4A7F44C6}"/>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1580622" y="7606138"/>
            <a:ext cx="16169105" cy="2404761"/>
          </a:xfrm>
          <a:prstGeom prst="rect">
            <a:avLst/>
          </a:prstGeom>
        </p:spPr>
        <p:txBody>
          <a:bodyPr vert="horz" wrap="square" lIns="0" tIns="12700" rIns="0" bIns="0" rtlCol="0">
            <a:spAutoFit/>
          </a:bodyPr>
          <a:lstStyle/>
          <a:p>
            <a:pPr marL="12700" marR="5080" algn="just">
              <a:lnSpc>
                <a:spcPct val="140700"/>
              </a:lnSpc>
              <a:spcBef>
                <a:spcPts val="100"/>
              </a:spcBef>
            </a:pPr>
            <a:r>
              <a:rPr lang="en-US" sz="2800" spc="15" dirty="0">
                <a:latin typeface="Garamond" panose="02020404030301010803" pitchFamily="18" charset="0"/>
                <a:cs typeface="Times New Roman"/>
              </a:rPr>
              <a:t>In </a:t>
            </a:r>
            <a:r>
              <a:rPr lang="en-US" sz="2800" spc="-15" dirty="0">
                <a:latin typeface="Garamond" panose="02020404030301010803" pitchFamily="18" charset="0"/>
                <a:cs typeface="Times New Roman"/>
              </a:rPr>
              <a:t>this </a:t>
            </a:r>
            <a:r>
              <a:rPr lang="en-US" sz="2800" spc="-25" dirty="0">
                <a:latin typeface="Garamond" panose="02020404030301010803" pitchFamily="18" charset="0"/>
                <a:cs typeface="Times New Roman"/>
              </a:rPr>
              <a:t>training </a:t>
            </a:r>
            <a:r>
              <a:rPr lang="en-US" sz="2800" spc="-15" dirty="0">
                <a:latin typeface="Garamond" panose="02020404030301010803" pitchFamily="18" charset="0"/>
                <a:cs typeface="Times New Roman"/>
              </a:rPr>
              <a:t>topic, </a:t>
            </a:r>
            <a:r>
              <a:rPr lang="en-US" sz="2800" spc="-50" dirty="0">
                <a:latin typeface="Garamond" panose="02020404030301010803" pitchFamily="18" charset="0"/>
                <a:cs typeface="Times New Roman"/>
              </a:rPr>
              <a:t>we </a:t>
            </a:r>
            <a:r>
              <a:rPr lang="en-US" sz="2800" spc="-65" dirty="0">
                <a:latin typeface="Garamond" panose="02020404030301010803" pitchFamily="18" charset="0"/>
                <a:cs typeface="Times New Roman"/>
              </a:rPr>
              <a:t>will </a:t>
            </a:r>
            <a:r>
              <a:rPr lang="en-US" sz="2800" spc="-30" dirty="0">
                <a:latin typeface="Garamond" panose="02020404030301010803" pitchFamily="18" charset="0"/>
                <a:cs typeface="Times New Roman"/>
              </a:rPr>
              <a:t>discuss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critical </a:t>
            </a:r>
            <a:r>
              <a:rPr lang="en-US" sz="2800" spc="-25" dirty="0">
                <a:latin typeface="Garamond" panose="02020404030301010803" pitchFamily="18" charset="0"/>
                <a:cs typeface="Times New Roman"/>
              </a:rPr>
              <a:t>aspects </a:t>
            </a:r>
            <a:r>
              <a:rPr lang="en-US" sz="2800" spc="-5" dirty="0">
                <a:latin typeface="Garamond" panose="02020404030301010803" pitchFamily="18" charset="0"/>
                <a:cs typeface="Times New Roman"/>
              </a:rPr>
              <a:t>of </a:t>
            </a:r>
            <a:r>
              <a:rPr lang="en-US" sz="2800" spc="-45" dirty="0">
                <a:latin typeface="Garamond" panose="02020404030301010803" pitchFamily="18" charset="0"/>
                <a:cs typeface="Times New Roman"/>
              </a:rPr>
              <a:t>privacy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data management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online </a:t>
            </a:r>
            <a:r>
              <a:rPr lang="en-US" sz="2800" spc="-20" dirty="0">
                <a:latin typeface="Garamond" panose="02020404030301010803" pitchFamily="18" charset="0"/>
                <a:cs typeface="Times New Roman"/>
              </a:rPr>
              <a:t> platforms. </a:t>
            </a:r>
            <a:r>
              <a:rPr lang="en-US" sz="2800" spc="-55" dirty="0">
                <a:latin typeface="Garamond" panose="02020404030301010803" pitchFamily="18" charset="0"/>
                <a:cs typeface="Times New Roman"/>
              </a:rPr>
              <a:t>We </a:t>
            </a:r>
            <a:r>
              <a:rPr lang="en-US" sz="2800" spc="-65" dirty="0">
                <a:latin typeface="Garamond" panose="02020404030301010803" pitchFamily="18" charset="0"/>
                <a:cs typeface="Times New Roman"/>
              </a:rPr>
              <a:t>will </a:t>
            </a:r>
            <a:r>
              <a:rPr lang="en-US" sz="2800" spc="-25" dirty="0">
                <a:latin typeface="Garamond" panose="02020404030301010803" pitchFamily="18" charset="0"/>
                <a:cs typeface="Times New Roman"/>
              </a:rPr>
              <a:t>explore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significance </a:t>
            </a:r>
            <a:r>
              <a:rPr lang="en-US" sz="2800" spc="-5" dirty="0">
                <a:latin typeface="Garamond" panose="02020404030301010803" pitchFamily="18" charset="0"/>
                <a:cs typeface="Times New Roman"/>
              </a:rPr>
              <a:t>of </a:t>
            </a:r>
            <a:r>
              <a:rPr lang="en-US" sz="2800" spc="-45" dirty="0">
                <a:latin typeface="Garamond" panose="02020404030301010803" pitchFamily="18" charset="0"/>
                <a:cs typeface="Times New Roman"/>
              </a:rPr>
              <a:t>Privacy </a:t>
            </a:r>
            <a:r>
              <a:rPr lang="en-US" sz="2800" spc="-40" dirty="0">
                <a:latin typeface="Garamond" panose="02020404030301010803" pitchFamily="18" charset="0"/>
                <a:cs typeface="Times New Roman"/>
              </a:rPr>
              <a:t>Policies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Cookie </a:t>
            </a:r>
            <a:r>
              <a:rPr lang="en-US" sz="2800" spc="-35" dirty="0">
                <a:latin typeface="Garamond" panose="02020404030301010803" pitchFamily="18" charset="0"/>
                <a:cs typeface="Times New Roman"/>
              </a:rPr>
              <a:t>Policies, </a:t>
            </a:r>
            <a:r>
              <a:rPr lang="en-US" sz="2800" spc="-30" dirty="0">
                <a:latin typeface="Garamond" panose="02020404030301010803" pitchFamily="18" charset="0"/>
                <a:cs typeface="Times New Roman"/>
              </a:rPr>
              <a:t>emphasizing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essential </a:t>
            </a:r>
            <a:r>
              <a:rPr lang="en-US" sz="2800" spc="-25" dirty="0">
                <a:latin typeface="Garamond" panose="02020404030301010803" pitchFamily="18" charset="0"/>
                <a:cs typeface="Times New Roman"/>
              </a:rPr>
              <a:t>elements </a:t>
            </a:r>
            <a:r>
              <a:rPr lang="en-US" sz="2800" dirty="0">
                <a:latin typeface="Garamond" panose="02020404030301010803" pitchFamily="18" charset="0"/>
                <a:cs typeface="Times New Roman"/>
              </a:rPr>
              <a:t>that </a:t>
            </a:r>
            <a:r>
              <a:rPr lang="en-US" sz="2800" spc="-10" dirty="0">
                <a:latin typeface="Garamond" panose="02020404030301010803" pitchFamily="18" charset="0"/>
                <a:cs typeface="Times New Roman"/>
              </a:rPr>
              <a:t>must </a:t>
            </a:r>
            <a:r>
              <a:rPr lang="en-US" sz="2800" spc="-15" dirty="0">
                <a:latin typeface="Garamond" panose="02020404030301010803" pitchFamily="18" charset="0"/>
                <a:cs typeface="Times New Roman"/>
              </a:rPr>
              <a:t>be </a:t>
            </a:r>
            <a:r>
              <a:rPr lang="en-US" sz="2800" spc="-25" dirty="0">
                <a:latin typeface="Garamond" panose="02020404030301010803" pitchFamily="18" charset="0"/>
                <a:cs typeface="Times New Roman"/>
              </a:rPr>
              <a:t>included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spc="-25" dirty="0">
                <a:latin typeface="Garamond" panose="02020404030301010803" pitchFamily="18" charset="0"/>
                <a:cs typeface="Times New Roman"/>
              </a:rPr>
              <a:t>transparency </a:t>
            </a:r>
            <a:r>
              <a:rPr lang="en-US" sz="2800" spc="-15" dirty="0">
                <a:latin typeface="Garamond" panose="02020404030301010803" pitchFamily="18" charset="0"/>
                <a:cs typeface="Times New Roman"/>
              </a:rPr>
              <a:t>and </a:t>
            </a:r>
            <a:r>
              <a:rPr lang="en-US" sz="2800" spc="-55" dirty="0">
                <a:latin typeface="Garamond" panose="02020404030301010803" pitchFamily="18" charset="0"/>
                <a:cs typeface="Times New Roman"/>
              </a:rPr>
              <a:t>legal </a:t>
            </a:r>
            <a:r>
              <a:rPr lang="en-US" sz="2800" spc="-30" dirty="0">
                <a:latin typeface="Garamond" panose="02020404030301010803" pitchFamily="18" charset="0"/>
                <a:cs typeface="Times New Roman"/>
              </a:rPr>
              <a:t>compliance. </a:t>
            </a:r>
          </a:p>
          <a:p>
            <a:pPr marL="12700" marR="5080" algn="just">
              <a:lnSpc>
                <a:spcPct val="140700"/>
              </a:lnSpc>
              <a:spcBef>
                <a:spcPts val="100"/>
              </a:spcBef>
            </a:pPr>
            <a:r>
              <a:rPr sz="2800" b="1" spc="15" dirty="0">
                <a:solidFill>
                  <a:srgbClr val="054C2C"/>
                </a:solidFill>
                <a:latin typeface="Garamond" panose="02020404030301010803" pitchFamily="18" charset="0"/>
                <a:cs typeface="Times New Roman"/>
              </a:rPr>
              <a:t>Time</a:t>
            </a:r>
            <a:r>
              <a:rPr sz="2800" b="1" spc="-15" dirty="0">
                <a:solidFill>
                  <a:srgbClr val="054C2C"/>
                </a:solidFill>
                <a:latin typeface="Garamond" panose="02020404030301010803" pitchFamily="18" charset="0"/>
                <a:cs typeface="Times New Roman"/>
              </a:rPr>
              <a:t> </a:t>
            </a:r>
            <a:r>
              <a:rPr sz="2800" b="1" spc="-25" dirty="0">
                <a:solidFill>
                  <a:srgbClr val="054C2C"/>
                </a:solidFill>
                <a:latin typeface="Garamond" panose="02020404030301010803" pitchFamily="18" charset="0"/>
                <a:cs typeface="Times New Roman"/>
              </a:rPr>
              <a:t>Allocated:</a:t>
            </a:r>
            <a:r>
              <a:rPr sz="2800" b="1" spc="-1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15</a:t>
            </a:r>
            <a:r>
              <a:rPr sz="2800" b="1" spc="-10" dirty="0">
                <a:solidFill>
                  <a:srgbClr val="054C2C"/>
                </a:solidFill>
                <a:latin typeface="Garamond" panose="02020404030301010803" pitchFamily="18" charset="0"/>
                <a:cs typeface="Times New Roman"/>
              </a:rPr>
              <a:t> </a:t>
            </a:r>
            <a:r>
              <a:rPr sz="2800" b="1" spc="10" dirty="0">
                <a:solidFill>
                  <a:srgbClr val="054C2C"/>
                </a:solidFill>
                <a:latin typeface="Garamond" panose="02020404030301010803" pitchFamily="18" charset="0"/>
                <a:cs typeface="Times New Roman"/>
              </a:rPr>
              <a:t>mins</a:t>
            </a:r>
            <a:endParaRPr sz="2800" dirty="0">
              <a:solidFill>
                <a:srgbClr val="054C2C"/>
              </a:solidFill>
              <a:latin typeface="Garamond" panose="02020404030301010803" pitchFamily="18" charset="0"/>
              <a:cs typeface="Times New Roman"/>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aramond" panose="02020404030301010803" pitchFamily="18" charset="0"/>
            </a:endParaRPr>
          </a:p>
        </p:txBody>
      </p:sp>
      <p:sp>
        <p:nvSpPr>
          <p:cNvPr id="6" name="object 6"/>
          <p:cNvSpPr txBox="1"/>
          <p:nvPr/>
        </p:nvSpPr>
        <p:spPr>
          <a:xfrm>
            <a:off x="2327870" y="3063875"/>
            <a:ext cx="12897842" cy="4453783"/>
          </a:xfrm>
          <a:prstGeom prst="rect">
            <a:avLst/>
          </a:prstGeom>
          <a:ln w="19050">
            <a:noFill/>
          </a:ln>
        </p:spPr>
        <p:txBody>
          <a:bodyPr vert="horz" wrap="square" lIns="0" tIns="21590" rIns="0" bIns="0" rtlCol="0">
            <a:spAutoFit/>
          </a:bodyPr>
          <a:lstStyle/>
          <a:p>
            <a:pPr marL="91440"/>
            <a:r>
              <a:rPr lang="en-US" sz="3200" b="1" spc="-10" dirty="0">
                <a:latin typeface="Garamond" panose="02020404030301010803" pitchFamily="18" charset="0"/>
                <a:cs typeface="Times New Roman"/>
              </a:rPr>
              <a:t>Under this topic, the following key areas shall be discussed:</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Learning Objectives</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Privacy Policy - Significance and Elements  Creating a Clear and Concise </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Privacy Policy  Cookie Policy – Importance and Components</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Understanding Cookie Management</a:t>
            </a:r>
          </a:p>
        </p:txBody>
      </p:sp>
      <p:sp>
        <p:nvSpPr>
          <p:cNvPr id="9" name="object 9"/>
          <p:cNvSpPr/>
          <p:nvPr/>
        </p:nvSpPr>
        <p:spPr>
          <a:xfrm>
            <a:off x="1546774" y="4599429"/>
            <a:ext cx="9515560" cy="0"/>
          </a:xfrm>
          <a:custGeom>
            <a:avLst/>
            <a:gdLst/>
            <a:ahLst/>
            <a:cxnLst/>
            <a:rect l="l" t="t" r="r" b="b"/>
            <a:pathLst>
              <a:path w="4172585">
                <a:moveTo>
                  <a:pt x="0" y="0"/>
                </a:moveTo>
                <a:lnTo>
                  <a:pt x="41721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grpSp>
        <p:nvGrpSpPr>
          <p:cNvPr id="11" name="object 11"/>
          <p:cNvGrpSpPr/>
          <p:nvPr/>
        </p:nvGrpSpPr>
        <p:grpSpPr>
          <a:xfrm>
            <a:off x="1461133" y="5113959"/>
            <a:ext cx="9690957" cy="558516"/>
            <a:chOff x="1191767" y="2929076"/>
            <a:chExt cx="4249497" cy="284276"/>
          </a:xfrm>
        </p:grpSpPr>
        <p:sp>
          <p:nvSpPr>
            <p:cNvPr id="13" name="object 13"/>
            <p:cNvSpPr/>
            <p:nvPr/>
          </p:nvSpPr>
          <p:spPr>
            <a:xfrm>
              <a:off x="1229309" y="3189350"/>
              <a:ext cx="4211955" cy="0"/>
            </a:xfrm>
            <a:custGeom>
              <a:avLst/>
              <a:gdLst/>
              <a:ahLst/>
              <a:cxnLst/>
              <a:rect l="l" t="t" r="r" b="b"/>
              <a:pathLst>
                <a:path w="4211955">
                  <a:moveTo>
                    <a:pt x="0" y="0"/>
                  </a:moveTo>
                  <a:lnTo>
                    <a:pt x="4211497"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14" name="object 14"/>
            <p:cNvPicPr/>
            <p:nvPr/>
          </p:nvPicPr>
          <p:blipFill>
            <a:blip r:embed="rId2" cstate="print"/>
            <a:stretch>
              <a:fillRect/>
            </a:stretch>
          </p:blipFill>
          <p:spPr>
            <a:xfrm>
              <a:off x="1191767" y="2929076"/>
              <a:ext cx="311696" cy="284276"/>
            </a:xfrm>
            <a:prstGeom prst="rect">
              <a:avLst/>
            </a:prstGeom>
            <a:ln>
              <a:solidFill>
                <a:srgbClr val="054C2C"/>
              </a:solidFill>
            </a:ln>
          </p:spPr>
        </p:pic>
      </p:grpSp>
      <p:sp>
        <p:nvSpPr>
          <p:cNvPr id="17" name="object 17"/>
          <p:cNvSpPr/>
          <p:nvPr/>
        </p:nvSpPr>
        <p:spPr>
          <a:xfrm>
            <a:off x="1546774" y="6581754"/>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grpSp>
        <p:nvGrpSpPr>
          <p:cNvPr id="19" name="object 19"/>
          <p:cNvGrpSpPr/>
          <p:nvPr/>
        </p:nvGrpSpPr>
        <p:grpSpPr>
          <a:xfrm>
            <a:off x="1461132" y="6986364"/>
            <a:ext cx="9746012" cy="558441"/>
            <a:chOff x="1191767" y="3794746"/>
            <a:chExt cx="4273639" cy="284238"/>
          </a:xfrm>
        </p:grpSpPr>
        <p:sp>
          <p:nvSpPr>
            <p:cNvPr id="21" name="object 21"/>
            <p:cNvSpPr/>
            <p:nvPr/>
          </p:nvSpPr>
          <p:spPr>
            <a:xfrm>
              <a:off x="1229321" y="4054220"/>
              <a:ext cx="4236085" cy="0"/>
            </a:xfrm>
            <a:custGeom>
              <a:avLst/>
              <a:gdLst/>
              <a:ahLst/>
              <a:cxnLst/>
              <a:rect l="l" t="t" r="r" b="b"/>
              <a:pathLst>
                <a:path w="4236085">
                  <a:moveTo>
                    <a:pt x="0" y="0"/>
                  </a:moveTo>
                  <a:lnTo>
                    <a:pt x="42356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22" name="object 22"/>
            <p:cNvPicPr/>
            <p:nvPr/>
          </p:nvPicPr>
          <p:blipFill>
            <a:blip r:embed="rId3" cstate="print"/>
            <a:stretch>
              <a:fillRect/>
            </a:stretch>
          </p:blipFill>
          <p:spPr>
            <a:xfrm>
              <a:off x="1191767" y="3794746"/>
              <a:ext cx="311696" cy="284238"/>
            </a:xfrm>
            <a:prstGeom prst="rect">
              <a:avLst/>
            </a:prstGeom>
            <a:ln>
              <a:solidFill>
                <a:srgbClr val="054C2C"/>
              </a:solidFill>
            </a:ln>
          </p:spPr>
        </p:pic>
      </p:grpSp>
      <p:sp>
        <p:nvSpPr>
          <p:cNvPr id="27" name="TextBox 26">
            <a:extLst>
              <a:ext uri="{FF2B5EF4-FFF2-40B4-BE49-F238E27FC236}">
                <a16:creationId xmlns:a16="http://schemas.microsoft.com/office/drawing/2014/main" id="{DC5165E5-AB47-9370-EAAE-6D6AC84394D6}"/>
              </a:ext>
            </a:extLst>
          </p:cNvPr>
          <p:cNvSpPr txBox="1"/>
          <p:nvPr/>
        </p:nvSpPr>
        <p:spPr>
          <a:xfrm>
            <a:off x="4633912" y="1374573"/>
            <a:ext cx="12462713" cy="707886"/>
          </a:xfrm>
          <a:prstGeom prst="rect">
            <a:avLst/>
          </a:prstGeom>
          <a:noFill/>
        </p:spPr>
        <p:txBody>
          <a:bodyPr wrap="square">
            <a:spAutoFit/>
          </a:bodyPr>
          <a:lstStyle/>
          <a:p>
            <a:pPr marL="12700">
              <a:spcBef>
                <a:spcPts val="95"/>
              </a:spcBef>
            </a:pPr>
            <a:r>
              <a:rPr lang="en-US" sz="4000" b="1" spc="-35" dirty="0">
                <a:solidFill>
                  <a:srgbClr val="054C2C"/>
                </a:solidFill>
                <a:latin typeface="Garamond" panose="02020404030301010803" pitchFamily="18" charset="0"/>
                <a:cs typeface="Times New Roman"/>
              </a:rPr>
              <a:t>Privacy</a:t>
            </a:r>
            <a:r>
              <a:rPr lang="en-US" sz="4000" b="1" spc="5" dirty="0">
                <a:solidFill>
                  <a:srgbClr val="054C2C"/>
                </a:solidFill>
                <a:latin typeface="Garamond" panose="02020404030301010803" pitchFamily="18" charset="0"/>
                <a:cs typeface="Times New Roman"/>
              </a:rPr>
              <a:t> </a:t>
            </a:r>
            <a:r>
              <a:rPr lang="en-US" sz="4000" b="1" dirty="0">
                <a:solidFill>
                  <a:srgbClr val="054C2C"/>
                </a:solidFill>
                <a:latin typeface="Garamond" panose="02020404030301010803" pitchFamily="18" charset="0"/>
                <a:cs typeface="Times New Roman"/>
              </a:rPr>
              <a:t>Policy, </a:t>
            </a:r>
            <a:r>
              <a:rPr lang="en-US" sz="4000" b="1" spc="-5" dirty="0">
                <a:solidFill>
                  <a:srgbClr val="054C2C"/>
                </a:solidFill>
                <a:latin typeface="Garamond" panose="02020404030301010803" pitchFamily="18" charset="0"/>
                <a:cs typeface="Times New Roman"/>
              </a:rPr>
              <a:t>Cookie</a:t>
            </a:r>
            <a:r>
              <a:rPr lang="en-US" sz="4000" b="1" spc="5" dirty="0">
                <a:solidFill>
                  <a:srgbClr val="054C2C"/>
                </a:solidFill>
                <a:latin typeface="Garamond" panose="02020404030301010803" pitchFamily="18" charset="0"/>
                <a:cs typeface="Times New Roman"/>
              </a:rPr>
              <a:t> </a:t>
            </a:r>
            <a:r>
              <a:rPr lang="en-US" sz="4000" b="1" spc="-5" dirty="0">
                <a:solidFill>
                  <a:srgbClr val="054C2C"/>
                </a:solidFill>
                <a:latin typeface="Garamond" panose="02020404030301010803" pitchFamily="18" charset="0"/>
                <a:cs typeface="Times New Roman"/>
              </a:rPr>
              <a:t>Policy</a:t>
            </a:r>
            <a:r>
              <a:rPr lang="en-US" sz="4000" b="1" spc="10" dirty="0">
                <a:solidFill>
                  <a:srgbClr val="054C2C"/>
                </a:solidFill>
                <a:latin typeface="Garamond" panose="02020404030301010803" pitchFamily="18" charset="0"/>
                <a:cs typeface="Times New Roman"/>
              </a:rPr>
              <a:t> </a:t>
            </a:r>
            <a:r>
              <a:rPr lang="en-US" sz="4000" b="1" spc="-15" dirty="0">
                <a:solidFill>
                  <a:srgbClr val="054C2C"/>
                </a:solidFill>
                <a:latin typeface="Garamond" panose="02020404030301010803" pitchFamily="18" charset="0"/>
                <a:cs typeface="Times New Roman"/>
              </a:rPr>
              <a:t>and</a:t>
            </a:r>
            <a:r>
              <a:rPr lang="en-US" sz="4000" b="1" spc="5" dirty="0">
                <a:solidFill>
                  <a:srgbClr val="054C2C"/>
                </a:solidFill>
                <a:latin typeface="Garamond" panose="02020404030301010803" pitchFamily="18" charset="0"/>
                <a:cs typeface="Times New Roman"/>
              </a:rPr>
              <a:t> </a:t>
            </a:r>
            <a:r>
              <a:rPr lang="en-US" sz="4000" b="1" spc="-10" dirty="0">
                <a:solidFill>
                  <a:srgbClr val="054C2C"/>
                </a:solidFill>
                <a:latin typeface="Garamond" panose="02020404030301010803" pitchFamily="18" charset="0"/>
                <a:cs typeface="Times New Roman"/>
              </a:rPr>
              <a:t>Cookie</a:t>
            </a:r>
            <a:r>
              <a:rPr lang="en-US" sz="4000" b="1" spc="15" dirty="0">
                <a:solidFill>
                  <a:srgbClr val="054C2C"/>
                </a:solidFill>
                <a:latin typeface="Garamond" panose="02020404030301010803" pitchFamily="18" charset="0"/>
                <a:cs typeface="Times New Roman"/>
              </a:rPr>
              <a:t> </a:t>
            </a:r>
            <a:r>
              <a:rPr lang="en-US" sz="4000" b="1" spc="-5" dirty="0">
                <a:solidFill>
                  <a:srgbClr val="054C2C"/>
                </a:solidFill>
                <a:latin typeface="Garamond" panose="02020404030301010803" pitchFamily="18" charset="0"/>
                <a:cs typeface="Times New Roman"/>
              </a:rPr>
              <a:t>Management</a:t>
            </a:r>
            <a:endParaRPr lang="en-US" sz="4000" dirty="0">
              <a:solidFill>
                <a:srgbClr val="054C2C"/>
              </a:solidFill>
              <a:latin typeface="Garamond" panose="02020404030301010803" pitchFamily="18" charset="0"/>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b="1" spc="-385" dirty="0">
                <a:solidFill>
                  <a:srgbClr val="C00000"/>
                </a:solidFill>
                <a:latin typeface="Garamond" panose="02020404030301010803" pitchFamily="18" charset="0"/>
                <a:cs typeface="Times New Roman"/>
              </a:rPr>
              <a:t> </a:t>
            </a:r>
            <a:r>
              <a:rPr lang="en-US" sz="6600" b="1" spc="22" baseline="17361" dirty="0">
                <a:solidFill>
                  <a:srgbClr val="FFFFFF"/>
                </a:solidFill>
                <a:latin typeface="Garamond" panose="02020404030301010803" pitchFamily="18" charset="0"/>
                <a:cs typeface="Times New Roman"/>
              </a:rPr>
              <a:t>Topic</a:t>
            </a:r>
            <a:r>
              <a:rPr lang="en-US" sz="6600" b="1" spc="-15" baseline="17361" dirty="0">
                <a:solidFill>
                  <a:srgbClr val="FFFFFF"/>
                </a:solidFill>
                <a:latin typeface="Garamond" panose="02020404030301010803" pitchFamily="18" charset="0"/>
                <a:cs typeface="Times New Roman"/>
              </a:rPr>
              <a:t> </a:t>
            </a:r>
            <a:r>
              <a:rPr lang="en-US" sz="6600" b="1" spc="-254" baseline="17361" dirty="0">
                <a:solidFill>
                  <a:srgbClr val="FFFFFF"/>
                </a:solidFill>
                <a:latin typeface="Garamond" panose="02020404030301010803" pitchFamily="18" charset="0"/>
                <a:cs typeface="Times New Roman"/>
              </a:rPr>
              <a:t>1	</a:t>
            </a:r>
            <a:endParaRPr lang="en-US" sz="6600" dirty="0">
              <a:latin typeface="Garamond" panose="02020404030301010803" pitchFamily="18" charset="0"/>
            </a:endParaRPr>
          </a:p>
        </p:txBody>
      </p:sp>
      <p:grpSp>
        <p:nvGrpSpPr>
          <p:cNvPr id="23" name="Group 22">
            <a:extLst>
              <a:ext uri="{FF2B5EF4-FFF2-40B4-BE49-F238E27FC236}">
                <a16:creationId xmlns:a16="http://schemas.microsoft.com/office/drawing/2014/main" id="{8A555509-B182-6640-690C-D64CD7C16896}"/>
              </a:ext>
            </a:extLst>
          </p:cNvPr>
          <p:cNvGrpSpPr/>
          <p:nvPr/>
        </p:nvGrpSpPr>
        <p:grpSpPr>
          <a:xfrm>
            <a:off x="1512351" y="3881071"/>
            <a:ext cx="864365" cy="831433"/>
            <a:chOff x="1461132" y="3884669"/>
            <a:chExt cx="864365" cy="831433"/>
          </a:xfrm>
        </p:grpSpPr>
        <p:sp>
          <p:nvSpPr>
            <p:cNvPr id="25" name="Google Shape;506;p8">
              <a:extLst>
                <a:ext uri="{FF2B5EF4-FFF2-40B4-BE49-F238E27FC236}">
                  <a16:creationId xmlns:a16="http://schemas.microsoft.com/office/drawing/2014/main" id="{0A721C37-6BF3-6AFD-99E2-CEA235D66899}"/>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26" name="Google Shape;548;p12">
              <a:extLst>
                <a:ext uri="{FF2B5EF4-FFF2-40B4-BE49-F238E27FC236}">
                  <a16:creationId xmlns:a16="http://schemas.microsoft.com/office/drawing/2014/main" id="{8A6E044E-172E-04C8-6C92-379E763C788A}"/>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28" name="Group 27">
            <a:extLst>
              <a:ext uri="{FF2B5EF4-FFF2-40B4-BE49-F238E27FC236}">
                <a16:creationId xmlns:a16="http://schemas.microsoft.com/office/drawing/2014/main" id="{7D0DE769-AB7F-2EF7-B919-4E8A249E1890}"/>
              </a:ext>
            </a:extLst>
          </p:cNvPr>
          <p:cNvGrpSpPr/>
          <p:nvPr/>
        </p:nvGrpSpPr>
        <p:grpSpPr>
          <a:xfrm>
            <a:off x="1512351" y="5693665"/>
            <a:ext cx="864365" cy="831433"/>
            <a:chOff x="1461132" y="3884669"/>
            <a:chExt cx="864365" cy="831433"/>
          </a:xfrm>
        </p:grpSpPr>
        <p:sp>
          <p:nvSpPr>
            <p:cNvPr id="30" name="Google Shape;506;p8">
              <a:extLst>
                <a:ext uri="{FF2B5EF4-FFF2-40B4-BE49-F238E27FC236}">
                  <a16:creationId xmlns:a16="http://schemas.microsoft.com/office/drawing/2014/main" id="{312D925E-1E77-F463-3226-EA157717E844}"/>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1" name="Google Shape;548;p12">
              <a:extLst>
                <a:ext uri="{FF2B5EF4-FFF2-40B4-BE49-F238E27FC236}">
                  <a16:creationId xmlns:a16="http://schemas.microsoft.com/office/drawing/2014/main" id="{7C1FF0BD-2608-0E22-A92C-C19809C9EFE0}"/>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2" name="Group 31">
            <a:extLst>
              <a:ext uri="{FF2B5EF4-FFF2-40B4-BE49-F238E27FC236}">
                <a16:creationId xmlns:a16="http://schemas.microsoft.com/office/drawing/2014/main" id="{02983114-D2A0-3335-80EC-41B73ED01959}"/>
              </a:ext>
            </a:extLst>
          </p:cNvPr>
          <p:cNvGrpSpPr/>
          <p:nvPr/>
        </p:nvGrpSpPr>
        <p:grpSpPr>
          <a:xfrm>
            <a:off x="1512351" y="6599962"/>
            <a:ext cx="864365" cy="831433"/>
            <a:chOff x="1461132" y="3884669"/>
            <a:chExt cx="864365" cy="831433"/>
          </a:xfrm>
        </p:grpSpPr>
        <p:sp>
          <p:nvSpPr>
            <p:cNvPr id="33" name="Google Shape;506;p8">
              <a:extLst>
                <a:ext uri="{FF2B5EF4-FFF2-40B4-BE49-F238E27FC236}">
                  <a16:creationId xmlns:a16="http://schemas.microsoft.com/office/drawing/2014/main" id="{0A2CB7D2-0493-BCD5-DF96-0EFAA411EC77}"/>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4" name="Google Shape;548;p12">
              <a:extLst>
                <a:ext uri="{FF2B5EF4-FFF2-40B4-BE49-F238E27FC236}">
                  <a16:creationId xmlns:a16="http://schemas.microsoft.com/office/drawing/2014/main" id="{7C9A3B51-2192-A1CE-D4C0-0B43AF49C55D}"/>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8" name="Group 37">
            <a:extLst>
              <a:ext uri="{FF2B5EF4-FFF2-40B4-BE49-F238E27FC236}">
                <a16:creationId xmlns:a16="http://schemas.microsoft.com/office/drawing/2014/main" id="{6A93180F-A191-E3C1-C60B-A32B9D227600}"/>
              </a:ext>
            </a:extLst>
          </p:cNvPr>
          <p:cNvGrpSpPr/>
          <p:nvPr/>
        </p:nvGrpSpPr>
        <p:grpSpPr>
          <a:xfrm>
            <a:off x="1512351" y="4787368"/>
            <a:ext cx="864365" cy="831433"/>
            <a:chOff x="1461132" y="3884669"/>
            <a:chExt cx="864365" cy="831433"/>
          </a:xfrm>
        </p:grpSpPr>
        <p:sp>
          <p:nvSpPr>
            <p:cNvPr id="39" name="Google Shape;506;p8">
              <a:extLst>
                <a:ext uri="{FF2B5EF4-FFF2-40B4-BE49-F238E27FC236}">
                  <a16:creationId xmlns:a16="http://schemas.microsoft.com/office/drawing/2014/main" id="{7AA1AC41-DD02-CFB1-D372-1DA70AEED0B5}"/>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0" name="Google Shape;548;p12">
              <a:extLst>
                <a:ext uri="{FF2B5EF4-FFF2-40B4-BE49-F238E27FC236}">
                  <a16:creationId xmlns:a16="http://schemas.microsoft.com/office/drawing/2014/main" id="{67856E5F-A4AE-E3BB-ED6F-21E79FC901A6}"/>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sp>
        <p:nvSpPr>
          <p:cNvPr id="5" name="Slide Number Placeholder 4">
            <a:extLst>
              <a:ext uri="{FF2B5EF4-FFF2-40B4-BE49-F238E27FC236}">
                <a16:creationId xmlns:a16="http://schemas.microsoft.com/office/drawing/2014/main" id="{56DDF3F5-1F75-9D15-89F7-ABC6B0E32EC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195</a:t>
            </a:fld>
            <a:endParaRPr lang="en-US"/>
          </a:p>
        </p:txBody>
      </p:sp>
    </p:spTree>
    <p:extLst>
      <p:ext uri="{BB962C8B-B14F-4D97-AF65-F5344CB8AC3E}">
        <p14:creationId xmlns:p14="http://schemas.microsoft.com/office/powerpoint/2010/main" val="317503586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59437" y="1634738"/>
            <a:ext cx="17875798"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aramond" panose="02020404030301010803" pitchFamily="18" charset="0"/>
                <a:cs typeface="Times New Roman"/>
              </a:rPr>
              <a:t>Privacy Policy, Cookie Policy and Cookie Management</a:t>
            </a:r>
          </a:p>
        </p:txBody>
      </p:sp>
      <p:sp>
        <p:nvSpPr>
          <p:cNvPr id="10" name="object 10"/>
          <p:cNvSpPr txBox="1"/>
          <p:nvPr/>
        </p:nvSpPr>
        <p:spPr>
          <a:xfrm>
            <a:off x="1152317" y="3969529"/>
            <a:ext cx="17020783" cy="6160404"/>
          </a:xfrm>
          <a:prstGeom prst="rect">
            <a:avLst/>
          </a:prstGeom>
        </p:spPr>
        <p:txBody>
          <a:bodyPr vert="horz" wrap="square" lIns="0" tIns="12700" rIns="0" bIns="0" rtlCol="0">
            <a:spAutoFit/>
          </a:bodyPr>
          <a:lstStyle/>
          <a:p>
            <a:pPr marL="168910">
              <a:lnSpc>
                <a:spcPct val="150000"/>
              </a:lnSpc>
              <a:spcBef>
                <a:spcPts val="795"/>
              </a:spcBef>
            </a:pPr>
            <a:r>
              <a:rPr lang="en-US" sz="3200" dirty="0">
                <a:latin typeface="Garamond" panose="02020404030301010803" pitchFamily="18" charset="0"/>
                <a:cs typeface="Times New Roman"/>
              </a:rPr>
              <a:t>Upon completion of Topic 1 “Privacy Policy, Cookie Policy and  Cookie Management”, participants shall be equipped with the skills to:</a:t>
            </a:r>
          </a:p>
          <a:p>
            <a:pPr marL="168910">
              <a:lnSpc>
                <a:spcPct val="150000"/>
              </a:lnSpc>
              <a:spcBef>
                <a:spcPts val="795"/>
              </a:spcBef>
            </a:pPr>
            <a:r>
              <a:rPr lang="en-US" sz="3200" dirty="0">
                <a:latin typeface="Garamond" panose="02020404030301010803" pitchFamily="18" charset="0"/>
                <a:cs typeface="Times New Roman"/>
              </a:rPr>
              <a:t>Create comprehensive and legally compliant Privacy Policies that  transparently outline data collection and usage practices.</a:t>
            </a:r>
          </a:p>
          <a:p>
            <a:pPr marL="168910">
              <a:lnSpc>
                <a:spcPct val="150000"/>
              </a:lnSpc>
              <a:spcBef>
                <a:spcPts val="795"/>
              </a:spcBef>
            </a:pPr>
            <a:r>
              <a:rPr lang="en-US" sz="3200" dirty="0">
                <a:latin typeface="Garamond" panose="02020404030301010803" pitchFamily="18" charset="0"/>
                <a:cs typeface="Times New Roman"/>
              </a:rPr>
              <a:t>Develop Cookie Policies that effectively communicate the purpose and use of cookies,  obtaining user consent in accordance with privacy regulations.</a:t>
            </a:r>
          </a:p>
          <a:p>
            <a:pPr marL="168910">
              <a:lnSpc>
                <a:spcPct val="150000"/>
              </a:lnSpc>
              <a:spcBef>
                <a:spcPts val="795"/>
              </a:spcBef>
            </a:pPr>
            <a:r>
              <a:rPr lang="en-US" sz="3200" dirty="0">
                <a:latin typeface="Garamond" panose="02020404030301010803" pitchFamily="18" charset="0"/>
                <a:cs typeface="Times New Roman"/>
              </a:rPr>
              <a:t>Recognize the significance of Cookie Policies and their essential components, promoting  transparency and compliance.</a:t>
            </a:r>
          </a:p>
        </p:txBody>
      </p:sp>
      <p:grpSp>
        <p:nvGrpSpPr>
          <p:cNvPr id="2" name="Group 1">
            <a:extLst>
              <a:ext uri="{FF2B5EF4-FFF2-40B4-BE49-F238E27FC236}">
                <a16:creationId xmlns:a16="http://schemas.microsoft.com/office/drawing/2014/main" id="{D54533F3-07FA-0455-1F8F-C47662A2F8BE}"/>
              </a:ext>
            </a:extLst>
          </p:cNvPr>
          <p:cNvGrpSpPr/>
          <p:nvPr/>
        </p:nvGrpSpPr>
        <p:grpSpPr>
          <a:xfrm>
            <a:off x="848325" y="2530475"/>
            <a:ext cx="6376387" cy="1485903"/>
            <a:chOff x="848325" y="2530475"/>
            <a:chExt cx="6376387" cy="1485903"/>
          </a:xfrm>
        </p:grpSpPr>
        <p:pic>
          <p:nvPicPr>
            <p:cNvPr id="3" name="object 9">
              <a:extLst>
                <a:ext uri="{FF2B5EF4-FFF2-40B4-BE49-F238E27FC236}">
                  <a16:creationId xmlns:a16="http://schemas.microsoft.com/office/drawing/2014/main" id="{0C5B18BF-CF25-29E6-98F3-18113EEDCC14}"/>
                </a:ext>
              </a:extLst>
            </p:cNvPr>
            <p:cNvPicPr/>
            <p:nvPr/>
          </p:nvPicPr>
          <p:blipFill>
            <a:blip r:embed="rId2" cstate="print"/>
            <a:stretch>
              <a:fillRect/>
            </a:stretch>
          </p:blipFill>
          <p:spPr>
            <a:xfrm>
              <a:off x="848325" y="2530475"/>
              <a:ext cx="6376387" cy="1485903"/>
            </a:xfrm>
            <a:prstGeom prst="rect">
              <a:avLst/>
            </a:prstGeom>
          </p:spPr>
        </p:pic>
        <p:sp>
          <p:nvSpPr>
            <p:cNvPr id="4" name="object 10">
              <a:extLst>
                <a:ext uri="{FF2B5EF4-FFF2-40B4-BE49-F238E27FC236}">
                  <a16:creationId xmlns:a16="http://schemas.microsoft.com/office/drawing/2014/main" id="{C840372B-E432-23E7-701F-9D19A3C1858C}"/>
                </a:ext>
              </a:extLst>
            </p:cNvPr>
            <p:cNvSpPr txBox="1"/>
            <p:nvPr/>
          </p:nvSpPr>
          <p:spPr>
            <a:xfrm>
              <a:off x="1340118" y="2682875"/>
              <a:ext cx="4589194" cy="765659"/>
            </a:xfrm>
            <a:prstGeom prst="rect">
              <a:avLst/>
            </a:prstGeom>
          </p:spPr>
          <p:txBody>
            <a:bodyPr vert="horz" wrap="square" lIns="0" tIns="12700" rIns="0" bIns="0" rtlCol="0">
              <a:spAutoFit/>
            </a:bodyPr>
            <a:lstStyle/>
            <a:p>
              <a:pPr marL="168910">
                <a:lnSpc>
                  <a:spcPct val="150000"/>
                </a:lnSpc>
                <a:spcBef>
                  <a:spcPts val="795"/>
                </a:spcBef>
              </a:pPr>
              <a:r>
                <a:rPr lang="en-US" sz="3600" b="1" spc="-15" dirty="0">
                  <a:solidFill>
                    <a:srgbClr val="FFFFFF"/>
                  </a:solidFill>
                  <a:latin typeface="Garamond" panose="02020404030301010803" pitchFamily="18" charset="0"/>
                  <a:cs typeface="Times New Roman"/>
                </a:rPr>
                <a:t>Learning</a:t>
              </a:r>
              <a:r>
                <a:rPr lang="en-US" sz="3600" b="1" spc="-55" dirty="0">
                  <a:solidFill>
                    <a:srgbClr val="FFFFFF"/>
                  </a:solidFill>
                  <a:latin typeface="Garamond" panose="02020404030301010803" pitchFamily="18" charset="0"/>
                  <a:cs typeface="Times New Roman"/>
                </a:rPr>
                <a:t> </a:t>
              </a:r>
              <a:r>
                <a:rPr lang="en-US" sz="3600" b="1" spc="-5" dirty="0">
                  <a:solidFill>
                    <a:srgbClr val="FFFFFF"/>
                  </a:solidFill>
                  <a:latin typeface="Garamond" panose="02020404030301010803" pitchFamily="18" charset="0"/>
                  <a:cs typeface="Times New Roman"/>
                </a:rPr>
                <a:t>Objectives</a:t>
              </a:r>
              <a:endParaRPr lang="en-US" sz="3600" dirty="0">
                <a:latin typeface="Garamond" panose="02020404030301010803" pitchFamily="18" charset="0"/>
                <a:cs typeface="Times New Roman"/>
              </a:endParaRPr>
            </a:p>
          </p:txBody>
        </p:sp>
      </p:grpSp>
      <p:sp>
        <p:nvSpPr>
          <p:cNvPr id="5" name="Slide Number Placeholder 4">
            <a:extLst>
              <a:ext uri="{FF2B5EF4-FFF2-40B4-BE49-F238E27FC236}">
                <a16:creationId xmlns:a16="http://schemas.microsoft.com/office/drawing/2014/main" id="{A19570DB-8517-994D-AB23-EED403CFE9C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196</a:t>
            </a:fld>
            <a:endParaRPr lang="en-US"/>
          </a:p>
        </p:txBody>
      </p:sp>
    </p:spTree>
    <p:extLst>
      <p:ext uri="{BB962C8B-B14F-4D97-AF65-F5344CB8AC3E}">
        <p14:creationId xmlns:p14="http://schemas.microsoft.com/office/powerpoint/2010/main" val="391269094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a:spLocks noGrp="1"/>
          </p:cNvSpPr>
          <p:nvPr>
            <p:ph type="sldNum" idx="12"/>
          </p:nvPr>
        </p:nvSpPr>
        <p:spPr>
          <a:xfrm>
            <a:off x="17416591" y="10201147"/>
            <a:ext cx="583430" cy="199414"/>
          </a:xfrm>
          <a:prstGeom prst="rect">
            <a:avLst/>
          </a:prstGeom>
        </p:spPr>
        <p:txBody>
          <a:bodyPr vert="horz" wrap="square" lIns="0" tIns="0" rIns="0" bIns="0" rtlCol="0">
            <a:spAutoFit/>
          </a:bodyPr>
          <a:lstStyle/>
          <a:p>
            <a:pPr marL="38100">
              <a:lnSpc>
                <a:spcPts val="1410"/>
              </a:lnSpc>
            </a:pPr>
            <a:fld id="{81D60167-4931-47E6-BA6A-407CBD079E47}" type="slidenum">
              <a:rPr dirty="0">
                <a:latin typeface="Garamond" panose="02020404030301010803" pitchFamily="18" charset="0"/>
              </a:rPr>
              <a:pPr marL="38100">
                <a:lnSpc>
                  <a:spcPts val="1410"/>
                </a:lnSpc>
              </a:pPr>
              <a:t>197</a:t>
            </a:fld>
            <a:endParaRPr dirty="0">
              <a:latin typeface="Garamond" panose="02020404030301010803" pitchFamily="18" charset="0"/>
            </a:endParaRPr>
          </a:p>
        </p:txBody>
      </p:sp>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1125200" cy="566822"/>
          </a:xfrm>
          <a:prstGeom prst="rect">
            <a:avLst/>
          </a:prstGeom>
        </p:spPr>
        <p:txBody>
          <a:bodyPr vert="horz" wrap="square" lIns="0" tIns="12700" rIns="0" bIns="0" rtlCol="0">
            <a:spAutoFit/>
          </a:bodyPr>
          <a:lstStyle/>
          <a:p>
            <a:pPr marL="435609">
              <a:spcBef>
                <a:spcPts val="95"/>
              </a:spcBef>
            </a:pPr>
            <a:r>
              <a:rPr lang="en-US" sz="3600" b="1" spc="-15" dirty="0">
                <a:solidFill>
                  <a:srgbClr val="054C2C"/>
                </a:solidFill>
                <a:latin typeface="Garamond" panose="02020404030301010803" pitchFamily="18" charset="0"/>
                <a:cs typeface="Times New Roman"/>
              </a:rPr>
              <a:t>Introduction</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to</a:t>
            </a:r>
            <a:r>
              <a:rPr lang="en-US" sz="3600" b="1" dirty="0">
                <a:solidFill>
                  <a:srgbClr val="054C2C"/>
                </a:solidFill>
                <a:latin typeface="Garamond" panose="02020404030301010803" pitchFamily="18" charset="0"/>
                <a:cs typeface="Times New Roman"/>
              </a:rPr>
              <a:t> </a:t>
            </a:r>
            <a:r>
              <a:rPr lang="en-US" sz="3600" b="1" spc="-40" dirty="0">
                <a:solidFill>
                  <a:srgbClr val="054C2C"/>
                </a:solidFill>
                <a:latin typeface="Garamond" panose="02020404030301010803" pitchFamily="18" charset="0"/>
                <a:cs typeface="Times New Roman"/>
              </a:rPr>
              <a:t>Privacy</a:t>
            </a:r>
            <a:r>
              <a:rPr lang="en-US" sz="3600" b="1" spc="-10" dirty="0">
                <a:solidFill>
                  <a:srgbClr val="054C2C"/>
                </a:solidFill>
                <a:latin typeface="Garamond" panose="02020404030301010803" pitchFamily="18" charset="0"/>
                <a:cs typeface="Times New Roman"/>
              </a:rPr>
              <a:t> </a:t>
            </a:r>
            <a:r>
              <a:rPr lang="en-US" sz="3600" b="1" spc="-55" dirty="0">
                <a:solidFill>
                  <a:srgbClr val="054C2C"/>
                </a:solidFill>
                <a:latin typeface="Garamond" panose="02020404030301010803" pitchFamily="18" charset="0"/>
                <a:cs typeface="Times New Roman"/>
              </a:rPr>
              <a:t>&amp;</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Cookie</a:t>
            </a:r>
            <a:r>
              <a:rPr lang="en-US" sz="3600" b="1" spc="-10" dirty="0">
                <a:solidFill>
                  <a:srgbClr val="054C2C"/>
                </a:solidFill>
                <a:latin typeface="Garamond" panose="02020404030301010803" pitchFamily="18" charset="0"/>
                <a:cs typeface="Times New Roman"/>
              </a:rPr>
              <a:t> </a:t>
            </a:r>
            <a:r>
              <a:rPr lang="en-US" sz="3600" b="1" dirty="0">
                <a:solidFill>
                  <a:srgbClr val="054C2C"/>
                </a:solidFill>
                <a:latin typeface="Garamond" panose="02020404030301010803" pitchFamily="18" charset="0"/>
                <a:cs typeface="Times New Roman"/>
              </a:rPr>
              <a:t>Policy</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822852" cy="3694538"/>
          </a:xfrm>
          <a:prstGeom prst="rect">
            <a:avLst/>
          </a:prstGeom>
          <a:noFill/>
        </p:spPr>
        <p:txBody>
          <a:bodyPr wrap="square">
            <a:spAutoFit/>
          </a:bodyPr>
          <a:lstStyle/>
          <a:p>
            <a:pPr marL="90805" marR="80645" algn="just">
              <a:lnSpc>
                <a:spcPct val="140600"/>
              </a:lnSpc>
              <a:spcBef>
                <a:spcPts val="5"/>
              </a:spcBef>
            </a:pPr>
            <a:r>
              <a:rPr lang="en-US" sz="2800" spc="15" dirty="0">
                <a:latin typeface="Garamond" panose="02020404030301010803" pitchFamily="18" charset="0"/>
                <a:cs typeface="Times New Roman"/>
              </a:rPr>
              <a:t>In </a:t>
            </a:r>
            <a:r>
              <a:rPr lang="en-US" sz="2800" spc="-5" dirty="0">
                <a:latin typeface="Garamond" panose="02020404030301010803" pitchFamily="18" charset="0"/>
                <a:cs typeface="Times New Roman"/>
              </a:rPr>
              <a:t>our </a:t>
            </a:r>
            <a:r>
              <a:rPr lang="en-US" sz="2800" spc="-25" dirty="0">
                <a:latin typeface="Garamond" panose="02020404030301010803" pitchFamily="18" charset="0"/>
                <a:cs typeface="Times New Roman"/>
              </a:rPr>
              <a:t>previous</a:t>
            </a:r>
            <a:r>
              <a:rPr lang="en-US" sz="2800" spc="-20" dirty="0">
                <a:latin typeface="Garamond" panose="02020404030301010803" pitchFamily="18" charset="0"/>
                <a:cs typeface="Times New Roman"/>
              </a:rPr>
              <a:t> topics, </a:t>
            </a:r>
            <a:r>
              <a:rPr lang="en-US" sz="2800" spc="-50" dirty="0">
                <a:latin typeface="Garamond" panose="02020404030301010803" pitchFamily="18" charset="0"/>
                <a:cs typeface="Times New Roman"/>
              </a:rPr>
              <a:t>we</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identified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principles</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identified</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critical</a:t>
            </a:r>
            <a:r>
              <a:rPr lang="en-US" sz="2800" spc="-30" dirty="0">
                <a:latin typeface="Garamond" panose="02020404030301010803" pitchFamily="18" charset="0"/>
                <a:cs typeface="Times New Roman"/>
              </a:rPr>
              <a:t> criteria</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preserve </a:t>
            </a:r>
            <a:r>
              <a:rPr lang="en-US" sz="2800" spc="-35" dirty="0">
                <a:latin typeface="Garamond" panose="02020404030301010803" pitchFamily="18" charset="0"/>
                <a:cs typeface="Times New Roman"/>
              </a:rPr>
              <a:t>individuals' </a:t>
            </a:r>
            <a:r>
              <a:rPr lang="en-US" sz="2800" spc="-45" dirty="0">
                <a:latin typeface="Garamond" panose="02020404030301010803" pitchFamily="18" charset="0"/>
                <a:cs typeface="Times New Roman"/>
              </a:rPr>
              <a:t>privacy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responsible </a:t>
            </a:r>
            <a:r>
              <a:rPr lang="en-US" sz="2800" spc="-10" dirty="0">
                <a:latin typeface="Garamond" panose="02020404030301010803" pitchFamily="18" charset="0"/>
                <a:cs typeface="Times New Roman"/>
              </a:rPr>
              <a:t>treatment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information. These </a:t>
            </a:r>
            <a:r>
              <a:rPr lang="en-US" sz="2800" spc="-30" dirty="0">
                <a:latin typeface="Garamond" panose="02020404030301010803" pitchFamily="18" charset="0"/>
                <a:cs typeface="Times New Roman"/>
              </a:rPr>
              <a:t>principles</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serve</a:t>
            </a:r>
            <a:r>
              <a:rPr lang="en-US" sz="2800" spc="-40" dirty="0">
                <a:latin typeface="Garamond" panose="02020404030301010803" pitchFamily="18" charset="0"/>
                <a:cs typeface="Times New Roman"/>
              </a:rPr>
              <a:t> </a:t>
            </a:r>
            <a:r>
              <a:rPr lang="en-US" sz="2800" spc="-45" dirty="0">
                <a:latin typeface="Garamond" panose="02020404030301010803" pitchFamily="18" charset="0"/>
                <a:cs typeface="Times New Roman"/>
              </a:rPr>
              <a:t>as</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foundation</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rules,</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serving</a:t>
            </a:r>
            <a:r>
              <a:rPr lang="en-US" sz="2800" spc="-40" dirty="0">
                <a:latin typeface="Garamond" panose="02020404030301010803" pitchFamily="18" charset="0"/>
                <a:cs typeface="Times New Roman"/>
              </a:rPr>
              <a:t> as </a:t>
            </a:r>
            <a:r>
              <a:rPr lang="en-US" sz="2800" spc="-20" dirty="0">
                <a:latin typeface="Garamond" panose="02020404030301010803" pitchFamily="18" charset="0"/>
                <a:cs typeface="Times New Roman"/>
              </a:rPr>
              <a:t>fundamentals</a:t>
            </a:r>
            <a:r>
              <a:rPr lang="en-US" sz="2800" spc="-3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how</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45" dirty="0">
                <a:latin typeface="Garamond" panose="02020404030301010803" pitchFamily="18" charset="0"/>
                <a:cs typeface="Times New Roman"/>
              </a:rPr>
              <a:t>is</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acquired,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handled,</a:t>
            </a:r>
            <a:r>
              <a:rPr lang="en-US" sz="2800" spc="-15" dirty="0">
                <a:latin typeface="Garamond" panose="02020404030301010803" pitchFamily="18" charset="0"/>
                <a:cs typeface="Times New Roman"/>
              </a:rPr>
              <a:t> 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safeguarded.</a:t>
            </a:r>
            <a:endParaRPr lang="en-US" sz="2800" dirty="0">
              <a:latin typeface="Garamond" panose="02020404030301010803" pitchFamily="18" charset="0"/>
              <a:cs typeface="Times New Roman"/>
            </a:endParaRPr>
          </a:p>
          <a:p>
            <a:pPr>
              <a:spcBef>
                <a:spcPts val="5"/>
              </a:spcBef>
            </a:pPr>
            <a:endParaRPr lang="en-US" sz="4000" dirty="0">
              <a:latin typeface="Garamond" panose="02020404030301010803" pitchFamily="18" charset="0"/>
              <a:cs typeface="Times New Roman"/>
            </a:endParaRPr>
          </a:p>
          <a:p>
            <a:pPr marL="90805" marR="83820" algn="just">
              <a:lnSpc>
                <a:spcPct val="140800"/>
              </a:lnSpc>
            </a:pPr>
            <a:r>
              <a:rPr lang="en-US" sz="2800" spc="-30" dirty="0">
                <a:latin typeface="Garamond" panose="02020404030301010803" pitchFamily="18" charset="0"/>
                <a:cs typeface="Times New Roman"/>
              </a:rPr>
              <a:t>Today, </a:t>
            </a:r>
            <a:r>
              <a:rPr lang="en-US" sz="2800" spc="-50" dirty="0">
                <a:latin typeface="Garamond" panose="02020404030301010803" pitchFamily="18" charset="0"/>
                <a:cs typeface="Times New Roman"/>
              </a:rPr>
              <a:t>we'll </a:t>
            </a:r>
            <a:r>
              <a:rPr lang="en-US" sz="2800" spc="-30" dirty="0">
                <a:latin typeface="Garamond" panose="02020404030301010803" pitchFamily="18" charset="0"/>
                <a:cs typeface="Times New Roman"/>
              </a:rPr>
              <a:t>explore </a:t>
            </a:r>
            <a:r>
              <a:rPr lang="en-US" sz="2800" spc="-20" dirty="0">
                <a:latin typeface="Garamond" panose="02020404030301010803" pitchFamily="18" charset="0"/>
                <a:cs typeface="Times New Roman"/>
              </a:rPr>
              <a:t>how </a:t>
            </a:r>
            <a:r>
              <a:rPr lang="en-US" sz="2800" spc="-15" dirty="0">
                <a:latin typeface="Garamond" panose="02020404030301010803" pitchFamily="18" charset="0"/>
                <a:cs typeface="Times New Roman"/>
              </a:rPr>
              <a:t>these </a:t>
            </a:r>
            <a:r>
              <a:rPr lang="en-US" sz="2800" spc="-10" dirty="0">
                <a:latin typeface="Garamond" panose="02020404030301010803" pitchFamily="18" charset="0"/>
                <a:cs typeface="Times New Roman"/>
              </a:rPr>
              <a:t>concepts </a:t>
            </a:r>
            <a:r>
              <a:rPr lang="en-US" sz="2800" spc="-45" dirty="0">
                <a:latin typeface="Garamond" panose="02020404030301010803" pitchFamily="18" charset="0"/>
                <a:cs typeface="Times New Roman"/>
              </a:rPr>
              <a:t>apply </a:t>
            </a:r>
            <a:r>
              <a:rPr lang="en-US" sz="2800" spc="-25" dirty="0">
                <a:latin typeface="Garamond" panose="02020404030301010803" pitchFamily="18" charset="0"/>
                <a:cs typeface="Times New Roman"/>
              </a:rPr>
              <a:t>in practice </a:t>
            </a:r>
            <a:r>
              <a:rPr lang="en-US" sz="2800" spc="-10" dirty="0">
                <a:latin typeface="Garamond" panose="02020404030301010803" pitchFamily="18" charset="0"/>
                <a:cs typeface="Times New Roman"/>
              </a:rPr>
              <a:t>through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lenses </a:t>
            </a:r>
            <a:r>
              <a:rPr lang="en-US" sz="2800" spc="-5" dirty="0">
                <a:latin typeface="Garamond" panose="02020404030301010803" pitchFamily="18" charset="0"/>
                <a:cs typeface="Times New Roman"/>
              </a:rPr>
              <a:t>of </a:t>
            </a:r>
            <a:r>
              <a:rPr lang="en-US" sz="2800" spc="-45" dirty="0">
                <a:latin typeface="Garamond" panose="02020404030301010803" pitchFamily="18" charset="0"/>
                <a:cs typeface="Times New Roman"/>
              </a:rPr>
              <a:t>Privacy Policy, </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Cookie</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Policy,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Cookie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Management.</a:t>
            </a:r>
            <a:endParaRPr lang="en-US" sz="2800" dirty="0">
              <a:latin typeface="Garamond" panose="02020404030301010803" pitchFamily="18" charset="0"/>
              <a:cs typeface="Times New Roman"/>
            </a:endParaRPr>
          </a:p>
        </p:txBody>
      </p:sp>
      <p:pic>
        <p:nvPicPr>
          <p:cNvPr id="3" name="object 10">
            <a:extLst>
              <a:ext uri="{FF2B5EF4-FFF2-40B4-BE49-F238E27FC236}">
                <a16:creationId xmlns:a16="http://schemas.microsoft.com/office/drawing/2014/main" id="{B1B06E8C-9B7D-EC6C-C50E-E2CFD1CF4755}"/>
              </a:ext>
            </a:extLst>
          </p:cNvPr>
          <p:cNvPicPr/>
          <p:nvPr/>
        </p:nvPicPr>
        <p:blipFill>
          <a:blip r:embed="rId3" cstate="print"/>
          <a:stretch>
            <a:fillRect/>
          </a:stretch>
        </p:blipFill>
        <p:spPr>
          <a:xfrm>
            <a:off x="6935188" y="5959475"/>
            <a:ext cx="5550969" cy="3997559"/>
          </a:xfrm>
          <a:prstGeom prst="rect">
            <a:avLst/>
          </a:prstGeom>
        </p:spPr>
      </p:pic>
    </p:spTree>
    <p:extLst>
      <p:ext uri="{BB962C8B-B14F-4D97-AF65-F5344CB8AC3E}">
        <p14:creationId xmlns:p14="http://schemas.microsoft.com/office/powerpoint/2010/main" val="82089301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2348899"/>
            <a:ext cx="17830800" cy="6036589"/>
          </a:xfrm>
          <a:prstGeom prst="rect">
            <a:avLst/>
          </a:prstGeom>
        </p:spPr>
        <p:txBody>
          <a:bodyPr vert="horz" wrap="square" lIns="0" tIns="12700" rIns="0" bIns="0" rtlCol="0">
            <a:spAutoFit/>
          </a:bodyPr>
          <a:lstStyle/>
          <a:p>
            <a:pPr marL="12700" marR="9525" algn="just">
              <a:lnSpc>
                <a:spcPct val="140800"/>
              </a:lnSpc>
              <a:spcBef>
                <a:spcPts val="5"/>
              </a:spcBef>
            </a:pPr>
            <a:r>
              <a:rPr lang="en-US" sz="2800" spc="-55" dirty="0">
                <a:latin typeface="Garamond" panose="02020404030301010803" pitchFamily="18" charset="0"/>
                <a:cs typeface="Times New Roman"/>
              </a:rPr>
              <a:t>A </a:t>
            </a:r>
            <a:r>
              <a:rPr lang="en-US" sz="2800" spc="-45" dirty="0">
                <a:latin typeface="Garamond" panose="02020404030301010803" pitchFamily="18" charset="0"/>
                <a:cs typeface="Times New Roman"/>
              </a:rPr>
              <a:t>Privacy Policy </a:t>
            </a:r>
            <a:r>
              <a:rPr lang="en-US" sz="2800" spc="-5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critical </a:t>
            </a:r>
            <a:r>
              <a:rPr lang="en-US" sz="2800" spc="-10" dirty="0">
                <a:latin typeface="Garamond" panose="02020404030301010803" pitchFamily="18" charset="0"/>
                <a:cs typeface="Times New Roman"/>
              </a:rPr>
              <a:t>document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outlines </a:t>
            </a:r>
            <a:r>
              <a:rPr lang="en-US" sz="2800" spc="-20" dirty="0">
                <a:latin typeface="Garamond" panose="02020404030301010803" pitchFamily="18" charset="0"/>
                <a:cs typeface="Times New Roman"/>
              </a:rPr>
              <a:t>how an </a:t>
            </a:r>
            <a:r>
              <a:rPr lang="en-US" sz="2800" spc="-25" dirty="0">
                <a:latin typeface="Garamond" panose="02020404030301010803" pitchFamily="18" charset="0"/>
                <a:cs typeface="Times New Roman"/>
              </a:rPr>
              <a:t>organization </a:t>
            </a:r>
            <a:r>
              <a:rPr lang="en-US" sz="2800" spc="-30" dirty="0">
                <a:latin typeface="Garamond" panose="02020404030301010803" pitchFamily="18" charset="0"/>
                <a:cs typeface="Times New Roman"/>
              </a:rPr>
              <a:t>collects, </a:t>
            </a:r>
            <a:r>
              <a:rPr lang="en-US" sz="2800" spc="-25" dirty="0">
                <a:latin typeface="Garamond" panose="02020404030301010803" pitchFamily="18" charset="0"/>
                <a:cs typeface="Times New Roman"/>
              </a:rPr>
              <a:t>processes,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safeguards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personal</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foundation</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transparency</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trust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users.</a:t>
            </a:r>
            <a:endParaRPr lang="en-US" sz="2800" dirty="0">
              <a:latin typeface="Garamond" panose="02020404030301010803" pitchFamily="18" charset="0"/>
              <a:cs typeface="Times New Roman"/>
            </a:endParaRPr>
          </a:p>
          <a:p>
            <a:pPr marL="12700" marR="5080" algn="just">
              <a:lnSpc>
                <a:spcPct val="140500"/>
              </a:lnSpc>
            </a:pPr>
            <a:r>
              <a:rPr lang="en-US" sz="2800" spc="-20" dirty="0">
                <a:latin typeface="Garamond" panose="02020404030301010803" pitchFamily="18" charset="0"/>
                <a:cs typeface="Times New Roman"/>
              </a:rPr>
              <a:t>Picture</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20" dirty="0">
                <a:latin typeface="Garamond" panose="02020404030301010803" pitchFamily="18" charset="0"/>
                <a:cs typeface="Times New Roman"/>
              </a:rPr>
              <a:t> </a:t>
            </a:r>
            <a:r>
              <a:rPr lang="en-US" sz="2800" spc="-45" dirty="0">
                <a:latin typeface="Garamond" panose="02020404030301010803" pitchFamily="18" charset="0"/>
                <a:cs typeface="Times New Roman"/>
              </a:rPr>
              <a:t>as</a:t>
            </a:r>
            <a:r>
              <a:rPr lang="en-US" sz="2800" spc="-4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candid</a:t>
            </a:r>
            <a:r>
              <a:rPr lang="en-US" sz="2800" spc="-20" dirty="0">
                <a:latin typeface="Garamond" panose="02020404030301010803" pitchFamily="18" charset="0"/>
                <a:cs typeface="Times New Roman"/>
              </a:rPr>
              <a:t> conversation</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between</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organization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users,</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where</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rules</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engagement </a:t>
            </a:r>
            <a:r>
              <a:rPr lang="en-US" sz="2800" spc="-30" dirty="0">
                <a:latin typeface="Garamond" panose="02020404030301010803" pitchFamily="18" charset="0"/>
                <a:cs typeface="Times New Roman"/>
              </a:rPr>
              <a:t>are </a:t>
            </a:r>
            <a:r>
              <a:rPr lang="en-US" sz="2800" spc="-40" dirty="0">
                <a:latin typeface="Garamond" panose="02020404030301010803" pitchFamily="18" charset="0"/>
                <a:cs typeface="Times New Roman"/>
              </a:rPr>
              <a:t>crystal clear. </a:t>
            </a:r>
            <a:r>
              <a:rPr lang="en-US" sz="2800" spc="-20" dirty="0">
                <a:latin typeface="Garamond" panose="02020404030301010803" pitchFamily="18" charset="0"/>
                <a:cs typeface="Times New Roman"/>
              </a:rPr>
              <a:t>These </a:t>
            </a:r>
            <a:r>
              <a:rPr lang="en-US" sz="2800" spc="-35" dirty="0">
                <a:latin typeface="Garamond" panose="02020404030301010803" pitchFamily="18" charset="0"/>
                <a:cs typeface="Times New Roman"/>
              </a:rPr>
              <a:t>policies </a:t>
            </a:r>
            <a:r>
              <a:rPr lang="en-US" sz="2800" spc="-30" dirty="0">
                <a:latin typeface="Garamond" panose="02020404030301010803" pitchFamily="18" charset="0"/>
                <a:cs typeface="Times New Roman"/>
              </a:rPr>
              <a:t>go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extra </a:t>
            </a:r>
            <a:r>
              <a:rPr lang="en-US" sz="2800" spc="-40" dirty="0">
                <a:latin typeface="Garamond" panose="02020404030301010803" pitchFamily="18" charset="0"/>
                <a:cs typeface="Times New Roman"/>
              </a:rPr>
              <a:t>mile </a:t>
            </a:r>
            <a:r>
              <a:rPr lang="en-US" sz="2800" spc="-50" dirty="0">
                <a:latin typeface="Garamond" panose="02020404030301010803" pitchFamily="18" charset="0"/>
                <a:cs typeface="Times New Roman"/>
              </a:rPr>
              <a:t>by </a:t>
            </a:r>
            <a:r>
              <a:rPr lang="en-US" sz="2800" spc="-30" dirty="0">
                <a:latin typeface="Garamond" panose="02020404030301010803" pitchFamily="18" charset="0"/>
                <a:cs typeface="Times New Roman"/>
              </a:rPr>
              <a:t>emphasizing fairness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they </a:t>
            </a:r>
            <a:r>
              <a:rPr lang="en-US" sz="2800" spc="-35" dirty="0">
                <a:latin typeface="Garamond" panose="02020404030301010803" pitchFamily="18" charset="0"/>
                <a:cs typeface="Times New Roman"/>
              </a:rPr>
              <a:t>elucidate </a:t>
            </a:r>
            <a:r>
              <a:rPr lang="en-US" sz="2800" spc="-285" dirty="0">
                <a:latin typeface="Garamond" panose="02020404030301010803" pitchFamily="18" charset="0"/>
                <a:cs typeface="Times New Roman"/>
              </a:rPr>
              <a:t> </a:t>
            </a:r>
            <a:r>
              <a:rPr lang="en-US" sz="2800" spc="-55" dirty="0">
                <a:latin typeface="Garamond" panose="02020404030301010803" pitchFamily="18" charset="0"/>
                <a:cs typeface="Times New Roman"/>
              </a:rPr>
              <a:t>why</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collected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importantly,</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grant</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voice</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matter</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through consent.</a:t>
            </a:r>
            <a:endParaRPr lang="en-US" sz="2800" dirty="0">
              <a:latin typeface="Garamond" panose="02020404030301010803" pitchFamily="18" charset="0"/>
              <a:cs typeface="Times New Roman"/>
            </a:endParaRPr>
          </a:p>
          <a:p>
            <a:pPr>
              <a:spcBef>
                <a:spcPts val="25"/>
              </a:spcBef>
            </a:pPr>
            <a:endParaRPr lang="en-US" sz="4000" dirty="0">
              <a:latin typeface="Garamond" panose="02020404030301010803" pitchFamily="18" charset="0"/>
              <a:cs typeface="Times New Roman"/>
            </a:endParaRPr>
          </a:p>
          <a:p>
            <a:pPr marL="12700" marR="8255" algn="just">
              <a:lnSpc>
                <a:spcPct val="140400"/>
              </a:lnSpc>
            </a:pPr>
            <a:r>
              <a:rPr lang="en-US" sz="2800" spc="-45" dirty="0">
                <a:latin typeface="Garamond" panose="02020404030301010803" pitchFamily="18" charset="0"/>
                <a:cs typeface="Times New Roman"/>
              </a:rPr>
              <a:t>Privacy </a:t>
            </a:r>
            <a:r>
              <a:rPr lang="en-US" sz="2800" spc="-40" dirty="0">
                <a:latin typeface="Garamond" panose="02020404030301010803" pitchFamily="18" charset="0"/>
                <a:cs typeface="Times New Roman"/>
              </a:rPr>
              <a:t>Policies </a:t>
            </a:r>
            <a:r>
              <a:rPr lang="en-US" sz="2800" spc="-20" dirty="0">
                <a:latin typeface="Garamond" panose="02020404030301010803" pitchFamily="18" charset="0"/>
                <a:cs typeface="Times New Roman"/>
              </a:rPr>
              <a:t>help </a:t>
            </a:r>
            <a:r>
              <a:rPr lang="en-US" sz="2800" spc="-25" dirty="0">
                <a:latin typeface="Garamond" panose="02020404030301010803" pitchFamily="18" charset="0"/>
                <a:cs typeface="Times New Roman"/>
              </a:rPr>
              <a:t>organizations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be </a:t>
            </a:r>
            <a:r>
              <a:rPr lang="en-US" sz="2800" spc="-25" dirty="0">
                <a:latin typeface="Garamond" panose="02020404030301010803" pitchFamily="18" charset="0"/>
                <a:cs typeface="Times New Roman"/>
              </a:rPr>
              <a:t>responsible with data, </a:t>
            </a:r>
            <a:r>
              <a:rPr lang="en-US" sz="2800" spc="-35" dirty="0">
                <a:latin typeface="Garamond" panose="02020404030301010803" pitchFamily="18" charset="0"/>
                <a:cs typeface="Times New Roman"/>
              </a:rPr>
              <a:t>making </a:t>
            </a:r>
            <a:r>
              <a:rPr lang="en-US" sz="2800" spc="-20" dirty="0">
                <a:latin typeface="Garamond" panose="02020404030301010803" pitchFamily="18" charset="0"/>
                <a:cs typeface="Times New Roman"/>
              </a:rPr>
              <a:t>sure </a:t>
            </a:r>
            <a:r>
              <a:rPr lang="en-US" sz="2800" spc="-5" dirty="0">
                <a:latin typeface="Garamond" panose="02020404030301010803" pitchFamily="18" charset="0"/>
                <a:cs typeface="Times New Roman"/>
              </a:rPr>
              <a:t>that </a:t>
            </a:r>
            <a:r>
              <a:rPr lang="en-US" sz="2800" spc="-30" dirty="0">
                <a:latin typeface="Garamond" panose="02020404030301010803" pitchFamily="18" charset="0"/>
                <a:cs typeface="Times New Roman"/>
              </a:rPr>
              <a:t>they </a:t>
            </a:r>
            <a:r>
              <a:rPr lang="en-US" sz="2800" spc="-20" dirty="0">
                <a:latin typeface="Garamond" panose="02020404030301010803" pitchFamily="18" charset="0"/>
                <a:cs typeface="Times New Roman"/>
              </a:rPr>
              <a:t>don’t </a:t>
            </a:r>
            <a:r>
              <a:rPr lang="en-US" sz="2800" spc="-30" dirty="0">
                <a:latin typeface="Garamond" panose="02020404030301010803" pitchFamily="18" charset="0"/>
                <a:cs typeface="Times New Roman"/>
              </a:rPr>
              <a:t>collect </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more </a:t>
            </a:r>
            <a:r>
              <a:rPr lang="en-US" sz="2800" spc="-5" dirty="0">
                <a:latin typeface="Garamond" panose="02020404030301010803" pitchFamily="18" charset="0"/>
                <a:cs typeface="Times New Roman"/>
              </a:rPr>
              <a:t>than </a:t>
            </a:r>
            <a:r>
              <a:rPr lang="en-US" sz="2800" spc="-30" dirty="0">
                <a:latin typeface="Garamond" panose="02020404030301010803" pitchFamily="18" charset="0"/>
                <a:cs typeface="Times New Roman"/>
              </a:rPr>
              <a:t>they </a:t>
            </a:r>
            <a:r>
              <a:rPr lang="en-US" sz="2800" spc="-20" dirty="0">
                <a:latin typeface="Garamond" panose="02020404030301010803" pitchFamily="18" charset="0"/>
                <a:cs typeface="Times New Roman"/>
              </a:rPr>
              <a:t>need. </a:t>
            </a:r>
            <a:r>
              <a:rPr lang="en-US" sz="2800" spc="-30" dirty="0">
                <a:latin typeface="Garamond" panose="02020404030301010803" pitchFamily="18" charset="0"/>
                <a:cs typeface="Times New Roman"/>
              </a:rPr>
              <a:t>Cookie Management </a:t>
            </a:r>
            <a:r>
              <a:rPr lang="en-US" sz="2800" spc="-5" dirty="0">
                <a:latin typeface="Garamond" panose="02020404030301010803" pitchFamily="18" charset="0"/>
                <a:cs typeface="Times New Roman"/>
              </a:rPr>
              <a:t>supports </a:t>
            </a:r>
            <a:r>
              <a:rPr lang="en-US" sz="2800" spc="-15" dirty="0">
                <a:latin typeface="Garamond" panose="02020404030301010803" pitchFamily="18" charset="0"/>
                <a:cs typeface="Times New Roman"/>
              </a:rPr>
              <a:t>this </a:t>
            </a:r>
            <a:r>
              <a:rPr lang="en-US" sz="2800" spc="-55" dirty="0">
                <a:latin typeface="Garamond" panose="02020404030301010803" pitchFamily="18" charset="0"/>
                <a:cs typeface="Times New Roman"/>
              </a:rPr>
              <a:t>by </a:t>
            </a:r>
            <a:r>
              <a:rPr lang="en-US" sz="2800" spc="-50" dirty="0">
                <a:latin typeface="Garamond" panose="02020404030301010803" pitchFamily="18" charset="0"/>
                <a:cs typeface="Times New Roman"/>
              </a:rPr>
              <a:t>giving </a:t>
            </a:r>
            <a:r>
              <a:rPr lang="en-US" sz="2800" spc="-35" dirty="0">
                <a:latin typeface="Garamond" panose="02020404030301010803" pitchFamily="18" charset="0"/>
                <a:cs typeface="Times New Roman"/>
              </a:rPr>
              <a:t>you </a:t>
            </a:r>
            <a:r>
              <a:rPr lang="en-US" sz="2800" spc="-10" dirty="0">
                <a:latin typeface="Garamond" panose="02020404030301010803" pitchFamily="18" charset="0"/>
                <a:cs typeface="Times New Roman"/>
              </a:rPr>
              <a:t>control </a:t>
            </a:r>
            <a:r>
              <a:rPr lang="en-US" sz="2800" spc="-20" dirty="0">
                <a:latin typeface="Garamond" panose="02020404030301010803" pitchFamily="18" charset="0"/>
                <a:cs typeface="Times New Roman"/>
              </a:rPr>
              <a:t>over </a:t>
            </a:r>
            <a:r>
              <a:rPr lang="en-US" sz="2800" spc="-25" dirty="0">
                <a:latin typeface="Garamond" panose="02020404030301010803" pitchFamily="18" charset="0"/>
                <a:cs typeface="Times New Roman"/>
              </a:rPr>
              <a:t>what data </a:t>
            </a:r>
            <a:r>
              <a:rPr lang="en-US" sz="2800" spc="-55" dirty="0">
                <a:latin typeface="Garamond" panose="02020404030301010803" pitchFamily="18" charset="0"/>
                <a:cs typeface="Times New Roman"/>
              </a:rPr>
              <a:t>is </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gathered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during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online</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a:t>
            </a:r>
            <a:endParaRPr lang="en-US" sz="2800" dirty="0">
              <a:latin typeface="Garamond" panose="02020404030301010803" pitchFamily="18" charset="0"/>
              <a:cs typeface="Times New Roman"/>
            </a:endParaRPr>
          </a:p>
          <a:p>
            <a:pPr marL="12700" marR="6350" algn="just">
              <a:lnSpc>
                <a:spcPct val="140800"/>
              </a:lnSpc>
            </a:pPr>
            <a:r>
              <a:rPr lang="en-US" sz="2800" spc="-20" dirty="0">
                <a:latin typeface="Garamond" panose="02020404030301010803" pitchFamily="18" charset="0"/>
                <a:cs typeface="Times New Roman"/>
              </a:rPr>
              <a:t>These </a:t>
            </a:r>
            <a:r>
              <a:rPr lang="en-US" sz="2800" spc="-40" dirty="0">
                <a:latin typeface="Garamond" panose="02020404030301010803" pitchFamily="18" charset="0"/>
                <a:cs typeface="Times New Roman"/>
              </a:rPr>
              <a:t>policies </a:t>
            </a:r>
            <a:r>
              <a:rPr lang="en-US" sz="2800" spc="-20" dirty="0">
                <a:latin typeface="Garamond" panose="02020404030301010803" pitchFamily="18" charset="0"/>
                <a:cs typeface="Times New Roman"/>
              </a:rPr>
              <a:t>empower data </a:t>
            </a:r>
            <a:r>
              <a:rPr lang="en-US" sz="2800" spc="-25" dirty="0">
                <a:latin typeface="Garamond" panose="02020404030301010803" pitchFamily="18" charset="0"/>
                <a:cs typeface="Times New Roman"/>
              </a:rPr>
              <a:t>subjects with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ability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access, </a:t>
            </a:r>
            <a:r>
              <a:rPr lang="en-US" sz="2800" spc="-20" dirty="0">
                <a:latin typeface="Garamond" panose="02020404030301010803" pitchFamily="18" charset="0"/>
                <a:cs typeface="Times New Roman"/>
              </a:rPr>
              <a:t>amend,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delete </a:t>
            </a:r>
            <a:r>
              <a:rPr lang="en-US" sz="2800" spc="-20" dirty="0">
                <a:latin typeface="Garamond" panose="02020404030301010803" pitchFamily="18" charset="0"/>
                <a:cs typeface="Times New Roman"/>
              </a:rPr>
              <a:t>their data </a:t>
            </a:r>
            <a:r>
              <a:rPr lang="en-US" sz="2800" spc="-25" dirty="0">
                <a:latin typeface="Garamond" panose="02020404030301010803" pitchFamily="18" charset="0"/>
                <a:cs typeface="Times New Roman"/>
              </a:rPr>
              <a:t>when </a:t>
            </a:r>
            <a:r>
              <a:rPr lang="en-US" sz="2800" spc="-20" dirty="0">
                <a:latin typeface="Garamond" panose="02020404030301010803" pitchFamily="18" charset="0"/>
                <a:cs typeface="Times New Roman"/>
              </a:rPr>
              <a:t> </a:t>
            </a:r>
            <a:r>
              <a:rPr lang="en-US" sz="2800" spc="-40" dirty="0">
                <a:latin typeface="Garamond" panose="02020404030301010803" pitchFamily="18" charset="0"/>
                <a:cs typeface="Times New Roman"/>
              </a:rPr>
              <a:t>necessary,</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firmly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establishing</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belongs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them.</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6" y="1212252"/>
            <a:ext cx="59822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What is a Privacy Policy?</a:t>
            </a:r>
          </a:p>
        </p:txBody>
      </p:sp>
      <p:sp>
        <p:nvSpPr>
          <p:cNvPr id="4" name="Slide Number Placeholder 3">
            <a:extLst>
              <a:ext uri="{FF2B5EF4-FFF2-40B4-BE49-F238E27FC236}">
                <a16:creationId xmlns:a16="http://schemas.microsoft.com/office/drawing/2014/main" id="{F12ABA03-703A-CBED-FEEE-95FBA3FCFD13}"/>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198</a:t>
            </a:fld>
            <a:endParaRPr lang="en-US"/>
          </a:p>
        </p:txBody>
      </p:sp>
    </p:spTree>
    <p:extLst>
      <p:ext uri="{BB962C8B-B14F-4D97-AF65-F5344CB8AC3E}">
        <p14:creationId xmlns:p14="http://schemas.microsoft.com/office/powerpoint/2010/main" val="164384736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8339" y="2335690"/>
            <a:ext cx="17091682" cy="8113952"/>
          </a:xfrm>
          <a:prstGeom prst="rect">
            <a:avLst/>
          </a:prstGeom>
        </p:spPr>
        <p:txBody>
          <a:bodyPr vert="horz" wrap="square" lIns="0" tIns="12700" rIns="0" bIns="0" rtlCol="0">
            <a:spAutoFit/>
          </a:bodyPr>
          <a:lstStyle/>
          <a:p>
            <a:pPr marL="241300" marR="5715" indent="-228600" algn="just">
              <a:lnSpc>
                <a:spcPct val="140300"/>
              </a:lnSpc>
              <a:buClr>
                <a:srgbClr val="000000"/>
              </a:buClr>
              <a:buFont typeface="Wingdings"/>
              <a:buChar char=""/>
              <a:tabLst>
                <a:tab pos="241300" algn="l"/>
              </a:tabLst>
            </a:pPr>
            <a:r>
              <a:rPr lang="en-US" sz="2800" b="1" spc="-5" dirty="0">
                <a:solidFill>
                  <a:srgbClr val="054C2C"/>
                </a:solidFill>
                <a:latin typeface="Garamond" panose="02020404030301010803" pitchFamily="18" charset="0"/>
                <a:cs typeface="Times New Roman"/>
              </a:rPr>
              <a:t>Data Collection </a:t>
            </a:r>
            <a:r>
              <a:rPr lang="en-US" sz="2800" b="1" spc="-15" dirty="0">
                <a:solidFill>
                  <a:srgbClr val="054C2C"/>
                </a:solidFill>
                <a:latin typeface="Garamond" panose="02020404030301010803" pitchFamily="18" charset="0"/>
                <a:cs typeface="Times New Roman"/>
              </a:rPr>
              <a:t>and </a:t>
            </a:r>
            <a:r>
              <a:rPr lang="en-US" sz="2800" b="1" spc="20" dirty="0">
                <a:solidFill>
                  <a:srgbClr val="054C2C"/>
                </a:solidFill>
                <a:latin typeface="Garamond" panose="02020404030301010803" pitchFamily="18" charset="0"/>
                <a:cs typeface="Times New Roman"/>
              </a:rPr>
              <a:t>Usage </a:t>
            </a:r>
            <a:r>
              <a:rPr lang="en-US" sz="2800" b="1" spc="-15" dirty="0">
                <a:solidFill>
                  <a:srgbClr val="054C2C"/>
                </a:solidFill>
                <a:latin typeface="Garamond" panose="02020404030301010803" pitchFamily="18" charset="0"/>
                <a:cs typeface="Times New Roman"/>
              </a:rPr>
              <a:t>Practices</a:t>
            </a:r>
            <a:r>
              <a:rPr lang="en-US" sz="2800" spc="-15" dirty="0">
                <a:solidFill>
                  <a:srgbClr val="054C2C"/>
                </a:solidFill>
                <a:latin typeface="Garamond" panose="02020404030301010803" pitchFamily="18" charset="0"/>
                <a:cs typeface="Times New Roman"/>
              </a:rPr>
              <a:t>: </a:t>
            </a:r>
            <a:r>
              <a:rPr lang="en-US" sz="2800" spc="-25" dirty="0">
                <a:latin typeface="Garamond" panose="02020404030301010803" pitchFamily="18" charset="0"/>
                <a:cs typeface="Times New Roman"/>
              </a:rPr>
              <a:t>This </a:t>
            </a:r>
            <a:r>
              <a:rPr lang="en-US" sz="2800" spc="-45" dirty="0">
                <a:latin typeface="Garamond" panose="02020404030301010803" pitchFamily="18" charset="0"/>
                <a:cs typeface="Times New Roman"/>
              </a:rPr>
              <a:t>is </a:t>
            </a:r>
            <a:r>
              <a:rPr lang="en-US" sz="2800" dirty="0">
                <a:latin typeface="Garamond" panose="02020404030301010803" pitchFamily="18" charset="0"/>
                <a:cs typeface="Times New Roman"/>
              </a:rPr>
              <a:t>the </a:t>
            </a:r>
            <a:r>
              <a:rPr lang="en-US" sz="2800" spc="-15" dirty="0">
                <a:latin typeface="Garamond" panose="02020404030301010803" pitchFamily="18" charset="0"/>
                <a:cs typeface="Times New Roman"/>
              </a:rPr>
              <a:t>core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 </a:t>
            </a:r>
            <a:r>
              <a:rPr lang="en-US" sz="2800" spc="-45" dirty="0">
                <a:latin typeface="Garamond" panose="02020404030301010803" pitchFamily="18" charset="0"/>
                <a:cs typeface="Times New Roman"/>
              </a:rPr>
              <a:t>Privacy Policy. </a:t>
            </a:r>
            <a:r>
              <a:rPr lang="en-US" sz="2800" spc="15" dirty="0">
                <a:latin typeface="Garamond" panose="02020404030301010803" pitchFamily="18" charset="0"/>
                <a:cs typeface="Times New Roman"/>
              </a:rPr>
              <a:t>It </a:t>
            </a:r>
            <a:r>
              <a:rPr lang="en-US" sz="2800" spc="-35" dirty="0">
                <a:latin typeface="Garamond" panose="02020404030301010803" pitchFamily="18" charset="0"/>
                <a:cs typeface="Times New Roman"/>
              </a:rPr>
              <a:t>explains </a:t>
            </a:r>
            <a:r>
              <a:rPr lang="en-US" sz="2800" spc="-25" dirty="0">
                <a:latin typeface="Garamond" panose="02020404030301010803" pitchFamily="18" charset="0"/>
                <a:cs typeface="Times New Roman"/>
              </a:rPr>
              <a:t>what </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personal </a:t>
            </a:r>
            <a:r>
              <a:rPr lang="en-US" sz="2800" spc="-15" dirty="0">
                <a:latin typeface="Garamond" panose="02020404030301010803" pitchFamily="18" charset="0"/>
                <a:cs typeface="Times New Roman"/>
              </a:rPr>
              <a:t>information </a:t>
            </a:r>
            <a:r>
              <a:rPr lang="en-US" sz="2800" spc="-45" dirty="0">
                <a:latin typeface="Garamond" panose="02020404030301010803" pitchFamily="18" charset="0"/>
                <a:cs typeface="Times New Roman"/>
              </a:rPr>
              <a:t>is </a:t>
            </a:r>
            <a:r>
              <a:rPr lang="en-US" sz="2800" spc="-30" dirty="0">
                <a:latin typeface="Garamond" panose="02020404030301010803" pitchFamily="18" charset="0"/>
                <a:cs typeface="Times New Roman"/>
              </a:rPr>
              <a:t>collected, </a:t>
            </a:r>
            <a:r>
              <a:rPr lang="en-US" sz="2800" spc="-20" dirty="0">
                <a:latin typeface="Garamond" panose="02020404030301010803" pitchFamily="18" charset="0"/>
                <a:cs typeface="Times New Roman"/>
              </a:rPr>
              <a:t>how </a:t>
            </a:r>
            <a:r>
              <a:rPr lang="en-US" sz="2800" spc="-25" dirty="0">
                <a:latin typeface="Garamond" panose="02020404030301010803" pitchFamily="18" charset="0"/>
                <a:cs typeface="Times New Roman"/>
              </a:rPr>
              <a:t>it's </a:t>
            </a:r>
            <a:r>
              <a:rPr lang="en-US" sz="2800" spc="-30" dirty="0">
                <a:latin typeface="Garamond" panose="02020404030301010803" pitchFamily="18" charset="0"/>
                <a:cs typeface="Times New Roman"/>
              </a:rPr>
              <a:t>collected </a:t>
            </a:r>
            <a:r>
              <a:rPr lang="en-US" sz="2800" spc="-15" dirty="0">
                <a:latin typeface="Garamond" panose="02020404030301010803" pitchFamily="18" charset="0"/>
                <a:cs typeface="Times New Roman"/>
              </a:rPr>
              <a:t>(through </a:t>
            </a:r>
            <a:r>
              <a:rPr lang="en-US" sz="2800" spc="-20" dirty="0">
                <a:latin typeface="Garamond" panose="02020404030301010803" pitchFamily="18" charset="0"/>
                <a:cs typeface="Times New Roman"/>
              </a:rPr>
              <a:t>forms, </a:t>
            </a:r>
            <a:r>
              <a:rPr lang="en-US" sz="2800" spc="-30" dirty="0">
                <a:latin typeface="Garamond" panose="02020404030301010803" pitchFamily="18" charset="0"/>
                <a:cs typeface="Times New Roman"/>
              </a:rPr>
              <a:t>cookies, </a:t>
            </a:r>
            <a:r>
              <a:rPr lang="en-US" sz="2800" spc="-25" dirty="0">
                <a:latin typeface="Garamond" panose="02020404030301010803" pitchFamily="18" charset="0"/>
                <a:cs typeface="Times New Roman"/>
              </a:rPr>
              <a:t>user </a:t>
            </a:r>
            <a:r>
              <a:rPr lang="en-US" sz="2800" spc="-20" dirty="0">
                <a:latin typeface="Garamond" panose="02020404030301010803" pitchFamily="18" charset="0"/>
                <a:cs typeface="Times New Roman"/>
              </a:rPr>
              <a:t>interactions), </a:t>
            </a:r>
            <a:r>
              <a:rPr lang="en-US" sz="2800" spc="-15" dirty="0">
                <a:latin typeface="Garamond" panose="02020404030301010803" pitchFamily="18" charset="0"/>
                <a:cs typeface="Times New Roman"/>
              </a:rPr>
              <a:t> and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specific </a:t>
            </a:r>
            <a:r>
              <a:rPr lang="en-US" sz="2800" spc="-15" dirty="0">
                <a:latin typeface="Garamond" panose="02020404030301010803" pitchFamily="18" charset="0"/>
                <a:cs typeface="Times New Roman"/>
              </a:rPr>
              <a:t>purposes </a:t>
            </a:r>
            <a:r>
              <a:rPr lang="en-US" sz="2800" dirty="0">
                <a:latin typeface="Garamond" panose="02020404030301010803" pitchFamily="18" charset="0"/>
                <a:cs typeface="Times New Roman"/>
              </a:rPr>
              <a:t>for </a:t>
            </a:r>
            <a:r>
              <a:rPr lang="en-US" sz="2800" spc="-30" dirty="0">
                <a:latin typeface="Garamond" panose="02020404030301010803" pitchFamily="18" charset="0"/>
                <a:cs typeface="Times New Roman"/>
              </a:rPr>
              <a:t>which </a:t>
            </a:r>
            <a:r>
              <a:rPr lang="en-US" sz="2800" spc="-20" dirty="0">
                <a:latin typeface="Garamond" panose="02020404030301010803" pitchFamily="18" charset="0"/>
                <a:cs typeface="Times New Roman"/>
              </a:rPr>
              <a:t>it's </a:t>
            </a:r>
            <a:r>
              <a:rPr lang="en-US" sz="2800" spc="-25" dirty="0">
                <a:latin typeface="Garamond" panose="02020404030301010803" pitchFamily="18" charset="0"/>
                <a:cs typeface="Times New Roman"/>
              </a:rPr>
              <a:t>used. This </a:t>
            </a:r>
            <a:r>
              <a:rPr lang="en-US" sz="2800" spc="-5" dirty="0">
                <a:latin typeface="Garamond" panose="02020404030301010803" pitchFamily="18" charset="0"/>
                <a:cs typeface="Times New Roman"/>
              </a:rPr>
              <a:t>component </a:t>
            </a:r>
            <a:r>
              <a:rPr lang="en-US" sz="2800" spc="-25" dirty="0">
                <a:latin typeface="Garamond" panose="02020404030301010803" pitchFamily="18" charset="0"/>
                <a:cs typeface="Times New Roman"/>
              </a:rPr>
              <a:t>helps </a:t>
            </a:r>
            <a:r>
              <a:rPr lang="en-US" sz="2800" spc="-35" dirty="0">
                <a:latin typeface="Garamond" panose="02020404030301010803" pitchFamily="18" charset="0"/>
                <a:cs typeface="Times New Roman"/>
              </a:rPr>
              <a:t>individuals </a:t>
            </a:r>
            <a:r>
              <a:rPr lang="en-US" sz="2800" spc="-10" dirty="0">
                <a:latin typeface="Garamond" panose="02020404030301010803" pitchFamily="18" charset="0"/>
                <a:cs typeface="Times New Roman"/>
              </a:rPr>
              <a:t>understand </a:t>
            </a:r>
            <a:r>
              <a:rPr lang="en-US" sz="2800" spc="-25" dirty="0">
                <a:latin typeface="Garamond" panose="02020404030301010803" pitchFamily="18" charset="0"/>
                <a:cs typeface="Times New Roman"/>
              </a:rPr>
              <a:t>what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they're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sharing</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why.</a:t>
            </a:r>
            <a:endParaRPr lang="en-US" sz="2800" dirty="0">
              <a:latin typeface="Garamond" panose="02020404030301010803" pitchFamily="18" charset="0"/>
              <a:cs typeface="Times New Roman"/>
            </a:endParaRPr>
          </a:p>
          <a:p>
            <a:pPr>
              <a:spcBef>
                <a:spcPts val="10"/>
              </a:spcBef>
            </a:pPr>
            <a:endParaRPr lang="en-US" sz="2800" dirty="0">
              <a:latin typeface="Garamond" panose="02020404030301010803" pitchFamily="18" charset="0"/>
              <a:cs typeface="Times New Roman"/>
            </a:endParaRPr>
          </a:p>
          <a:p>
            <a:pPr marL="241300" marR="5080" indent="-228600" algn="just">
              <a:lnSpc>
                <a:spcPct val="140600"/>
              </a:lnSpc>
              <a:buClr>
                <a:srgbClr val="000000"/>
              </a:buClr>
              <a:buFont typeface="Wingdings"/>
              <a:buChar char=""/>
              <a:tabLst>
                <a:tab pos="241300" algn="l"/>
              </a:tabLst>
            </a:pPr>
            <a:r>
              <a:rPr lang="en-US" sz="2800" b="1" spc="-5" dirty="0">
                <a:solidFill>
                  <a:srgbClr val="054C2C"/>
                </a:solidFill>
                <a:latin typeface="Garamond" panose="02020404030301010803" pitchFamily="18" charset="0"/>
                <a:cs typeface="Times New Roman"/>
              </a:rPr>
              <a:t>Consent </a:t>
            </a:r>
            <a:r>
              <a:rPr lang="en-US" sz="2800" b="1" spc="-15" dirty="0">
                <a:solidFill>
                  <a:srgbClr val="054C2C"/>
                </a:solidFill>
                <a:latin typeface="Garamond" panose="02020404030301010803" pitchFamily="18" charset="0"/>
                <a:cs typeface="Times New Roman"/>
              </a:rPr>
              <a:t>and </a:t>
            </a:r>
            <a:r>
              <a:rPr lang="en-US" sz="2800" b="1" spc="-10" dirty="0">
                <a:solidFill>
                  <a:srgbClr val="054C2C"/>
                </a:solidFill>
                <a:latin typeface="Garamond" panose="02020404030301010803" pitchFamily="18" charset="0"/>
                <a:cs typeface="Times New Roman"/>
              </a:rPr>
              <a:t>User Rights: </a:t>
            </a:r>
            <a:r>
              <a:rPr lang="en-US" sz="2800" spc="-15" dirty="0">
                <a:latin typeface="Garamond" panose="02020404030301010803" pitchFamily="18" charset="0"/>
                <a:cs typeface="Times New Roman"/>
              </a:rPr>
              <a:t>Here,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Privacy Policy </a:t>
            </a:r>
            <a:r>
              <a:rPr lang="en-US" sz="2800" spc="-25" dirty="0">
                <a:latin typeface="Garamond" panose="02020404030301010803" pitchFamily="18" charset="0"/>
                <a:cs typeface="Times New Roman"/>
              </a:rPr>
              <a:t>outlines </a:t>
            </a:r>
            <a:r>
              <a:rPr lang="en-US" sz="2800" spc="-20" dirty="0">
                <a:latin typeface="Garamond" panose="02020404030301010803" pitchFamily="18" charset="0"/>
                <a:cs typeface="Times New Roman"/>
              </a:rPr>
              <a:t>how </a:t>
            </a:r>
            <a:r>
              <a:rPr lang="en-US" sz="2800" spc="-25" dirty="0">
                <a:latin typeface="Garamond" panose="02020404030301010803" pitchFamily="18" charset="0"/>
                <a:cs typeface="Times New Roman"/>
              </a:rPr>
              <a:t>user </a:t>
            </a:r>
            <a:r>
              <a:rPr lang="en-US" sz="2800" spc="-10" dirty="0">
                <a:latin typeface="Garamond" panose="02020404030301010803" pitchFamily="18" charset="0"/>
                <a:cs typeface="Times New Roman"/>
              </a:rPr>
              <a:t>consent </a:t>
            </a:r>
            <a:r>
              <a:rPr lang="en-US" sz="2800" spc="-45" dirty="0">
                <a:latin typeface="Garamond" panose="02020404030301010803" pitchFamily="18" charset="0"/>
                <a:cs typeface="Times New Roman"/>
              </a:rPr>
              <a:t>is </a:t>
            </a:r>
            <a:r>
              <a:rPr lang="en-US" sz="2800" spc="-15" dirty="0">
                <a:latin typeface="Garamond" panose="02020404030301010803" pitchFamily="18" charset="0"/>
                <a:cs typeface="Times New Roman"/>
              </a:rPr>
              <a:t>obtained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processing. </a:t>
            </a:r>
            <a:r>
              <a:rPr lang="en-US" sz="2800" spc="15" dirty="0">
                <a:latin typeface="Garamond" panose="02020404030301010803" pitchFamily="18" charset="0"/>
                <a:cs typeface="Times New Roman"/>
              </a:rPr>
              <a:t>It </a:t>
            </a:r>
            <a:r>
              <a:rPr lang="en-US" sz="2800" spc="-35" dirty="0">
                <a:latin typeface="Garamond" panose="02020404030301010803" pitchFamily="18" charset="0"/>
                <a:cs typeface="Times New Roman"/>
              </a:rPr>
              <a:t>also </a:t>
            </a:r>
            <a:r>
              <a:rPr lang="en-US" sz="2800" spc="-30" dirty="0">
                <a:latin typeface="Garamond" panose="02020404030301010803" pitchFamily="18" charset="0"/>
                <a:cs typeface="Times New Roman"/>
              </a:rPr>
              <a:t>discusses individuals' rights, </a:t>
            </a:r>
            <a:r>
              <a:rPr lang="en-US" sz="2800" spc="-20" dirty="0">
                <a:latin typeface="Garamond" panose="02020404030301010803" pitchFamily="18" charset="0"/>
                <a:cs typeface="Times New Roman"/>
              </a:rPr>
              <a:t>such </a:t>
            </a:r>
            <a:r>
              <a:rPr lang="en-US" sz="2800" spc="-35" dirty="0">
                <a:latin typeface="Garamond" panose="02020404030301010803" pitchFamily="18" charset="0"/>
                <a:cs typeface="Times New Roman"/>
              </a:rPr>
              <a:t>as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right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access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correct </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inaccuracies, </a:t>
            </a:r>
            <a:r>
              <a:rPr lang="en-US" sz="2800" spc="-20" dirty="0">
                <a:latin typeface="Garamond" panose="02020404030301010803" pitchFamily="18" charset="0"/>
                <a:cs typeface="Times New Roman"/>
              </a:rPr>
              <a:t>request </a:t>
            </a:r>
            <a:r>
              <a:rPr lang="en-US" sz="2800" spc="-25" dirty="0">
                <a:latin typeface="Garamond" panose="02020404030301010803" pitchFamily="18" charset="0"/>
                <a:cs typeface="Times New Roman"/>
              </a:rPr>
              <a:t>deletion,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object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processing. </a:t>
            </a:r>
            <a:r>
              <a:rPr lang="en-US" sz="2800" dirty="0">
                <a:latin typeface="Garamond" panose="02020404030301010803" pitchFamily="18" charset="0"/>
                <a:cs typeface="Times New Roman"/>
              </a:rPr>
              <a:t>It's </a:t>
            </a:r>
            <a:r>
              <a:rPr lang="en-US" sz="2800" spc="-30" dirty="0">
                <a:latin typeface="Garamond" panose="02020404030301010803" pitchFamily="18" charset="0"/>
                <a:cs typeface="Times New Roman"/>
              </a:rPr>
              <a:t>essential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provide </a:t>
            </a:r>
            <a:r>
              <a:rPr lang="en-US" sz="2800" spc="-50" dirty="0">
                <a:latin typeface="Garamond" panose="02020404030301010803" pitchFamily="18" charset="0"/>
                <a:cs typeface="Times New Roman"/>
              </a:rPr>
              <a:t>a</a:t>
            </a:r>
            <a:r>
              <a:rPr lang="en-US" sz="2800" spc="200" dirty="0">
                <a:latin typeface="Garamond" panose="02020404030301010803" pitchFamily="18" charset="0"/>
                <a:cs typeface="Times New Roman"/>
              </a:rPr>
              <a:t> </a:t>
            </a:r>
            <a:r>
              <a:rPr lang="en-US" sz="2800" spc="-40" dirty="0">
                <a:latin typeface="Garamond" panose="02020404030301010803" pitchFamily="18" charset="0"/>
                <a:cs typeface="Times New Roman"/>
              </a:rPr>
              <a:t>clear </a:t>
            </a:r>
            <a:r>
              <a:rPr lang="en-US" sz="2800" spc="-20" dirty="0">
                <a:latin typeface="Garamond" panose="02020404030301010803" pitchFamily="18" charset="0"/>
                <a:cs typeface="Times New Roman"/>
              </a:rPr>
              <a:t>process </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users</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exercise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these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rights,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ensuring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spc="-10" dirty="0">
                <a:latin typeface="Garamond" panose="02020404030301010803" pitchFamily="18" charset="0"/>
                <a:cs typeface="Times New Roman"/>
              </a:rPr>
              <a:t> control</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over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3200" dirty="0">
              <a:latin typeface="Garamond" panose="02020404030301010803" pitchFamily="18" charset="0"/>
              <a:cs typeface="Times New Roman"/>
            </a:endParaRPr>
          </a:p>
          <a:p>
            <a:pPr>
              <a:spcBef>
                <a:spcPts val="55"/>
              </a:spcBef>
              <a:buFont typeface="Wingdings"/>
              <a:buChar char=""/>
            </a:pPr>
            <a:endParaRPr lang="en-US" sz="2800" dirty="0">
              <a:latin typeface="Garamond" panose="02020404030301010803" pitchFamily="18" charset="0"/>
              <a:cs typeface="Times New Roman"/>
            </a:endParaRPr>
          </a:p>
          <a:p>
            <a:pPr marL="241300" marR="5715" indent="-228600" algn="just">
              <a:lnSpc>
                <a:spcPct val="140500"/>
              </a:lnSpc>
              <a:buClr>
                <a:srgbClr val="000000"/>
              </a:buClr>
              <a:buFont typeface="Wingdings"/>
              <a:buChar char=""/>
              <a:tabLst>
                <a:tab pos="241300" algn="l"/>
              </a:tabLst>
            </a:pPr>
            <a:r>
              <a:rPr lang="en-US" sz="2800" b="1" spc="-20" dirty="0">
                <a:solidFill>
                  <a:srgbClr val="054C2C"/>
                </a:solidFill>
                <a:latin typeface="Garamond" panose="02020404030301010803" pitchFamily="18" charset="0"/>
                <a:cs typeface="Times New Roman"/>
              </a:rPr>
              <a:t>Information </a:t>
            </a:r>
            <a:r>
              <a:rPr lang="en-US" sz="2800" b="1" spc="-30" dirty="0">
                <a:solidFill>
                  <a:srgbClr val="054C2C"/>
                </a:solidFill>
                <a:latin typeface="Garamond" panose="02020404030301010803" pitchFamily="18" charset="0"/>
                <a:cs typeface="Times New Roman"/>
              </a:rPr>
              <a:t>Security </a:t>
            </a:r>
            <a:r>
              <a:rPr lang="en-US" sz="2800" b="1" spc="-10" dirty="0">
                <a:solidFill>
                  <a:srgbClr val="054C2C"/>
                </a:solidFill>
                <a:latin typeface="Garamond" panose="02020404030301010803" pitchFamily="18" charset="0"/>
                <a:cs typeface="Times New Roman"/>
              </a:rPr>
              <a:t>and </a:t>
            </a:r>
            <a:r>
              <a:rPr lang="en-US" sz="2800" b="1" spc="-5" dirty="0">
                <a:solidFill>
                  <a:srgbClr val="054C2C"/>
                </a:solidFill>
                <a:latin typeface="Garamond" panose="02020404030301010803" pitchFamily="18" charset="0"/>
                <a:cs typeface="Times New Roman"/>
              </a:rPr>
              <a:t>Data </a:t>
            </a:r>
            <a:r>
              <a:rPr lang="en-US" sz="2800" b="1" spc="-15" dirty="0">
                <a:solidFill>
                  <a:srgbClr val="054C2C"/>
                </a:solidFill>
                <a:latin typeface="Garamond" panose="02020404030301010803" pitchFamily="18" charset="0"/>
                <a:cs typeface="Times New Roman"/>
              </a:rPr>
              <a:t>Retention: </a:t>
            </a:r>
            <a:r>
              <a:rPr lang="en-US" sz="2800" spc="-15" dirty="0">
                <a:latin typeface="Garamond" panose="02020404030301010803" pitchFamily="18" charset="0"/>
                <a:cs typeface="Times New Roman"/>
              </a:rPr>
              <a:t>The </a:t>
            </a:r>
            <a:r>
              <a:rPr lang="en-US" sz="2800" spc="-40" dirty="0">
                <a:latin typeface="Garamond" panose="02020404030301010803" pitchFamily="18" charset="0"/>
                <a:cs typeface="Times New Roman"/>
              </a:rPr>
              <a:t>Privacy </a:t>
            </a:r>
            <a:r>
              <a:rPr lang="en-US" sz="2800" spc="-45" dirty="0">
                <a:latin typeface="Garamond" panose="02020404030301010803" pitchFamily="18" charset="0"/>
                <a:cs typeface="Times New Roman"/>
              </a:rPr>
              <a:t>Policy </a:t>
            </a:r>
            <a:r>
              <a:rPr lang="en-US" sz="2800" spc="-25" dirty="0">
                <a:latin typeface="Garamond" panose="02020404030301010803" pitchFamily="18" charset="0"/>
                <a:cs typeface="Times New Roman"/>
              </a:rPr>
              <a:t>addresses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security </a:t>
            </a:r>
            <a:r>
              <a:rPr lang="en-US" sz="2800" spc="-25" dirty="0">
                <a:latin typeface="Garamond" panose="02020404030301010803" pitchFamily="18" charset="0"/>
                <a:cs typeface="Times New Roman"/>
              </a:rPr>
              <a:t>measures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in </a:t>
            </a:r>
            <a:r>
              <a:rPr lang="en-US" sz="2800" spc="-40" dirty="0">
                <a:latin typeface="Garamond" panose="02020404030301010803" pitchFamily="18" charset="0"/>
                <a:cs typeface="Times New Roman"/>
              </a:rPr>
              <a:t>place </a:t>
            </a:r>
            <a:r>
              <a:rPr lang="en-US" sz="2800" spc="10" dirty="0">
                <a:latin typeface="Garamond" panose="02020404030301010803" pitchFamily="18" charset="0"/>
                <a:cs typeface="Times New Roman"/>
              </a:rPr>
              <a:t>to </a:t>
            </a:r>
            <a:r>
              <a:rPr lang="en-US" sz="2800" spc="-10" dirty="0">
                <a:latin typeface="Garamond" panose="02020404030301010803" pitchFamily="18" charset="0"/>
                <a:cs typeface="Times New Roman"/>
              </a:rPr>
              <a:t>protect </a:t>
            </a:r>
            <a:r>
              <a:rPr lang="en-US" sz="2800" spc="-25" dirty="0">
                <a:latin typeface="Garamond" panose="02020404030301010803" pitchFamily="18" charset="0"/>
                <a:cs typeface="Times New Roman"/>
              </a:rPr>
              <a:t>personal </a:t>
            </a:r>
            <a:r>
              <a:rPr lang="en-US" sz="2800" spc="-30" dirty="0">
                <a:latin typeface="Garamond" panose="02020404030301010803" pitchFamily="18" charset="0"/>
                <a:cs typeface="Times New Roman"/>
              </a:rPr>
              <a:t>data. </a:t>
            </a:r>
            <a:r>
              <a:rPr lang="en-US" sz="2800" spc="15" dirty="0">
                <a:latin typeface="Garamond" panose="02020404030301010803" pitchFamily="18" charset="0"/>
                <a:cs typeface="Times New Roman"/>
              </a:rPr>
              <a:t>It </a:t>
            </a:r>
            <a:r>
              <a:rPr lang="en-US" sz="2800" spc="-30" dirty="0">
                <a:latin typeface="Garamond" panose="02020404030301010803" pitchFamily="18" charset="0"/>
                <a:cs typeface="Times New Roman"/>
              </a:rPr>
              <a:t>includes </a:t>
            </a:r>
            <a:r>
              <a:rPr lang="en-US" sz="2800" spc="-35" dirty="0">
                <a:latin typeface="Garamond" panose="02020404030301010803" pitchFamily="18" charset="0"/>
                <a:cs typeface="Times New Roman"/>
              </a:rPr>
              <a:t>details </a:t>
            </a:r>
            <a:r>
              <a:rPr lang="en-US" sz="2800" spc="-10" dirty="0">
                <a:latin typeface="Garamond" panose="02020404030301010803" pitchFamily="18" charset="0"/>
                <a:cs typeface="Times New Roman"/>
              </a:rPr>
              <a:t>about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encryption, </a:t>
            </a:r>
            <a:r>
              <a:rPr lang="en-US" sz="2800" spc="-40" dirty="0">
                <a:latin typeface="Garamond" panose="02020404030301010803" pitchFamily="18" charset="0"/>
                <a:cs typeface="Times New Roman"/>
              </a:rPr>
              <a:t>access </a:t>
            </a:r>
            <a:r>
              <a:rPr lang="en-US" sz="2800" spc="-15" dirty="0">
                <a:latin typeface="Garamond" panose="02020404030301010803" pitchFamily="18" charset="0"/>
                <a:cs typeface="Times New Roman"/>
              </a:rPr>
              <a:t>controls, and </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measures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prevent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breaches. </a:t>
            </a:r>
            <a:r>
              <a:rPr lang="en-US" sz="2800" spc="-35" dirty="0">
                <a:latin typeface="Garamond" panose="02020404030301010803" pitchFamily="18" charset="0"/>
                <a:cs typeface="Times New Roman"/>
              </a:rPr>
              <a:t>Additionally,</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the </a:t>
            </a:r>
            <a:r>
              <a:rPr lang="en-US" sz="2800" spc="-45" dirty="0">
                <a:latin typeface="Garamond" panose="02020404030301010803" pitchFamily="18" charset="0"/>
                <a:cs typeface="Times New Roman"/>
              </a:rPr>
              <a:t>policy</a:t>
            </a:r>
            <a:r>
              <a:rPr lang="en-US" sz="2800" spc="210" dirty="0">
                <a:latin typeface="Garamond" panose="02020404030301010803" pitchFamily="18" charset="0"/>
                <a:cs typeface="Times New Roman"/>
              </a:rPr>
              <a:t> </a:t>
            </a:r>
            <a:r>
              <a:rPr lang="en-US" sz="2800" spc="-35" dirty="0">
                <a:latin typeface="Garamond" panose="02020404030301010803" pitchFamily="18" charset="0"/>
                <a:cs typeface="Times New Roman"/>
              </a:rPr>
              <a:t>explains </a:t>
            </a:r>
            <a:r>
              <a:rPr lang="en-US" sz="2800" spc="-20" dirty="0">
                <a:latin typeface="Garamond" panose="02020404030301010803" pitchFamily="18" charset="0"/>
                <a:cs typeface="Times New Roman"/>
              </a:rPr>
              <a:t>how </a:t>
            </a:r>
            <a:r>
              <a:rPr lang="en-US" sz="2800" spc="-25" dirty="0">
                <a:latin typeface="Garamond" panose="02020404030301010803" pitchFamily="18" charset="0"/>
                <a:cs typeface="Times New Roman"/>
              </a:rPr>
              <a:t>long </a:t>
            </a:r>
            <a:r>
              <a:rPr lang="en-US" sz="2800" spc="-20" dirty="0">
                <a:latin typeface="Garamond" panose="02020404030301010803" pitchFamily="18" charset="0"/>
                <a:cs typeface="Times New Roman"/>
              </a:rPr>
              <a:t>data </a:t>
            </a:r>
            <a:r>
              <a:rPr lang="en-US" sz="2800" spc="-45" dirty="0">
                <a:latin typeface="Garamond" panose="02020404030301010803" pitchFamily="18" charset="0"/>
                <a:cs typeface="Times New Roman"/>
              </a:rPr>
              <a:t>is</a:t>
            </a:r>
            <a:r>
              <a:rPr lang="en-US" sz="2800" spc="210" dirty="0">
                <a:latin typeface="Garamond" panose="02020404030301010803" pitchFamily="18" charset="0"/>
                <a:cs typeface="Times New Roman"/>
              </a:rPr>
              <a:t> </a:t>
            </a:r>
            <a:r>
              <a:rPr lang="en-US" sz="2800" spc="-25" dirty="0">
                <a:latin typeface="Garamond" panose="02020404030301010803" pitchFamily="18" charset="0"/>
                <a:cs typeface="Times New Roman"/>
              </a:rPr>
              <a:t>retained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criteria </a:t>
            </a:r>
            <a:r>
              <a:rPr lang="en-US" sz="2800" spc="-25" dirty="0">
                <a:latin typeface="Garamond" panose="02020404030301010803" pitchFamily="18" charset="0"/>
                <a:cs typeface="Times New Roman"/>
              </a:rPr>
              <a:t>used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determine </a:t>
            </a:r>
            <a:r>
              <a:rPr lang="en-US" sz="2800" spc="-15" dirty="0">
                <a:latin typeface="Garamond" panose="02020404030301010803" pitchFamily="18" charset="0"/>
                <a:cs typeface="Times New Roman"/>
              </a:rPr>
              <a:t>retention </a:t>
            </a:r>
            <a:r>
              <a:rPr lang="en-US" sz="2800" spc="-25" dirty="0">
                <a:latin typeface="Garamond" panose="02020404030301010803" pitchFamily="18" charset="0"/>
                <a:cs typeface="Times New Roman"/>
              </a:rPr>
              <a:t>periods. </a:t>
            </a:r>
            <a:r>
              <a:rPr lang="en-US" sz="2800" dirty="0">
                <a:latin typeface="Garamond" panose="02020404030301010803" pitchFamily="18" charset="0"/>
                <a:cs typeface="Times New Roman"/>
              </a:rPr>
              <a:t>It's </a:t>
            </a:r>
            <a:r>
              <a:rPr lang="en-US" sz="2800" spc="-35" dirty="0">
                <a:latin typeface="Garamond" panose="02020404030301010803" pitchFamily="18" charset="0"/>
                <a:cs typeface="Times New Roman"/>
              </a:rPr>
              <a:t>crucial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show </a:t>
            </a:r>
            <a:r>
              <a:rPr lang="en-US" sz="2800" dirty="0">
                <a:latin typeface="Garamond" panose="02020404030301010803" pitchFamily="18" charset="0"/>
                <a:cs typeface="Times New Roman"/>
              </a:rPr>
              <a:t>that </a:t>
            </a:r>
            <a:r>
              <a:rPr lang="en-US" sz="2800" spc="-20" dirty="0">
                <a:latin typeface="Garamond" panose="02020404030301010803" pitchFamily="18" charset="0"/>
                <a:cs typeface="Times New Roman"/>
              </a:rPr>
              <a:t>data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not </a:t>
            </a:r>
            <a:r>
              <a:rPr lang="en-US" sz="2800" spc="-10" dirty="0">
                <a:latin typeface="Garamond" panose="02020404030301010803" pitchFamily="18" charset="0"/>
                <a:cs typeface="Times New Roman"/>
              </a:rPr>
              <a:t>stored </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indefinitely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disposed</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when</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no</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longer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needed.</a:t>
            </a:r>
          </a:p>
          <a:p>
            <a:pPr marL="241300" marR="5715" indent="-228600" algn="just">
              <a:lnSpc>
                <a:spcPct val="140500"/>
              </a:lnSpc>
              <a:buClr>
                <a:srgbClr val="000000"/>
              </a:buClr>
              <a:buFont typeface="Wingdings"/>
              <a:buChar char=""/>
              <a:tabLst>
                <a:tab pos="241300" algn="l"/>
              </a:tabLst>
            </a:pP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080676" y="1212252"/>
            <a:ext cx="89540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just">
              <a:spcBef>
                <a:spcPts val="1110"/>
              </a:spcBef>
            </a:pPr>
            <a:r>
              <a:rPr lang="en-US" sz="3600" b="1" spc="-10" dirty="0">
                <a:solidFill>
                  <a:schemeClr val="bg1"/>
                </a:solidFill>
                <a:latin typeface="Garamond" panose="02020404030301010803" pitchFamily="18" charset="0"/>
                <a:cs typeface="Times New Roman"/>
              </a:rPr>
              <a:t>Key Components of a Privacy Policy</a:t>
            </a:r>
          </a:p>
        </p:txBody>
      </p:sp>
      <p:sp>
        <p:nvSpPr>
          <p:cNvPr id="4" name="Slide Number Placeholder 3">
            <a:extLst>
              <a:ext uri="{FF2B5EF4-FFF2-40B4-BE49-F238E27FC236}">
                <a16:creationId xmlns:a16="http://schemas.microsoft.com/office/drawing/2014/main" id="{B3773C5C-DAC1-598D-95CE-5710A90C6222}"/>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199</a:t>
            </a:fld>
            <a:endParaRPr lang="en-US"/>
          </a:p>
        </p:txBody>
      </p:sp>
    </p:spTree>
    <p:extLst>
      <p:ext uri="{BB962C8B-B14F-4D97-AF65-F5344CB8AC3E}">
        <p14:creationId xmlns:p14="http://schemas.microsoft.com/office/powerpoint/2010/main" val="353898262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76312" y="2088301"/>
            <a:ext cx="17675158" cy="7378687"/>
          </a:xfrm>
          <a:prstGeom prst="rect">
            <a:avLst/>
          </a:prstGeom>
        </p:spPr>
        <p:txBody>
          <a:bodyPr vert="horz" wrap="square" lIns="0" tIns="12700" rIns="0" bIns="0" rtlCol="0">
            <a:spAutoFit/>
          </a:bodyPr>
          <a:lstStyle/>
          <a:p>
            <a:pPr marL="12700" marR="6985" algn="just">
              <a:lnSpc>
                <a:spcPct val="140400"/>
              </a:lnSpc>
            </a:pPr>
            <a:r>
              <a:rPr lang="en-US" sz="2800" spc="-35" dirty="0">
                <a:latin typeface="Garamond" panose="02020404030301010803" pitchFamily="18" charset="0"/>
                <a:cs typeface="Times New Roman"/>
              </a:rPr>
              <a:t>[Your </a:t>
            </a:r>
            <a:r>
              <a:rPr lang="en-US" sz="2800" spc="-25" dirty="0">
                <a:latin typeface="Garamond" panose="02020404030301010803" pitchFamily="18" charset="0"/>
                <a:cs typeface="Times New Roman"/>
              </a:rPr>
              <a:t>Company Name] </a:t>
            </a:r>
            <a:r>
              <a:rPr lang="en-US" sz="2800" spc="-35" dirty="0">
                <a:latin typeface="Garamond" panose="02020404030301010803" pitchFamily="18" charset="0"/>
                <a:cs typeface="Times New Roman"/>
              </a:rPr>
              <a:t>("we," </a:t>
            </a:r>
            <a:r>
              <a:rPr lang="en-US" sz="2800" spc="-15" dirty="0">
                <a:latin typeface="Garamond" panose="02020404030301010803" pitchFamily="18" charset="0"/>
                <a:cs typeface="Times New Roman"/>
              </a:rPr>
              <a:t>"our,"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"us") </a:t>
            </a:r>
            <a:r>
              <a:rPr lang="en-US" sz="2800" spc="-55" dirty="0">
                <a:latin typeface="Garamond" panose="02020404030301010803" pitchFamily="18" charset="0"/>
                <a:cs typeface="Times New Roman"/>
              </a:rPr>
              <a:t>is </a:t>
            </a:r>
            <a:r>
              <a:rPr lang="en-US" sz="2800" spc="-15" dirty="0">
                <a:latin typeface="Garamond" panose="02020404030301010803" pitchFamily="18" charset="0"/>
                <a:cs typeface="Times New Roman"/>
              </a:rPr>
              <a:t>committed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protecting </a:t>
            </a:r>
            <a:r>
              <a:rPr lang="en-US" sz="2800" spc="-25" dirty="0">
                <a:latin typeface="Garamond" panose="02020404030301010803" pitchFamily="18" charset="0"/>
                <a:cs typeface="Times New Roman"/>
              </a:rPr>
              <a:t>your </a:t>
            </a:r>
            <a:r>
              <a:rPr lang="en-US" sz="2800" spc="-40" dirty="0">
                <a:latin typeface="Garamond" panose="02020404030301010803" pitchFamily="18" charset="0"/>
                <a:cs typeface="Times New Roman"/>
              </a:rPr>
              <a:t>privacy. </a:t>
            </a:r>
            <a:r>
              <a:rPr lang="en-US" sz="2800" spc="-25" dirty="0">
                <a:latin typeface="Garamond" panose="02020404030301010803" pitchFamily="18" charset="0"/>
                <a:cs typeface="Times New Roman"/>
              </a:rPr>
              <a:t>This </a:t>
            </a:r>
            <a:r>
              <a:rPr lang="en-US" sz="2800" spc="-45" dirty="0">
                <a:latin typeface="Garamond" panose="02020404030301010803" pitchFamily="18" charset="0"/>
                <a:cs typeface="Times New Roman"/>
              </a:rPr>
              <a:t>Privacy </a:t>
            </a:r>
            <a:r>
              <a:rPr lang="en-US" sz="2800" spc="-285" dirty="0">
                <a:latin typeface="Garamond" panose="02020404030301010803" pitchFamily="18" charset="0"/>
                <a:cs typeface="Times New Roman"/>
              </a:rPr>
              <a:t> </a:t>
            </a:r>
            <a:r>
              <a:rPr lang="en-US" sz="2800" spc="-45" dirty="0">
                <a:latin typeface="Garamond" panose="02020404030301010803" pitchFamily="18" charset="0"/>
                <a:cs typeface="Times New Roman"/>
              </a:rPr>
              <a:t>Policy </a:t>
            </a:r>
            <a:r>
              <a:rPr lang="en-US" sz="2800" spc="-25" dirty="0">
                <a:latin typeface="Garamond" panose="02020404030301010803" pitchFamily="18" charset="0"/>
                <a:cs typeface="Times New Roman"/>
              </a:rPr>
              <a:t>outlines </a:t>
            </a:r>
            <a:r>
              <a:rPr lang="en-US" sz="2800" spc="-20" dirty="0">
                <a:latin typeface="Garamond" panose="02020404030301010803" pitchFamily="18" charset="0"/>
                <a:cs typeface="Times New Roman"/>
              </a:rPr>
              <a:t>how </a:t>
            </a:r>
            <a:r>
              <a:rPr lang="en-US" sz="2800" spc="-50" dirty="0">
                <a:latin typeface="Garamond" panose="02020404030301010803" pitchFamily="18" charset="0"/>
                <a:cs typeface="Times New Roman"/>
              </a:rPr>
              <a:t>we </a:t>
            </a:r>
            <a:r>
              <a:rPr lang="en-US" sz="2800" spc="-30" dirty="0">
                <a:latin typeface="Garamond" panose="02020404030301010803" pitchFamily="18" charset="0"/>
                <a:cs typeface="Times New Roman"/>
              </a:rPr>
              <a:t>collect, use, </a:t>
            </a:r>
            <a:r>
              <a:rPr lang="en-US" sz="2800" spc="-35" dirty="0">
                <a:latin typeface="Garamond" panose="02020404030301010803" pitchFamily="18" charset="0"/>
                <a:cs typeface="Times New Roman"/>
              </a:rPr>
              <a:t>disclose,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safeguard </a:t>
            </a:r>
            <a:r>
              <a:rPr lang="en-US" sz="2800" spc="-25" dirty="0">
                <a:latin typeface="Garamond" panose="02020404030301010803" pitchFamily="18" charset="0"/>
                <a:cs typeface="Times New Roman"/>
              </a:rPr>
              <a:t>your </a:t>
            </a:r>
            <a:r>
              <a:rPr lang="en-US" sz="2800" spc="-20" dirty="0">
                <a:latin typeface="Garamond" panose="02020404030301010803" pitchFamily="18" charset="0"/>
                <a:cs typeface="Times New Roman"/>
              </a:rPr>
              <a:t>personal </a:t>
            </a:r>
            <a:r>
              <a:rPr lang="en-US" sz="2800" spc="-15" dirty="0">
                <a:latin typeface="Garamond" panose="02020404030301010803" pitchFamily="18" charset="0"/>
                <a:cs typeface="Times New Roman"/>
              </a:rPr>
              <a:t>information. </a:t>
            </a:r>
            <a:r>
              <a:rPr lang="en-US" sz="2800" spc="-80" dirty="0">
                <a:latin typeface="Garamond" panose="02020404030301010803" pitchFamily="18" charset="0"/>
                <a:cs typeface="Times New Roman"/>
              </a:rPr>
              <a:t>By </a:t>
            </a:r>
            <a:r>
              <a:rPr lang="en-US" sz="2800" spc="-30" dirty="0">
                <a:latin typeface="Garamond" panose="02020404030301010803" pitchFamily="18" charset="0"/>
                <a:cs typeface="Times New Roman"/>
              </a:rPr>
              <a:t>using </a:t>
            </a:r>
            <a:r>
              <a:rPr lang="en-US" sz="2800" spc="-5" dirty="0">
                <a:latin typeface="Garamond" panose="02020404030301010803" pitchFamily="18" charset="0"/>
                <a:cs typeface="Times New Roman"/>
              </a:rPr>
              <a:t>our </a:t>
            </a:r>
            <a:r>
              <a:rPr lang="en-US" sz="2800" spc="-35" dirty="0">
                <a:latin typeface="Garamond" panose="02020404030301010803" pitchFamily="18" charset="0"/>
                <a:cs typeface="Times New Roman"/>
              </a:rPr>
              <a:t>services,</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you</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the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practices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described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this</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policy.</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a:spcBef>
                <a:spcPts val="1120"/>
              </a:spcBef>
            </a:pPr>
            <a:r>
              <a:rPr lang="en-US" sz="2800" b="1" spc="-20" dirty="0">
                <a:latin typeface="Garamond" panose="02020404030301010803" pitchFamily="18" charset="0"/>
                <a:cs typeface="Times New Roman"/>
              </a:rPr>
              <a:t>Information</a:t>
            </a:r>
            <a:r>
              <a:rPr lang="en-US" sz="2800" b="1" spc="-10" dirty="0">
                <a:latin typeface="Garamond" panose="02020404030301010803" pitchFamily="18" charset="0"/>
                <a:cs typeface="Times New Roman"/>
              </a:rPr>
              <a:t> </a:t>
            </a:r>
            <a:r>
              <a:rPr lang="en-US" sz="2800" b="1" spc="-50" dirty="0">
                <a:latin typeface="Garamond" panose="02020404030301010803" pitchFamily="18" charset="0"/>
                <a:cs typeface="Times New Roman"/>
              </a:rPr>
              <a:t>We</a:t>
            </a:r>
            <a:r>
              <a:rPr lang="en-US" sz="2800" b="1" spc="-5" dirty="0">
                <a:latin typeface="Garamond" panose="02020404030301010803" pitchFamily="18" charset="0"/>
                <a:cs typeface="Times New Roman"/>
              </a:rPr>
              <a:t> </a:t>
            </a:r>
            <a:r>
              <a:rPr lang="en-US" sz="2800" b="1" spc="-10" dirty="0">
                <a:latin typeface="Garamond" panose="02020404030301010803" pitchFamily="18" charset="0"/>
                <a:cs typeface="Times New Roman"/>
              </a:rPr>
              <a:t>Collect</a:t>
            </a:r>
            <a:endParaRPr lang="en-US" sz="2800" dirty="0">
              <a:latin typeface="Garamond" panose="02020404030301010803" pitchFamily="18" charset="0"/>
              <a:cs typeface="Times New Roman"/>
            </a:endParaRPr>
          </a:p>
          <a:p>
            <a:pPr marL="12700" marR="7620" algn="just">
              <a:lnSpc>
                <a:spcPct val="140200"/>
              </a:lnSpc>
              <a:spcBef>
                <a:spcPts val="10"/>
              </a:spcBef>
            </a:pPr>
            <a:r>
              <a:rPr lang="en-US" sz="2800" spc="-55" dirty="0">
                <a:latin typeface="Garamond" panose="02020404030301010803" pitchFamily="18" charset="0"/>
                <a:cs typeface="Times New Roman"/>
              </a:rPr>
              <a:t>We </a:t>
            </a:r>
            <a:r>
              <a:rPr lang="en-US" sz="2800" spc="-30" dirty="0">
                <a:latin typeface="Garamond" panose="02020404030301010803" pitchFamily="18" charset="0"/>
                <a:cs typeface="Times New Roman"/>
              </a:rPr>
              <a:t>collect </a:t>
            </a:r>
            <a:r>
              <a:rPr lang="en-US" sz="2800" spc="-15" dirty="0">
                <a:latin typeface="Garamond" panose="02020404030301010803" pitchFamily="18" charset="0"/>
                <a:cs typeface="Times New Roman"/>
              </a:rPr>
              <a:t>information </a:t>
            </a:r>
            <a:r>
              <a:rPr lang="en-US" sz="2800" spc="-40" dirty="0">
                <a:latin typeface="Garamond" panose="02020404030301010803" pitchFamily="18" charset="0"/>
                <a:cs typeface="Times New Roman"/>
              </a:rPr>
              <a:t>you </a:t>
            </a:r>
            <a:r>
              <a:rPr lang="en-US" sz="2800" spc="-20" dirty="0">
                <a:latin typeface="Garamond" panose="02020404030301010803" pitchFamily="18" charset="0"/>
                <a:cs typeface="Times New Roman"/>
              </a:rPr>
              <a:t>provide </a:t>
            </a:r>
            <a:r>
              <a:rPr lang="en-US" sz="2800" spc="-35" dirty="0">
                <a:latin typeface="Garamond" panose="02020404030301010803" pitchFamily="18" charset="0"/>
                <a:cs typeface="Times New Roman"/>
              </a:rPr>
              <a:t>directly, </a:t>
            </a:r>
            <a:r>
              <a:rPr lang="en-US" sz="2800" spc="-15" dirty="0">
                <a:latin typeface="Garamond" panose="02020404030301010803" pitchFamily="18" charset="0"/>
                <a:cs typeface="Times New Roman"/>
              </a:rPr>
              <a:t>such </a:t>
            </a:r>
            <a:r>
              <a:rPr lang="en-US" sz="2800" spc="-40" dirty="0">
                <a:latin typeface="Garamond" panose="02020404030301010803" pitchFamily="18" charset="0"/>
                <a:cs typeface="Times New Roman"/>
              </a:rPr>
              <a:t>as </a:t>
            </a:r>
            <a:r>
              <a:rPr lang="en-US" sz="2800" spc="-25" dirty="0">
                <a:latin typeface="Garamond" panose="02020404030301010803" pitchFamily="18" charset="0"/>
                <a:cs typeface="Times New Roman"/>
              </a:rPr>
              <a:t>your name, </a:t>
            </a:r>
            <a:r>
              <a:rPr lang="en-US" sz="2800" spc="-40" dirty="0">
                <a:latin typeface="Garamond" panose="02020404030301010803" pitchFamily="18" charset="0"/>
                <a:cs typeface="Times New Roman"/>
              </a:rPr>
              <a:t>email </a:t>
            </a:r>
            <a:r>
              <a:rPr lang="en-US" sz="2800" spc="-25" dirty="0">
                <a:latin typeface="Garamond" panose="02020404030301010803" pitchFamily="18" charset="0"/>
                <a:cs typeface="Times New Roman"/>
              </a:rPr>
              <a:t>address,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other </a:t>
            </a:r>
            <a:r>
              <a:rPr lang="en-US" sz="2800" spc="-25" dirty="0">
                <a:latin typeface="Garamond" panose="02020404030301010803" pitchFamily="18" charset="0"/>
                <a:cs typeface="Times New Roman"/>
              </a:rPr>
              <a:t>personal </a:t>
            </a:r>
            <a:r>
              <a:rPr lang="en-US" sz="2800" spc="-30" dirty="0">
                <a:latin typeface="Garamond" panose="02020404030301010803" pitchFamily="18" charset="0"/>
                <a:cs typeface="Times New Roman"/>
              </a:rPr>
              <a:t>details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when</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interact</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our</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a:spcBef>
                <a:spcPts val="1120"/>
              </a:spcBef>
            </a:pPr>
            <a:r>
              <a:rPr lang="en-US" sz="2800" b="1" spc="35" dirty="0">
                <a:latin typeface="Garamond" panose="02020404030301010803" pitchFamily="18" charset="0"/>
                <a:cs typeface="Times New Roman"/>
              </a:rPr>
              <a:t>How</a:t>
            </a:r>
            <a:r>
              <a:rPr lang="en-US" sz="2800" b="1" spc="-5" dirty="0">
                <a:latin typeface="Garamond" panose="02020404030301010803" pitchFamily="18" charset="0"/>
                <a:cs typeface="Times New Roman"/>
              </a:rPr>
              <a:t> </a:t>
            </a:r>
            <a:r>
              <a:rPr lang="en-US" sz="2800" b="1" spc="-50" dirty="0">
                <a:latin typeface="Garamond" panose="02020404030301010803" pitchFamily="18" charset="0"/>
                <a:cs typeface="Times New Roman"/>
              </a:rPr>
              <a:t>We</a:t>
            </a:r>
            <a:r>
              <a:rPr lang="en-US" sz="2800" b="1" spc="-5" dirty="0">
                <a:latin typeface="Garamond" panose="02020404030301010803" pitchFamily="18" charset="0"/>
                <a:cs typeface="Times New Roman"/>
              </a:rPr>
              <a:t> </a:t>
            </a:r>
            <a:r>
              <a:rPr lang="en-US" sz="2800" b="1" spc="30" dirty="0">
                <a:latin typeface="Garamond" panose="02020404030301010803" pitchFamily="18" charset="0"/>
                <a:cs typeface="Times New Roman"/>
              </a:rPr>
              <a:t>Use</a:t>
            </a:r>
            <a:r>
              <a:rPr lang="en-US" sz="2800" b="1" dirty="0">
                <a:latin typeface="Garamond" panose="02020404030301010803" pitchFamily="18" charset="0"/>
                <a:cs typeface="Times New Roman"/>
              </a:rPr>
              <a:t> </a:t>
            </a:r>
            <a:r>
              <a:rPr lang="en-US" sz="2800" b="1" spc="-50" dirty="0">
                <a:latin typeface="Garamond" panose="02020404030301010803" pitchFamily="18" charset="0"/>
                <a:cs typeface="Times New Roman"/>
              </a:rPr>
              <a:t>Your</a:t>
            </a:r>
            <a:r>
              <a:rPr lang="en-US" sz="2800" b="1" spc="-10" dirty="0">
                <a:latin typeface="Garamond" panose="02020404030301010803" pitchFamily="18" charset="0"/>
                <a:cs typeface="Times New Roman"/>
              </a:rPr>
              <a:t> </a:t>
            </a:r>
            <a:r>
              <a:rPr lang="en-US" sz="2800" b="1" spc="-20" dirty="0">
                <a:latin typeface="Garamond" panose="02020404030301010803" pitchFamily="18" charset="0"/>
                <a:cs typeface="Times New Roman"/>
              </a:rPr>
              <a:t>Information</a:t>
            </a:r>
            <a:endParaRPr lang="en-US" sz="2800" dirty="0">
              <a:latin typeface="Garamond" panose="02020404030301010803" pitchFamily="18" charset="0"/>
              <a:cs typeface="Times New Roman"/>
            </a:endParaRPr>
          </a:p>
          <a:p>
            <a:pPr marL="12700" marR="5080" algn="just">
              <a:lnSpc>
                <a:spcPct val="140000"/>
              </a:lnSpc>
              <a:spcBef>
                <a:spcPts val="10"/>
              </a:spcBef>
            </a:pPr>
            <a:r>
              <a:rPr lang="en-US" sz="2800" spc="-55" dirty="0">
                <a:latin typeface="Garamond" panose="02020404030301010803" pitchFamily="18" charset="0"/>
                <a:cs typeface="Times New Roman"/>
              </a:rPr>
              <a:t>We </a:t>
            </a:r>
            <a:r>
              <a:rPr lang="en-US" sz="2800" spc="-30" dirty="0">
                <a:latin typeface="Garamond" panose="02020404030301010803" pitchFamily="18" charset="0"/>
                <a:cs typeface="Times New Roman"/>
              </a:rPr>
              <a:t>use </a:t>
            </a:r>
            <a:r>
              <a:rPr lang="en-US" sz="2800" spc="-25" dirty="0">
                <a:latin typeface="Garamond" panose="02020404030301010803" pitchFamily="18" charset="0"/>
                <a:cs typeface="Times New Roman"/>
              </a:rPr>
              <a:t>your </a:t>
            </a:r>
            <a:r>
              <a:rPr lang="en-US" sz="2800" spc="-15" dirty="0">
                <a:latin typeface="Garamond" panose="02020404030301010803" pitchFamily="18" charset="0"/>
                <a:cs typeface="Times New Roman"/>
              </a:rPr>
              <a:t>information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provide, </a:t>
            </a:r>
            <a:r>
              <a:rPr lang="en-US" sz="2800" spc="-30" dirty="0">
                <a:latin typeface="Garamond" panose="02020404030301010803" pitchFamily="18" charset="0"/>
                <a:cs typeface="Times New Roman"/>
              </a:rPr>
              <a:t>maintain,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improve </a:t>
            </a:r>
            <a:r>
              <a:rPr lang="en-US" sz="2800" spc="-5" dirty="0">
                <a:latin typeface="Garamond" panose="02020404030301010803" pitchFamily="18" charset="0"/>
                <a:cs typeface="Times New Roman"/>
              </a:rPr>
              <a:t>our </a:t>
            </a:r>
            <a:r>
              <a:rPr lang="en-US" sz="2800" spc="-35" dirty="0">
                <a:latin typeface="Garamond" panose="02020404030301010803" pitchFamily="18" charset="0"/>
                <a:cs typeface="Times New Roman"/>
              </a:rPr>
              <a:t>services. </a:t>
            </a:r>
            <a:r>
              <a:rPr lang="en-US" sz="2800" spc="-25" dirty="0">
                <a:latin typeface="Garamond" panose="02020404030301010803" pitchFamily="18" charset="0"/>
                <a:cs typeface="Times New Roman"/>
              </a:rPr>
              <a:t>This </a:t>
            </a:r>
            <a:r>
              <a:rPr lang="en-US" sz="2800" spc="-30" dirty="0">
                <a:latin typeface="Garamond" panose="02020404030301010803" pitchFamily="18" charset="0"/>
                <a:cs typeface="Times New Roman"/>
              </a:rPr>
              <a:t>includes </a:t>
            </a:r>
            <a:r>
              <a:rPr lang="en-US" sz="2800" spc="-25" dirty="0">
                <a:latin typeface="Garamond" panose="02020404030301010803" pitchFamily="18" charset="0"/>
                <a:cs typeface="Times New Roman"/>
              </a:rPr>
              <a:t>sending </a:t>
            </a:r>
            <a:r>
              <a:rPr lang="en-US" sz="2800" spc="-35" dirty="0">
                <a:latin typeface="Garamond" panose="02020404030301010803" pitchFamily="18" charset="0"/>
                <a:cs typeface="Times New Roman"/>
              </a:rPr>
              <a:t>you </a:t>
            </a:r>
            <a:r>
              <a:rPr lang="en-US" sz="2800" spc="-20" dirty="0">
                <a:latin typeface="Garamond" panose="02020404030301010803" pitchFamily="18" charset="0"/>
                <a:cs typeface="Times New Roman"/>
              </a:rPr>
              <a:t>updates,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responding</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inquiries,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personalizing</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experience.</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a:spcBef>
                <a:spcPts val="1125"/>
              </a:spcBef>
            </a:pPr>
            <a:r>
              <a:rPr lang="en-US" sz="2800" b="1" spc="-20" dirty="0">
                <a:latin typeface="Garamond" panose="02020404030301010803" pitchFamily="18" charset="0"/>
                <a:cs typeface="Times New Roman"/>
              </a:rPr>
              <a:t>Information</a:t>
            </a:r>
            <a:r>
              <a:rPr lang="en-US" sz="2800" b="1" spc="-15" dirty="0">
                <a:latin typeface="Garamond" panose="02020404030301010803" pitchFamily="18" charset="0"/>
                <a:cs typeface="Times New Roman"/>
              </a:rPr>
              <a:t> </a:t>
            </a:r>
            <a:r>
              <a:rPr lang="en-US" sz="2800" b="1" spc="-30" dirty="0">
                <a:latin typeface="Garamond" panose="02020404030301010803" pitchFamily="18" charset="0"/>
                <a:cs typeface="Times New Roman"/>
              </a:rPr>
              <a:t>Sharing</a:t>
            </a:r>
            <a:endParaRPr lang="en-US" sz="2800" dirty="0">
              <a:latin typeface="Garamond" panose="02020404030301010803" pitchFamily="18" charset="0"/>
              <a:cs typeface="Times New Roman"/>
            </a:endParaRPr>
          </a:p>
          <a:p>
            <a:pPr marL="12700" marR="9525" algn="just">
              <a:lnSpc>
                <a:spcPct val="140100"/>
              </a:lnSpc>
              <a:spcBef>
                <a:spcPts val="10"/>
              </a:spcBef>
            </a:pPr>
            <a:r>
              <a:rPr lang="en-US" sz="2800" spc="-55" dirty="0">
                <a:latin typeface="Garamond" panose="02020404030301010803" pitchFamily="18" charset="0"/>
                <a:cs typeface="Times New Roman"/>
              </a:rPr>
              <a:t>We </a:t>
            </a:r>
            <a:r>
              <a:rPr lang="en-US" sz="2800" spc="5" dirty="0">
                <a:latin typeface="Garamond" panose="02020404030301010803" pitchFamily="18" charset="0"/>
                <a:cs typeface="Times New Roman"/>
              </a:rPr>
              <a:t>do </a:t>
            </a:r>
            <a:r>
              <a:rPr lang="en-US" sz="2800" spc="10" dirty="0">
                <a:latin typeface="Garamond" panose="02020404030301010803" pitchFamily="18" charset="0"/>
                <a:cs typeface="Times New Roman"/>
              </a:rPr>
              <a:t>not </a:t>
            </a:r>
            <a:r>
              <a:rPr lang="en-US" sz="2800" spc="-25" dirty="0">
                <a:latin typeface="Garamond" panose="02020404030301010803" pitchFamily="18" charset="0"/>
                <a:cs typeface="Times New Roman"/>
              </a:rPr>
              <a:t>share your </a:t>
            </a:r>
            <a:r>
              <a:rPr lang="en-US" sz="2800" spc="-20" dirty="0">
                <a:latin typeface="Garamond" panose="02020404030301010803" pitchFamily="18" charset="0"/>
                <a:cs typeface="Times New Roman"/>
              </a:rPr>
              <a:t>personal </a:t>
            </a:r>
            <a:r>
              <a:rPr lang="en-US" sz="2800" spc="-15" dirty="0">
                <a:latin typeface="Garamond" panose="02020404030301010803" pitchFamily="18" charset="0"/>
                <a:cs typeface="Times New Roman"/>
              </a:rPr>
              <a:t>information </a:t>
            </a:r>
            <a:r>
              <a:rPr lang="en-US" sz="2800" spc="-25" dirty="0">
                <a:latin typeface="Garamond" panose="02020404030301010803" pitchFamily="18" charset="0"/>
                <a:cs typeface="Times New Roman"/>
              </a:rPr>
              <a:t>with </a:t>
            </a:r>
            <a:r>
              <a:rPr lang="en-US" sz="2800" spc="-10" dirty="0">
                <a:latin typeface="Garamond" panose="02020404030301010803" pitchFamily="18" charset="0"/>
                <a:cs typeface="Times New Roman"/>
              </a:rPr>
              <a:t>third </a:t>
            </a:r>
            <a:r>
              <a:rPr lang="en-US" sz="2800" spc="-25" dirty="0">
                <a:latin typeface="Garamond" panose="02020404030301010803" pitchFamily="18" charset="0"/>
                <a:cs typeface="Times New Roman"/>
              </a:rPr>
              <a:t>parties, except </a:t>
            </a:r>
            <a:r>
              <a:rPr lang="en-US" sz="2800" spc="-45" dirty="0">
                <a:latin typeface="Garamond" panose="02020404030301010803" pitchFamily="18" charset="0"/>
                <a:cs typeface="Times New Roman"/>
              </a:rPr>
              <a:t>as </a:t>
            </a:r>
            <a:r>
              <a:rPr lang="en-US" sz="2800" spc="-35" dirty="0">
                <a:latin typeface="Garamond" panose="02020404030301010803" pitchFamily="18" charset="0"/>
                <a:cs typeface="Times New Roman"/>
              </a:rPr>
              <a:t>necessary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provide </a:t>
            </a:r>
            <a:r>
              <a:rPr lang="en-US" sz="2800" spc="-5" dirty="0">
                <a:latin typeface="Garamond" panose="02020404030301010803" pitchFamily="18" charset="0"/>
                <a:cs typeface="Times New Roman"/>
              </a:rPr>
              <a:t>our </a:t>
            </a:r>
            <a:r>
              <a:rPr lang="en-US" sz="2800" spc="-35" dirty="0">
                <a:latin typeface="Garamond" panose="02020404030301010803" pitchFamily="18" charset="0"/>
                <a:cs typeface="Times New Roman"/>
              </a:rPr>
              <a:t>services</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when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required</a:t>
            </a:r>
            <a:r>
              <a:rPr lang="en-US" sz="2800" spc="-1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law.</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54488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ctr">
              <a:spcBef>
                <a:spcPts val="1110"/>
              </a:spcBef>
            </a:pPr>
            <a:r>
              <a:rPr lang="en-US" sz="3600" b="1" spc="-10" dirty="0">
                <a:solidFill>
                  <a:schemeClr val="bg1"/>
                </a:solidFill>
                <a:latin typeface="Garamond" panose="02020404030301010803" pitchFamily="18" charset="0"/>
                <a:cs typeface="Times New Roman"/>
              </a:rPr>
              <a:t>Sample Privacy Policy</a:t>
            </a:r>
          </a:p>
        </p:txBody>
      </p:sp>
      <p:sp>
        <p:nvSpPr>
          <p:cNvPr id="4" name="Slide Number Placeholder 3">
            <a:extLst>
              <a:ext uri="{FF2B5EF4-FFF2-40B4-BE49-F238E27FC236}">
                <a16:creationId xmlns:a16="http://schemas.microsoft.com/office/drawing/2014/main" id="{18AA175D-16DD-9E6B-9318-845C89E042B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200</a:t>
            </a:fld>
            <a:endParaRPr lang="en-US"/>
          </a:p>
        </p:txBody>
      </p:sp>
    </p:spTree>
    <p:extLst>
      <p:ext uri="{BB962C8B-B14F-4D97-AF65-F5344CB8AC3E}">
        <p14:creationId xmlns:p14="http://schemas.microsoft.com/office/powerpoint/2010/main" val="263177064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8339" y="2110810"/>
            <a:ext cx="17289174" cy="7160935"/>
          </a:xfrm>
          <a:prstGeom prst="rect">
            <a:avLst/>
          </a:prstGeom>
        </p:spPr>
        <p:txBody>
          <a:bodyPr vert="horz" wrap="square" lIns="0" tIns="12700" rIns="0" bIns="0" rtlCol="0">
            <a:spAutoFit/>
          </a:bodyPr>
          <a:lstStyle/>
          <a:p>
            <a:pPr marL="12700">
              <a:spcBef>
                <a:spcPts val="1120"/>
              </a:spcBef>
            </a:pPr>
            <a:r>
              <a:rPr lang="en-US" sz="2800" b="1" spc="-30" dirty="0">
                <a:latin typeface="Garamond" panose="02020404030301010803" pitchFamily="18" charset="0"/>
                <a:cs typeface="Times New Roman"/>
              </a:rPr>
              <a:t>Security</a:t>
            </a:r>
            <a:endParaRPr lang="en-US" sz="2800" dirty="0">
              <a:latin typeface="Garamond" panose="02020404030301010803" pitchFamily="18" charset="0"/>
              <a:cs typeface="Times New Roman"/>
            </a:endParaRPr>
          </a:p>
          <a:p>
            <a:pPr marL="12700" marR="8255">
              <a:lnSpc>
                <a:spcPct val="140000"/>
              </a:lnSpc>
              <a:spcBef>
                <a:spcPts val="10"/>
              </a:spcBef>
            </a:pPr>
            <a:r>
              <a:rPr lang="en-US" sz="2800" spc="-55" dirty="0">
                <a:latin typeface="Garamond" panose="02020404030301010803" pitchFamily="18" charset="0"/>
                <a:cs typeface="Times New Roman"/>
              </a:rPr>
              <a:t>We</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take</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seriously</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implement</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appropriate</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measures</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30" dirty="0">
                <a:latin typeface="Garamond" panose="02020404030301010803" pitchFamily="18" charset="0"/>
                <a:cs typeface="Times New Roman"/>
              </a:rPr>
              <a:t> </a:t>
            </a:r>
            <a:r>
              <a:rPr lang="en-US" sz="2800" spc="-5" dirty="0">
                <a:latin typeface="Garamond" panose="02020404030301010803" pitchFamily="18" charset="0"/>
                <a:cs typeface="Times New Roman"/>
              </a:rPr>
              <a:t>protect</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personal</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35" dirty="0">
                <a:latin typeface="Garamond" panose="02020404030301010803" pitchFamily="18" charset="0"/>
                <a:cs typeface="Times New Roman"/>
              </a:rPr>
              <a:t> </a:t>
            </a:r>
            <a:r>
              <a:rPr lang="en-US" sz="2800" spc="-60" dirty="0">
                <a:latin typeface="Garamond" panose="02020404030301010803" pitchFamily="18" charset="0"/>
                <a:cs typeface="Times New Roman"/>
              </a:rPr>
              <a:t>We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retain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only</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long</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as</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necessary</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purposes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outlined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this</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policy.</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a:spcBef>
                <a:spcPts val="1125"/>
              </a:spcBef>
            </a:pPr>
            <a:r>
              <a:rPr lang="en-US" sz="2800" b="1" spc="-80" dirty="0">
                <a:latin typeface="Garamond" panose="02020404030301010803" pitchFamily="18" charset="0"/>
                <a:cs typeface="Times New Roman"/>
              </a:rPr>
              <a:t>Y</a:t>
            </a:r>
            <a:r>
              <a:rPr lang="en-US" sz="2800" b="1" spc="5" dirty="0">
                <a:latin typeface="Garamond" panose="02020404030301010803" pitchFamily="18" charset="0"/>
                <a:cs typeface="Times New Roman"/>
              </a:rPr>
              <a:t>ou</a:t>
            </a:r>
            <a:r>
              <a:rPr lang="en-US" sz="2800" b="1" spc="-125" dirty="0">
                <a:latin typeface="Garamond" panose="02020404030301010803" pitchFamily="18" charset="0"/>
                <a:cs typeface="Times New Roman"/>
              </a:rPr>
              <a:t>r</a:t>
            </a:r>
            <a:r>
              <a:rPr lang="en-US" sz="2800" b="1" spc="-5" dirty="0">
                <a:latin typeface="Garamond" panose="02020404030301010803" pitchFamily="18" charset="0"/>
                <a:cs typeface="Times New Roman"/>
              </a:rPr>
              <a:t> </a:t>
            </a:r>
            <a:r>
              <a:rPr lang="en-US" sz="2800" b="1" spc="-55" dirty="0">
                <a:latin typeface="Garamond" panose="02020404030301010803" pitchFamily="18" charset="0"/>
                <a:cs typeface="Times New Roman"/>
              </a:rPr>
              <a:t>C</a:t>
            </a:r>
            <a:r>
              <a:rPr lang="en-US" sz="2800" b="1" spc="5" dirty="0">
                <a:latin typeface="Garamond" panose="02020404030301010803" pitchFamily="18" charset="0"/>
                <a:cs typeface="Times New Roman"/>
              </a:rPr>
              <a:t>ho</a:t>
            </a:r>
            <a:r>
              <a:rPr lang="en-US" sz="2800" b="1" spc="15" dirty="0">
                <a:latin typeface="Garamond" panose="02020404030301010803" pitchFamily="18" charset="0"/>
                <a:cs typeface="Times New Roman"/>
              </a:rPr>
              <a:t>ices</a:t>
            </a:r>
            <a:endParaRPr lang="en-US" sz="2800" dirty="0">
              <a:latin typeface="Garamond" panose="02020404030301010803" pitchFamily="18" charset="0"/>
              <a:cs typeface="Times New Roman"/>
            </a:endParaRPr>
          </a:p>
          <a:p>
            <a:pPr marL="12700" marR="5080">
              <a:lnSpc>
                <a:spcPct val="140000"/>
              </a:lnSpc>
              <a:spcBef>
                <a:spcPts val="10"/>
              </a:spcBef>
            </a:pPr>
            <a:r>
              <a:rPr lang="en-US" sz="2800" spc="-30" dirty="0">
                <a:latin typeface="Garamond" panose="02020404030301010803" pitchFamily="18" charset="0"/>
                <a:cs typeface="Times New Roman"/>
              </a:rPr>
              <a:t>You</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access,</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correct,</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or</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delete</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personal</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3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contacting</a:t>
            </a:r>
            <a:r>
              <a:rPr lang="en-US" sz="2800" spc="-30" dirty="0">
                <a:latin typeface="Garamond" panose="02020404030301010803" pitchFamily="18" charset="0"/>
                <a:cs typeface="Times New Roman"/>
              </a:rPr>
              <a:t> us.</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You</a:t>
            </a:r>
            <a:r>
              <a:rPr lang="en-US" sz="2800" spc="-3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also </a:t>
            </a:r>
            <a:r>
              <a:rPr lang="en-US" sz="2800" spc="10" dirty="0">
                <a:latin typeface="Garamond" panose="02020404030301010803" pitchFamily="18" charset="0"/>
                <a:cs typeface="Times New Roman"/>
              </a:rPr>
              <a:t>opt</a:t>
            </a:r>
            <a:r>
              <a:rPr lang="en-US" sz="2800" spc="-40" dirty="0">
                <a:latin typeface="Garamond" panose="02020404030301010803" pitchFamily="18" charset="0"/>
                <a:cs typeface="Times New Roman"/>
              </a:rPr>
              <a:t> </a:t>
            </a:r>
            <a:r>
              <a:rPr lang="en-US" sz="2800" dirty="0">
                <a:latin typeface="Garamond" panose="02020404030301010803" pitchFamily="18" charset="0"/>
                <a:cs typeface="Times New Roman"/>
              </a:rPr>
              <a:t>out </a:t>
            </a:r>
            <a:r>
              <a:rPr lang="en-US" sz="2800" spc="-28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marketing</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communications.</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a:spcBef>
                <a:spcPts val="1125"/>
              </a:spcBef>
            </a:pPr>
            <a:r>
              <a:rPr lang="en-US" sz="2800" b="1" dirty="0">
                <a:latin typeface="Garamond" panose="02020404030301010803" pitchFamily="18" charset="0"/>
                <a:cs typeface="Times New Roman"/>
              </a:rPr>
              <a:t>Updates</a:t>
            </a:r>
            <a:r>
              <a:rPr lang="en-US" sz="2800" b="1" spc="-15" dirty="0">
                <a:latin typeface="Garamond" panose="02020404030301010803" pitchFamily="18" charset="0"/>
                <a:cs typeface="Times New Roman"/>
              </a:rPr>
              <a:t> </a:t>
            </a:r>
            <a:r>
              <a:rPr lang="en-US" sz="2800" b="1" dirty="0">
                <a:latin typeface="Garamond" panose="02020404030301010803" pitchFamily="18" charset="0"/>
                <a:cs typeface="Times New Roman"/>
              </a:rPr>
              <a:t>to</a:t>
            </a:r>
            <a:r>
              <a:rPr lang="en-US" sz="2800" b="1" spc="-10" dirty="0">
                <a:latin typeface="Garamond" panose="02020404030301010803" pitchFamily="18" charset="0"/>
                <a:cs typeface="Times New Roman"/>
              </a:rPr>
              <a:t> </a:t>
            </a:r>
            <a:r>
              <a:rPr lang="en-US" sz="2800" b="1" spc="-5" dirty="0">
                <a:latin typeface="Garamond" panose="02020404030301010803" pitchFamily="18" charset="0"/>
                <a:cs typeface="Times New Roman"/>
              </a:rPr>
              <a:t>this</a:t>
            </a:r>
            <a:r>
              <a:rPr lang="en-US" sz="2800" b="1" spc="-20" dirty="0">
                <a:latin typeface="Garamond" panose="02020404030301010803" pitchFamily="18" charset="0"/>
                <a:cs typeface="Times New Roman"/>
              </a:rPr>
              <a:t> </a:t>
            </a:r>
            <a:r>
              <a:rPr lang="en-US" sz="2800" b="1" dirty="0">
                <a:latin typeface="Garamond" panose="02020404030301010803" pitchFamily="18" charset="0"/>
                <a:cs typeface="Times New Roman"/>
              </a:rPr>
              <a:t>Policy</a:t>
            </a:r>
            <a:endParaRPr lang="en-US" sz="2800" dirty="0">
              <a:latin typeface="Garamond" panose="02020404030301010803" pitchFamily="18" charset="0"/>
              <a:cs typeface="Times New Roman"/>
            </a:endParaRPr>
          </a:p>
          <a:p>
            <a:pPr marL="12700" marR="10795">
              <a:lnSpc>
                <a:spcPct val="140000"/>
              </a:lnSpc>
              <a:spcBef>
                <a:spcPts val="10"/>
              </a:spcBef>
            </a:pPr>
            <a:r>
              <a:rPr lang="en-US" sz="2800" spc="-55" dirty="0">
                <a:latin typeface="Garamond" panose="02020404030301010803" pitchFamily="18" charset="0"/>
                <a:cs typeface="Times New Roman"/>
              </a:rPr>
              <a:t>We</a:t>
            </a:r>
            <a:r>
              <a:rPr lang="en-US" sz="2800" spc="18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185" dirty="0">
                <a:latin typeface="Garamond" panose="02020404030301010803" pitchFamily="18" charset="0"/>
                <a:cs typeface="Times New Roman"/>
              </a:rPr>
              <a:t> </a:t>
            </a:r>
            <a:r>
              <a:rPr lang="en-US" sz="2800" spc="-15" dirty="0">
                <a:latin typeface="Garamond" panose="02020404030301010803" pitchFamily="18" charset="0"/>
                <a:cs typeface="Times New Roman"/>
              </a:rPr>
              <a:t>update</a:t>
            </a:r>
            <a:r>
              <a:rPr lang="en-US" sz="2800" spc="190" dirty="0">
                <a:latin typeface="Garamond" panose="02020404030301010803" pitchFamily="18" charset="0"/>
                <a:cs typeface="Times New Roman"/>
              </a:rPr>
              <a:t> </a:t>
            </a:r>
            <a:r>
              <a:rPr lang="en-US" sz="2800" spc="-15" dirty="0">
                <a:latin typeface="Garamond" panose="02020404030301010803" pitchFamily="18" charset="0"/>
                <a:cs typeface="Times New Roman"/>
              </a:rPr>
              <a:t>this</a:t>
            </a:r>
            <a:r>
              <a:rPr lang="en-US" sz="2800" spc="185" dirty="0">
                <a:latin typeface="Garamond" panose="02020404030301010803" pitchFamily="18" charset="0"/>
                <a:cs typeface="Times New Roman"/>
              </a:rPr>
              <a:t> </a:t>
            </a:r>
            <a:r>
              <a:rPr lang="en-US" sz="2800" spc="-45" dirty="0">
                <a:latin typeface="Garamond" panose="02020404030301010803" pitchFamily="18" charset="0"/>
                <a:cs typeface="Times New Roman"/>
              </a:rPr>
              <a:t>policy</a:t>
            </a:r>
            <a:r>
              <a:rPr lang="en-US" sz="2800" spc="190" dirty="0">
                <a:latin typeface="Garamond" panose="02020404030301010803" pitchFamily="18" charset="0"/>
                <a:cs typeface="Times New Roman"/>
              </a:rPr>
              <a:t> </a:t>
            </a:r>
            <a:r>
              <a:rPr lang="en-US" sz="2800" spc="-40" dirty="0">
                <a:latin typeface="Garamond" panose="02020404030301010803" pitchFamily="18" charset="0"/>
                <a:cs typeface="Times New Roman"/>
              </a:rPr>
              <a:t>periodically.</a:t>
            </a:r>
            <a:r>
              <a:rPr lang="en-US" sz="2800" spc="190" dirty="0">
                <a:latin typeface="Garamond" panose="02020404030301010803" pitchFamily="18" charset="0"/>
                <a:cs typeface="Times New Roman"/>
              </a:rPr>
              <a:t> </a:t>
            </a:r>
            <a:r>
              <a:rPr lang="en-US" sz="2800" spc="-55" dirty="0">
                <a:latin typeface="Garamond" panose="02020404030301010803" pitchFamily="18" charset="0"/>
                <a:cs typeface="Times New Roman"/>
              </a:rPr>
              <a:t>We</a:t>
            </a:r>
            <a:r>
              <a:rPr lang="en-US" sz="2800" spc="185" dirty="0">
                <a:latin typeface="Garamond" panose="02020404030301010803" pitchFamily="18" charset="0"/>
                <a:cs typeface="Times New Roman"/>
              </a:rPr>
              <a:t> </a:t>
            </a:r>
            <a:r>
              <a:rPr lang="en-US" sz="2800" spc="-65" dirty="0">
                <a:latin typeface="Garamond" panose="02020404030301010803" pitchFamily="18" charset="0"/>
                <a:cs typeface="Times New Roman"/>
              </a:rPr>
              <a:t>will</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notify</a:t>
            </a:r>
            <a:r>
              <a:rPr lang="en-US" sz="2800" spc="18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19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75" dirty="0">
                <a:latin typeface="Garamond" panose="02020404030301010803" pitchFamily="18" charset="0"/>
                <a:cs typeface="Times New Roman"/>
              </a:rPr>
              <a:t> </a:t>
            </a:r>
            <a:r>
              <a:rPr lang="en-US" sz="2800" spc="-30" dirty="0">
                <a:latin typeface="Garamond" panose="02020404030301010803" pitchFamily="18" charset="0"/>
                <a:cs typeface="Times New Roman"/>
              </a:rPr>
              <a:t>significant</a:t>
            </a:r>
            <a:r>
              <a:rPr lang="en-US" sz="2800" spc="190" dirty="0">
                <a:latin typeface="Garamond" panose="02020404030301010803" pitchFamily="18" charset="0"/>
                <a:cs typeface="Times New Roman"/>
              </a:rPr>
              <a:t> </a:t>
            </a:r>
            <a:r>
              <a:rPr lang="en-US" sz="2800" spc="-30" dirty="0">
                <a:latin typeface="Garamond" panose="02020404030301010803" pitchFamily="18" charset="0"/>
                <a:cs typeface="Times New Roman"/>
              </a:rPr>
              <a:t>changes</a:t>
            </a:r>
            <a:r>
              <a:rPr lang="en-US" sz="2800" spc="190" dirty="0">
                <a:latin typeface="Garamond" panose="02020404030301010803" pitchFamily="18" charset="0"/>
                <a:cs typeface="Times New Roman"/>
              </a:rPr>
              <a:t> </a:t>
            </a:r>
            <a:r>
              <a:rPr lang="en-US" sz="2800" spc="-10" dirty="0">
                <a:latin typeface="Garamond" panose="02020404030301010803" pitchFamily="18" charset="0"/>
                <a:cs typeface="Times New Roman"/>
              </a:rPr>
              <a:t>through</a:t>
            </a:r>
            <a:r>
              <a:rPr lang="en-US" sz="2800" spc="185" dirty="0">
                <a:latin typeface="Garamond" panose="02020404030301010803" pitchFamily="18" charset="0"/>
                <a:cs typeface="Times New Roman"/>
              </a:rPr>
              <a:t> </a:t>
            </a:r>
            <a:r>
              <a:rPr lang="en-US" sz="2800" spc="-5" dirty="0">
                <a:latin typeface="Garamond" panose="02020404030301010803" pitchFamily="18" charset="0"/>
                <a:cs typeface="Times New Roman"/>
              </a:rPr>
              <a:t>our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website</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email.</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a:spcBef>
                <a:spcPts val="1120"/>
              </a:spcBef>
            </a:pPr>
            <a:r>
              <a:rPr lang="en-US" sz="2800" b="1" spc="-15" dirty="0">
                <a:latin typeface="Garamond" panose="02020404030301010803" pitchFamily="18" charset="0"/>
                <a:cs typeface="Times New Roman"/>
              </a:rPr>
              <a:t>Contact</a:t>
            </a:r>
            <a:r>
              <a:rPr lang="en-US" sz="2800" b="1" spc="-35" dirty="0">
                <a:latin typeface="Garamond" panose="02020404030301010803" pitchFamily="18" charset="0"/>
                <a:cs typeface="Times New Roman"/>
              </a:rPr>
              <a:t> </a:t>
            </a:r>
            <a:r>
              <a:rPr lang="en-US" sz="2800" b="1" spc="30" dirty="0">
                <a:latin typeface="Garamond" panose="02020404030301010803" pitchFamily="18" charset="0"/>
                <a:cs typeface="Times New Roman"/>
              </a:rPr>
              <a:t>Us</a:t>
            </a:r>
            <a:endParaRPr lang="en-US" sz="2800" dirty="0">
              <a:latin typeface="Garamond" panose="02020404030301010803" pitchFamily="18" charset="0"/>
              <a:cs typeface="Times New Roman"/>
            </a:endParaRPr>
          </a:p>
          <a:p>
            <a:pPr marL="12700">
              <a:spcBef>
                <a:spcPts val="590"/>
              </a:spcBef>
            </a:pPr>
            <a:r>
              <a:rPr lang="en-US" sz="2800" dirty="0">
                <a:latin typeface="Garamond" panose="02020404030301010803" pitchFamily="18" charset="0"/>
                <a:cs typeface="Times New Roman"/>
              </a:rPr>
              <a:t>For </a:t>
            </a:r>
            <a:r>
              <a:rPr lang="en-US" sz="2800" spc="-15" dirty="0">
                <a:latin typeface="Garamond" panose="02020404030301010803" pitchFamily="18" charset="0"/>
                <a:cs typeface="Times New Roman"/>
              </a:rPr>
              <a:t>questions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concerns</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about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this</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policy,</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please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contact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us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at</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[Contact</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Email].</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5448836"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lgn="ctr">
              <a:spcBef>
                <a:spcPts val="1110"/>
              </a:spcBef>
            </a:pPr>
            <a:r>
              <a:rPr lang="en-US" sz="3600" b="1" spc="-10" dirty="0">
                <a:solidFill>
                  <a:schemeClr val="bg1"/>
                </a:solidFill>
                <a:latin typeface="Garamond" panose="02020404030301010803" pitchFamily="18" charset="0"/>
                <a:cs typeface="Times New Roman"/>
              </a:rPr>
              <a:t>Sample Privacy Policy</a:t>
            </a:r>
          </a:p>
        </p:txBody>
      </p:sp>
      <p:sp>
        <p:nvSpPr>
          <p:cNvPr id="4" name="Slide Number Placeholder 3">
            <a:extLst>
              <a:ext uri="{FF2B5EF4-FFF2-40B4-BE49-F238E27FC236}">
                <a16:creationId xmlns:a16="http://schemas.microsoft.com/office/drawing/2014/main" id="{B01DE710-277A-6700-518E-408A83E6E5EF}"/>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201</a:t>
            </a:fld>
            <a:endParaRPr lang="en-US"/>
          </a:p>
        </p:txBody>
      </p:sp>
    </p:spTree>
    <p:extLst>
      <p:ext uri="{BB962C8B-B14F-4D97-AF65-F5344CB8AC3E}">
        <p14:creationId xmlns:p14="http://schemas.microsoft.com/office/powerpoint/2010/main" val="116531186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435609">
              <a:spcBef>
                <a:spcPts val="95"/>
              </a:spcBef>
            </a:pPr>
            <a:r>
              <a:rPr lang="en-US" sz="3600" b="1" spc="-15" dirty="0">
                <a:solidFill>
                  <a:srgbClr val="054C2C"/>
                </a:solidFill>
                <a:latin typeface="Garamond" panose="02020404030301010803" pitchFamily="18" charset="0"/>
                <a:cs typeface="Times New Roman"/>
              </a:rPr>
              <a:t>Understanding Cookies and Their Significance in Privacy</a:t>
            </a: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822852" cy="3071418"/>
          </a:xfrm>
          <a:prstGeom prst="rect">
            <a:avLst/>
          </a:prstGeom>
          <a:noFill/>
        </p:spPr>
        <p:txBody>
          <a:bodyPr wrap="square">
            <a:spAutoFit/>
          </a:bodyPr>
          <a:lstStyle/>
          <a:p>
            <a:pPr marL="90805" marR="85090" algn="just">
              <a:lnSpc>
                <a:spcPct val="140600"/>
              </a:lnSpc>
              <a:spcBef>
                <a:spcPts val="5"/>
              </a:spcBef>
            </a:pPr>
            <a:r>
              <a:rPr lang="en-US" sz="2800" spc="-30" dirty="0">
                <a:latin typeface="Garamond" panose="02020404030301010803" pitchFamily="18" charset="0"/>
                <a:cs typeface="Times New Roman"/>
              </a:rPr>
              <a:t>Cookies are </a:t>
            </a:r>
            <a:r>
              <a:rPr lang="en-US" sz="2800" spc="-50" dirty="0">
                <a:latin typeface="Garamond" panose="02020404030301010803" pitchFamily="18" charset="0"/>
                <a:cs typeface="Times New Roman"/>
              </a:rPr>
              <a:t>like </a:t>
            </a:r>
            <a:r>
              <a:rPr lang="en-US" sz="2800" spc="-40" dirty="0">
                <a:latin typeface="Garamond" panose="02020404030301010803" pitchFamily="18" charset="0"/>
                <a:cs typeface="Times New Roman"/>
              </a:rPr>
              <a:t>digital </a:t>
            </a:r>
            <a:r>
              <a:rPr lang="en-US" sz="2800" spc="-10" dirty="0">
                <a:latin typeface="Garamond" panose="02020404030301010803" pitchFamily="18" charset="0"/>
                <a:cs typeface="Times New Roman"/>
              </a:rPr>
              <a:t>footprints </a:t>
            </a:r>
            <a:r>
              <a:rPr lang="en-US" sz="2800" spc="-25" dirty="0">
                <a:latin typeface="Garamond" panose="02020404030301010803" pitchFamily="18" charset="0"/>
                <a:cs typeface="Times New Roman"/>
              </a:rPr>
              <a:t>left </a:t>
            </a:r>
            <a:r>
              <a:rPr lang="en-US" sz="2800" spc="-15" dirty="0">
                <a:latin typeface="Garamond" panose="02020404030301010803" pitchFamily="18" charset="0"/>
                <a:cs typeface="Times New Roman"/>
              </a:rPr>
              <a:t>behind </a:t>
            </a:r>
            <a:r>
              <a:rPr lang="en-US" sz="2800" spc="-40" dirty="0">
                <a:latin typeface="Garamond" panose="02020404030301010803" pitchFamily="18" charset="0"/>
                <a:cs typeface="Times New Roman"/>
              </a:rPr>
              <a:t>as </a:t>
            </a:r>
            <a:r>
              <a:rPr lang="en-US" sz="2800" spc="-35" dirty="0">
                <a:latin typeface="Garamond" panose="02020404030301010803" pitchFamily="18" charset="0"/>
                <a:cs typeface="Times New Roman"/>
              </a:rPr>
              <a:t>you navigate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internet. </a:t>
            </a:r>
            <a:r>
              <a:rPr lang="en-US" sz="2800" spc="-20" dirty="0">
                <a:latin typeface="Garamond" panose="02020404030301010803" pitchFamily="18" charset="0"/>
                <a:cs typeface="Times New Roman"/>
              </a:rPr>
              <a:t>These </a:t>
            </a:r>
            <a:r>
              <a:rPr lang="en-US" sz="2800" spc="-45" dirty="0">
                <a:latin typeface="Garamond" panose="02020404030301010803" pitchFamily="18" charset="0"/>
                <a:cs typeface="Times New Roman"/>
              </a:rPr>
              <a:t>small </a:t>
            </a:r>
            <a:r>
              <a:rPr lang="en-US" sz="2800" spc="-15" dirty="0">
                <a:latin typeface="Garamond" panose="02020404030301010803" pitchFamily="18" charset="0"/>
                <a:cs typeface="Times New Roman"/>
              </a:rPr>
              <a:t>text </a:t>
            </a:r>
            <a:r>
              <a:rPr lang="en-US" sz="2800" spc="-40" dirty="0">
                <a:latin typeface="Garamond" panose="02020404030301010803" pitchFamily="18" charset="0"/>
                <a:cs typeface="Times New Roman"/>
              </a:rPr>
              <a:t>files, </a:t>
            </a:r>
            <a:r>
              <a:rPr lang="en-US" sz="2800" spc="-35" dirty="0">
                <a:latin typeface="Garamond" panose="02020404030301010803" pitchFamily="18" charset="0"/>
                <a:cs typeface="Times New Roman"/>
              </a:rPr>
              <a:t> </a:t>
            </a:r>
            <a:r>
              <a:rPr lang="en-US" sz="2800" spc="-30" dirty="0">
                <a:latin typeface="Garamond" panose="02020404030301010803" pitchFamily="18" charset="0"/>
                <a:cs typeface="Times New Roman"/>
              </a:rPr>
              <a:t>placed </a:t>
            </a:r>
            <a:r>
              <a:rPr lang="en-US" sz="2800" spc="5" dirty="0">
                <a:latin typeface="Garamond" panose="02020404030301010803" pitchFamily="18" charset="0"/>
                <a:cs typeface="Times New Roman"/>
              </a:rPr>
              <a:t>on </a:t>
            </a:r>
            <a:r>
              <a:rPr lang="en-US" sz="2800" spc="-25" dirty="0">
                <a:latin typeface="Garamond" panose="02020404030301010803" pitchFamily="18" charset="0"/>
                <a:cs typeface="Times New Roman"/>
              </a:rPr>
              <a:t>your </a:t>
            </a:r>
            <a:r>
              <a:rPr lang="en-US" sz="2800" spc="-35" dirty="0">
                <a:latin typeface="Garamond" panose="02020404030301010803" pitchFamily="18" charset="0"/>
                <a:cs typeface="Times New Roman"/>
              </a:rPr>
              <a:t>device </a:t>
            </a:r>
            <a:r>
              <a:rPr lang="en-US" sz="2800" spc="-50" dirty="0">
                <a:latin typeface="Garamond" panose="02020404030301010803" pitchFamily="18" charset="0"/>
                <a:cs typeface="Times New Roman"/>
              </a:rPr>
              <a:t>by </a:t>
            </a:r>
            <a:r>
              <a:rPr lang="en-US" sz="2800" spc="-30" dirty="0">
                <a:latin typeface="Garamond" panose="02020404030301010803" pitchFamily="18" charset="0"/>
                <a:cs typeface="Times New Roman"/>
              </a:rPr>
              <a:t>websites </a:t>
            </a:r>
            <a:r>
              <a:rPr lang="en-US" sz="2800" spc="-35" dirty="0">
                <a:latin typeface="Garamond" panose="02020404030301010803" pitchFamily="18" charset="0"/>
                <a:cs typeface="Times New Roman"/>
              </a:rPr>
              <a:t>you visit, </a:t>
            </a:r>
            <a:r>
              <a:rPr lang="en-US" sz="2800" spc="-30" dirty="0">
                <a:latin typeface="Garamond" panose="02020404030301010803" pitchFamily="18" charset="0"/>
                <a:cs typeface="Times New Roman"/>
              </a:rPr>
              <a:t>serve various </a:t>
            </a:r>
            <a:r>
              <a:rPr lang="en-US" sz="2800" spc="-15" dirty="0">
                <a:latin typeface="Garamond" panose="02020404030301010803" pitchFamily="18" charset="0"/>
                <a:cs typeface="Times New Roman"/>
              </a:rPr>
              <a:t>purposes </a:t>
            </a:r>
            <a:r>
              <a:rPr lang="en-US" sz="2800" spc="-25" dirty="0">
                <a:latin typeface="Garamond" panose="02020404030301010803" pitchFamily="18" charset="0"/>
                <a:cs typeface="Times New Roman"/>
              </a:rPr>
              <a:t>in enhancing your online </a:t>
            </a:r>
            <a:r>
              <a:rPr lang="en-US" sz="2800" spc="-30" dirty="0">
                <a:latin typeface="Garamond" panose="02020404030301010803" pitchFamily="18" charset="0"/>
                <a:cs typeface="Times New Roman"/>
              </a:rPr>
              <a:t>experience. </a:t>
            </a:r>
            <a:r>
              <a:rPr lang="en-US" sz="2800" spc="-25" dirty="0">
                <a:latin typeface="Garamond" panose="02020404030301010803" pitchFamily="18" charset="0"/>
                <a:cs typeface="Times New Roman"/>
              </a:rPr>
              <a:t>But, </a:t>
            </a:r>
            <a:r>
              <a:rPr lang="en-US" sz="2800" spc="-40" dirty="0">
                <a:latin typeface="Garamond" panose="02020404030301010803" pitchFamily="18" charset="0"/>
                <a:cs typeface="Times New Roman"/>
              </a:rPr>
              <a:t>as </a:t>
            </a:r>
            <a:r>
              <a:rPr lang="en-US" sz="2800" spc="-25" dirty="0">
                <a:latin typeface="Garamond" panose="02020404030301010803" pitchFamily="18" charset="0"/>
                <a:cs typeface="Times New Roman"/>
              </a:rPr>
              <a:t>with </a:t>
            </a:r>
            <a:r>
              <a:rPr lang="en-US" sz="2800" spc="-50" dirty="0">
                <a:latin typeface="Garamond" panose="02020404030301010803" pitchFamily="18" charset="0"/>
                <a:cs typeface="Times New Roman"/>
              </a:rPr>
              <a:t>any </a:t>
            </a:r>
            <a:r>
              <a:rPr lang="en-US" sz="2800" spc="-35" dirty="0">
                <a:latin typeface="Garamond" panose="02020404030301010803" pitchFamily="18" charset="0"/>
                <a:cs typeface="Times New Roman"/>
              </a:rPr>
              <a:t>trail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footprints, </a:t>
            </a:r>
            <a:r>
              <a:rPr lang="en-US" sz="2800" spc="-20" dirty="0">
                <a:latin typeface="Garamond" panose="02020404030301010803" pitchFamily="18" charset="0"/>
                <a:cs typeface="Times New Roman"/>
              </a:rPr>
              <a:t>it's </a:t>
            </a:r>
            <a:r>
              <a:rPr lang="en-US" sz="2800" spc="-30" dirty="0">
                <a:latin typeface="Garamond" panose="02020404030301010803" pitchFamily="18" charset="0"/>
                <a:cs typeface="Times New Roman"/>
              </a:rPr>
              <a:t>essential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know </a:t>
            </a:r>
            <a:r>
              <a:rPr lang="en-US" sz="2800" spc="-30" dirty="0">
                <a:latin typeface="Garamond" panose="02020404030301010803" pitchFamily="18" charset="0"/>
                <a:cs typeface="Times New Roman"/>
              </a:rPr>
              <a:t>where </a:t>
            </a:r>
            <a:r>
              <a:rPr lang="en-US" sz="2800" spc="-35" dirty="0">
                <a:latin typeface="Garamond" panose="02020404030301010803" pitchFamily="18" charset="0"/>
                <a:cs typeface="Times New Roman"/>
              </a:rPr>
              <a:t>they </a:t>
            </a:r>
            <a:r>
              <a:rPr lang="en-US" sz="2800" spc="-40" dirty="0">
                <a:latin typeface="Garamond" panose="02020404030301010803" pitchFamily="18" charset="0"/>
                <a:cs typeface="Times New Roman"/>
              </a:rPr>
              <a:t>lead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what</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reveal.</a:t>
            </a:r>
            <a:endParaRPr lang="en-US" sz="2800" dirty="0">
              <a:latin typeface="Garamond" panose="02020404030301010803" pitchFamily="18" charset="0"/>
              <a:cs typeface="Times New Roman"/>
            </a:endParaRPr>
          </a:p>
          <a:p>
            <a:pPr marL="90805" marR="81915" algn="just">
              <a:lnSpc>
                <a:spcPct val="140200"/>
              </a:lnSpc>
              <a:spcBef>
                <a:spcPts val="5"/>
              </a:spcBef>
            </a:pPr>
            <a:r>
              <a:rPr lang="en-US" sz="2800" spc="-50" dirty="0">
                <a:latin typeface="Garamond" panose="02020404030301010803" pitchFamily="18" charset="0"/>
                <a:cs typeface="Times New Roman"/>
              </a:rPr>
              <a:t>We</a:t>
            </a:r>
            <a:r>
              <a:rPr lang="en-US" sz="2800" spc="-65" dirty="0">
                <a:latin typeface="Garamond" panose="02020404030301010803" pitchFamily="18" charset="0"/>
                <a:cs typeface="Times New Roman"/>
              </a:rPr>
              <a:t> will</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unravel</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concept</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cookies,</a:t>
            </a:r>
            <a:r>
              <a:rPr lang="en-US" sz="2800" spc="-80" dirty="0">
                <a:latin typeface="Garamond" panose="02020404030301010803" pitchFamily="18" charset="0"/>
                <a:cs typeface="Times New Roman"/>
              </a:rPr>
              <a:t> </a:t>
            </a:r>
            <a:r>
              <a:rPr lang="en-US" sz="2800" spc="-30" dirty="0">
                <a:latin typeface="Garamond" panose="02020404030301010803" pitchFamily="18" charset="0"/>
                <a:cs typeface="Times New Roman"/>
              </a:rPr>
              <a:t>exploring</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their</a:t>
            </a:r>
            <a:r>
              <a:rPr lang="en-US" sz="2800" spc="-75" dirty="0">
                <a:latin typeface="Garamond" panose="02020404030301010803" pitchFamily="18" charset="0"/>
                <a:cs typeface="Times New Roman"/>
              </a:rPr>
              <a:t> </a:t>
            </a:r>
            <a:r>
              <a:rPr lang="en-US" sz="2800" spc="-30" dirty="0">
                <a:latin typeface="Garamond" panose="02020404030301010803" pitchFamily="18" charset="0"/>
                <a:cs typeface="Times New Roman"/>
              </a:rPr>
              <a:t>types</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15" dirty="0">
                <a:latin typeface="Garamond" panose="02020404030301010803" pitchFamily="18" charset="0"/>
                <a:cs typeface="Times New Roman"/>
              </a:rPr>
              <a:t>purposes,</a:t>
            </a:r>
            <a:r>
              <a:rPr lang="en-US" sz="2800" spc="-80"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most</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importantly, </a:t>
            </a:r>
            <a:r>
              <a:rPr lang="en-US" sz="2800" spc="-285" dirty="0">
                <a:latin typeface="Garamond" panose="02020404030301010803" pitchFamily="18" charset="0"/>
                <a:cs typeface="Times New Roman"/>
              </a:rPr>
              <a:t> </a:t>
            </a:r>
            <a:r>
              <a:rPr lang="en-US" sz="2800" spc="-45" dirty="0">
                <a:latin typeface="Garamond" panose="02020404030301010803" pitchFamily="18" charset="0"/>
                <a:cs typeface="Times New Roman"/>
              </a:rPr>
              <a:t>we'll</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discuss</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critical</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role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Cookie</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Policies</a:t>
            </a:r>
            <a:endParaRPr lang="en-US" sz="2800" dirty="0">
              <a:latin typeface="Garamond" panose="02020404030301010803" pitchFamily="18" charset="0"/>
              <a:cs typeface="Times New Roman"/>
            </a:endParaRPr>
          </a:p>
        </p:txBody>
      </p:sp>
      <p:grpSp>
        <p:nvGrpSpPr>
          <p:cNvPr id="2" name="Group 1">
            <a:extLst>
              <a:ext uri="{FF2B5EF4-FFF2-40B4-BE49-F238E27FC236}">
                <a16:creationId xmlns:a16="http://schemas.microsoft.com/office/drawing/2014/main" id="{38FB0CA6-2C08-7DEE-5F43-35BC86E7F069}"/>
              </a:ext>
            </a:extLst>
          </p:cNvPr>
          <p:cNvGrpSpPr/>
          <p:nvPr/>
        </p:nvGrpSpPr>
        <p:grpSpPr>
          <a:xfrm>
            <a:off x="5152765" y="5815703"/>
            <a:ext cx="8715894" cy="3987497"/>
            <a:chOff x="7332661" y="3367405"/>
            <a:chExt cx="4597012" cy="2103120"/>
          </a:xfrm>
        </p:grpSpPr>
        <p:sp>
          <p:nvSpPr>
            <p:cNvPr id="4" name="object 6">
              <a:extLst>
                <a:ext uri="{FF2B5EF4-FFF2-40B4-BE49-F238E27FC236}">
                  <a16:creationId xmlns:a16="http://schemas.microsoft.com/office/drawing/2014/main" id="{67F94406-29A5-F9D8-9602-7CFCBDA16D8D}"/>
                </a:ext>
              </a:extLst>
            </p:cNvPr>
            <p:cNvSpPr/>
            <p:nvPr/>
          </p:nvSpPr>
          <p:spPr>
            <a:xfrm>
              <a:off x="7332661" y="3367405"/>
              <a:ext cx="4442460" cy="2103120"/>
            </a:xfrm>
            <a:custGeom>
              <a:avLst/>
              <a:gdLst/>
              <a:ahLst/>
              <a:cxnLst/>
              <a:rect l="l" t="t" r="r" b="b"/>
              <a:pathLst>
                <a:path w="4442460" h="2103120">
                  <a:moveTo>
                    <a:pt x="0" y="2103119"/>
                  </a:moveTo>
                  <a:lnTo>
                    <a:pt x="4442460" y="2103119"/>
                  </a:lnTo>
                  <a:lnTo>
                    <a:pt x="4442460" y="0"/>
                  </a:lnTo>
                  <a:lnTo>
                    <a:pt x="0" y="0"/>
                  </a:lnTo>
                  <a:lnTo>
                    <a:pt x="0" y="2103119"/>
                  </a:lnTo>
                  <a:close/>
                </a:path>
              </a:pathLst>
            </a:custGeom>
            <a:ln w="28575">
              <a:solidFill>
                <a:srgbClr val="000000"/>
              </a:solidFill>
            </a:ln>
          </p:spPr>
          <p:txBody>
            <a:bodyPr wrap="square" lIns="0" tIns="0" rIns="0" bIns="0" rtlCol="0"/>
            <a:lstStyle/>
            <a:p>
              <a:endParaRPr sz="3600" dirty="0">
                <a:latin typeface="Garamond" panose="02020404030301010803" pitchFamily="18" charset="0"/>
              </a:endParaRPr>
            </a:p>
          </p:txBody>
        </p:sp>
        <p:grpSp>
          <p:nvGrpSpPr>
            <p:cNvPr id="5" name="Group 4">
              <a:extLst>
                <a:ext uri="{FF2B5EF4-FFF2-40B4-BE49-F238E27FC236}">
                  <a16:creationId xmlns:a16="http://schemas.microsoft.com/office/drawing/2014/main" id="{9141D35C-50EE-BA37-573A-142C6C0B9FB3}"/>
                </a:ext>
              </a:extLst>
            </p:cNvPr>
            <p:cNvGrpSpPr/>
            <p:nvPr/>
          </p:nvGrpSpPr>
          <p:grpSpPr>
            <a:xfrm>
              <a:off x="7332661" y="3426111"/>
              <a:ext cx="4597012" cy="1964706"/>
              <a:chOff x="7276373" y="3443939"/>
              <a:chExt cx="4597012" cy="1964706"/>
            </a:xfrm>
          </p:grpSpPr>
          <p:sp>
            <p:nvSpPr>
              <p:cNvPr id="6" name="object 7">
                <a:extLst>
                  <a:ext uri="{FF2B5EF4-FFF2-40B4-BE49-F238E27FC236}">
                    <a16:creationId xmlns:a16="http://schemas.microsoft.com/office/drawing/2014/main" id="{24D184CA-D109-2269-9BFA-4FB864B72A8F}"/>
                  </a:ext>
                </a:extLst>
              </p:cNvPr>
              <p:cNvSpPr txBox="1"/>
              <p:nvPr/>
            </p:nvSpPr>
            <p:spPr>
              <a:xfrm>
                <a:off x="7276373" y="3443939"/>
                <a:ext cx="4597012" cy="1099990"/>
              </a:xfrm>
              <a:prstGeom prst="rect">
                <a:avLst/>
              </a:prstGeom>
            </p:spPr>
            <p:txBody>
              <a:bodyPr vert="horz" wrap="square" lIns="0" tIns="12065" rIns="0" bIns="0" rtlCol="0">
                <a:spAutoFit/>
              </a:bodyPr>
              <a:lstStyle/>
              <a:p>
                <a:pPr marR="210185" algn="ctr"/>
                <a:r>
                  <a:rPr sz="3200" b="1" i="1" dirty="0">
                    <a:latin typeface="Garamond" panose="02020404030301010803" pitchFamily="18" charset="0"/>
                    <a:cs typeface="Times New Roman"/>
                  </a:rPr>
                  <a:t>Cookies</a:t>
                </a:r>
                <a:endParaRPr sz="3200" dirty="0">
                  <a:latin typeface="Garamond" panose="02020404030301010803" pitchFamily="18" charset="0"/>
                  <a:cs typeface="Times New Roman"/>
                </a:endParaRPr>
              </a:p>
              <a:p>
                <a:pPr marL="688340" marR="894080" algn="ctr">
                  <a:lnSpc>
                    <a:spcPct val="93800"/>
                  </a:lnSpc>
                  <a:spcBef>
                    <a:spcPts val="1475"/>
                  </a:spcBef>
                </a:pPr>
                <a:r>
                  <a:rPr sz="2400" spc="-55" dirty="0">
                    <a:latin typeface="Garamond" panose="02020404030301010803" pitchFamily="18" charset="0"/>
                    <a:cs typeface="Times New Roman"/>
                  </a:rPr>
                  <a:t>We</a:t>
                </a:r>
                <a:r>
                  <a:rPr sz="2400" spc="-50" dirty="0">
                    <a:latin typeface="Garamond" panose="02020404030301010803" pitchFamily="18" charset="0"/>
                    <a:cs typeface="Times New Roman"/>
                  </a:rPr>
                  <a:t> </a:t>
                </a:r>
                <a:r>
                  <a:rPr sz="2400" spc="-30" dirty="0">
                    <a:latin typeface="Garamond" panose="02020404030301010803" pitchFamily="18" charset="0"/>
                    <a:cs typeface="Times New Roman"/>
                  </a:rPr>
                  <a:t>use cookies </a:t>
                </a:r>
                <a:r>
                  <a:rPr sz="2400" spc="-15" dirty="0">
                    <a:latin typeface="Garamond" panose="02020404030301010803" pitchFamily="18" charset="0"/>
                    <a:cs typeface="Times New Roman"/>
                  </a:rPr>
                  <a:t>and </a:t>
                </a:r>
                <a:r>
                  <a:rPr sz="2400" spc="-40" dirty="0">
                    <a:latin typeface="Garamond" panose="02020404030301010803" pitchFamily="18" charset="0"/>
                    <a:cs typeface="Times New Roman"/>
                  </a:rPr>
                  <a:t>similar </a:t>
                </a:r>
                <a:r>
                  <a:rPr sz="2400" spc="-25" dirty="0">
                    <a:latin typeface="Garamond" panose="02020404030301010803" pitchFamily="18" charset="0"/>
                    <a:cs typeface="Times New Roman"/>
                  </a:rPr>
                  <a:t>technologies </a:t>
                </a:r>
                <a:r>
                  <a:rPr sz="2400" spc="10" dirty="0">
                    <a:latin typeface="Garamond" panose="02020404030301010803" pitchFamily="18" charset="0"/>
                    <a:cs typeface="Times New Roman"/>
                  </a:rPr>
                  <a:t>to </a:t>
                </a:r>
                <a:r>
                  <a:rPr sz="2400" spc="-20" dirty="0">
                    <a:latin typeface="Garamond" panose="02020404030301010803" pitchFamily="18" charset="0"/>
                    <a:cs typeface="Times New Roman"/>
                  </a:rPr>
                  <a:t>help </a:t>
                </a:r>
                <a:r>
                  <a:rPr sz="2400" spc="-30" dirty="0">
                    <a:latin typeface="Garamond" panose="02020404030301010803" pitchFamily="18" charset="0"/>
                    <a:cs typeface="Times New Roman"/>
                  </a:rPr>
                  <a:t>personalise </a:t>
                </a:r>
                <a:r>
                  <a:rPr sz="2400" spc="-10" dirty="0">
                    <a:latin typeface="Garamond" panose="02020404030301010803" pitchFamily="18" charset="0"/>
                    <a:cs typeface="Times New Roman"/>
                  </a:rPr>
                  <a:t>content, </a:t>
                </a:r>
                <a:r>
                  <a:rPr sz="2400" spc="-5" dirty="0">
                    <a:latin typeface="Garamond" panose="02020404030301010803" pitchFamily="18" charset="0"/>
                    <a:cs typeface="Times New Roman"/>
                  </a:rPr>
                  <a:t> </a:t>
                </a:r>
                <a:r>
                  <a:rPr sz="2400" spc="-25" dirty="0">
                    <a:latin typeface="Garamond" panose="02020404030301010803" pitchFamily="18" charset="0"/>
                    <a:cs typeface="Times New Roman"/>
                  </a:rPr>
                  <a:t>tailor </a:t>
                </a:r>
                <a:r>
                  <a:rPr sz="2400" spc="-15" dirty="0">
                    <a:latin typeface="Garamond" panose="02020404030301010803" pitchFamily="18" charset="0"/>
                    <a:cs typeface="Times New Roman"/>
                  </a:rPr>
                  <a:t>and </a:t>
                </a:r>
                <a:r>
                  <a:rPr sz="2400" spc="-25" dirty="0">
                    <a:latin typeface="Garamond" panose="02020404030301010803" pitchFamily="18" charset="0"/>
                    <a:cs typeface="Times New Roman"/>
                  </a:rPr>
                  <a:t>measure </a:t>
                </a:r>
                <a:r>
                  <a:rPr sz="2400" spc="-35" dirty="0">
                    <a:latin typeface="Garamond" panose="02020404030301010803" pitchFamily="18" charset="0"/>
                    <a:cs typeface="Times New Roman"/>
                  </a:rPr>
                  <a:t>ads,</a:t>
                </a:r>
                <a:r>
                  <a:rPr sz="2400" spc="-30" dirty="0">
                    <a:latin typeface="Garamond" panose="02020404030301010803" pitchFamily="18" charset="0"/>
                    <a:cs typeface="Times New Roman"/>
                  </a:rPr>
                  <a:t> </a:t>
                </a:r>
                <a:r>
                  <a:rPr sz="2400" spc="-20" dirty="0">
                    <a:latin typeface="Garamond" panose="02020404030301010803" pitchFamily="18" charset="0"/>
                    <a:cs typeface="Times New Roman"/>
                  </a:rPr>
                  <a:t>and provide </a:t>
                </a:r>
                <a:r>
                  <a:rPr sz="2400" spc="-50" dirty="0">
                    <a:latin typeface="Garamond" panose="02020404030301010803" pitchFamily="18" charset="0"/>
                    <a:cs typeface="Times New Roman"/>
                  </a:rPr>
                  <a:t>a</a:t>
                </a:r>
                <a:r>
                  <a:rPr sz="2400" spc="-45" dirty="0">
                    <a:latin typeface="Garamond" panose="02020404030301010803" pitchFamily="18" charset="0"/>
                    <a:cs typeface="Times New Roman"/>
                  </a:rPr>
                  <a:t> </a:t>
                </a:r>
                <a:r>
                  <a:rPr sz="2400" spc="-10" dirty="0">
                    <a:latin typeface="Garamond" panose="02020404030301010803" pitchFamily="18" charset="0"/>
                    <a:cs typeface="Times New Roman"/>
                  </a:rPr>
                  <a:t>better </a:t>
                </a:r>
                <a:r>
                  <a:rPr sz="2400" spc="-30" dirty="0">
                    <a:latin typeface="Garamond" panose="02020404030301010803" pitchFamily="18" charset="0"/>
                    <a:cs typeface="Times New Roman"/>
                  </a:rPr>
                  <a:t>experience. </a:t>
                </a:r>
                <a:r>
                  <a:rPr sz="2400" spc="-90" dirty="0">
                    <a:latin typeface="Garamond" panose="02020404030301010803" pitchFamily="18" charset="0"/>
                    <a:cs typeface="Times New Roman"/>
                  </a:rPr>
                  <a:t>By</a:t>
                </a:r>
                <a:r>
                  <a:rPr sz="2400" spc="-85" dirty="0">
                    <a:latin typeface="Garamond" panose="02020404030301010803" pitchFamily="18" charset="0"/>
                    <a:cs typeface="Times New Roman"/>
                  </a:rPr>
                  <a:t> </a:t>
                </a:r>
                <a:r>
                  <a:rPr sz="2400" spc="-45" dirty="0">
                    <a:latin typeface="Garamond" panose="02020404030301010803" pitchFamily="18" charset="0"/>
                    <a:cs typeface="Times New Roman"/>
                  </a:rPr>
                  <a:t>clicking </a:t>
                </a:r>
                <a:r>
                  <a:rPr sz="2400" spc="-40" dirty="0">
                    <a:latin typeface="Garamond" panose="02020404030301010803" pitchFamily="18" charset="0"/>
                    <a:cs typeface="Times New Roman"/>
                  </a:rPr>
                  <a:t> </a:t>
                </a:r>
                <a:r>
                  <a:rPr sz="2400" spc="-25" dirty="0">
                    <a:latin typeface="Garamond" panose="02020404030301010803" pitchFamily="18" charset="0"/>
                    <a:cs typeface="Times New Roman"/>
                  </a:rPr>
                  <a:t>accept,</a:t>
                </a:r>
                <a:r>
                  <a:rPr sz="2400" spc="-10" dirty="0">
                    <a:latin typeface="Garamond" panose="02020404030301010803" pitchFamily="18" charset="0"/>
                    <a:cs typeface="Times New Roman"/>
                  </a:rPr>
                  <a:t> </a:t>
                </a:r>
                <a:r>
                  <a:rPr sz="2400" spc="-35" dirty="0">
                    <a:latin typeface="Garamond" panose="02020404030301010803" pitchFamily="18" charset="0"/>
                    <a:cs typeface="Times New Roman"/>
                  </a:rPr>
                  <a:t>you</a:t>
                </a:r>
                <a:r>
                  <a:rPr sz="2400" dirty="0">
                    <a:latin typeface="Garamond" panose="02020404030301010803" pitchFamily="18" charset="0"/>
                    <a:cs typeface="Times New Roman"/>
                  </a:rPr>
                  <a:t> </a:t>
                </a:r>
                <a:r>
                  <a:rPr sz="2400" spc="-40" dirty="0">
                    <a:latin typeface="Garamond" panose="02020404030301010803" pitchFamily="18" charset="0"/>
                    <a:cs typeface="Times New Roman"/>
                  </a:rPr>
                  <a:t>agree</a:t>
                </a:r>
                <a:r>
                  <a:rPr sz="2400" dirty="0">
                    <a:latin typeface="Garamond" panose="02020404030301010803" pitchFamily="18" charset="0"/>
                    <a:cs typeface="Times New Roman"/>
                  </a:rPr>
                  <a:t> </a:t>
                </a:r>
                <a:r>
                  <a:rPr sz="2400" spc="10" dirty="0">
                    <a:latin typeface="Garamond" panose="02020404030301010803" pitchFamily="18" charset="0"/>
                    <a:cs typeface="Times New Roman"/>
                  </a:rPr>
                  <a:t>to</a:t>
                </a:r>
                <a:r>
                  <a:rPr sz="2400" dirty="0">
                    <a:latin typeface="Garamond" panose="02020404030301010803" pitchFamily="18" charset="0"/>
                    <a:cs typeface="Times New Roman"/>
                  </a:rPr>
                  <a:t> </a:t>
                </a:r>
                <a:r>
                  <a:rPr sz="2400" spc="-20" dirty="0">
                    <a:latin typeface="Garamond" panose="02020404030301010803" pitchFamily="18" charset="0"/>
                    <a:cs typeface="Times New Roman"/>
                  </a:rPr>
                  <a:t>this,</a:t>
                </a:r>
                <a:r>
                  <a:rPr sz="2400" spc="5" dirty="0">
                    <a:latin typeface="Garamond" panose="02020404030301010803" pitchFamily="18" charset="0"/>
                    <a:cs typeface="Times New Roman"/>
                  </a:rPr>
                  <a:t> </a:t>
                </a:r>
                <a:r>
                  <a:rPr sz="2400" spc="-45" dirty="0">
                    <a:latin typeface="Garamond" panose="02020404030301010803" pitchFamily="18" charset="0"/>
                    <a:cs typeface="Times New Roman"/>
                  </a:rPr>
                  <a:t>as</a:t>
                </a:r>
                <a:r>
                  <a:rPr sz="2400" spc="5" dirty="0">
                    <a:latin typeface="Garamond" panose="02020404030301010803" pitchFamily="18" charset="0"/>
                    <a:cs typeface="Times New Roman"/>
                  </a:rPr>
                  <a:t> </a:t>
                </a:r>
                <a:r>
                  <a:rPr sz="2400" spc="-20" dirty="0">
                    <a:latin typeface="Garamond" panose="02020404030301010803" pitchFamily="18" charset="0"/>
                    <a:cs typeface="Times New Roman"/>
                  </a:rPr>
                  <a:t>outlined</a:t>
                </a:r>
                <a:r>
                  <a:rPr sz="2400" dirty="0">
                    <a:latin typeface="Garamond" panose="02020404030301010803" pitchFamily="18" charset="0"/>
                    <a:cs typeface="Times New Roman"/>
                  </a:rPr>
                  <a:t> </a:t>
                </a:r>
                <a:r>
                  <a:rPr sz="2400" spc="-25" dirty="0">
                    <a:latin typeface="Garamond" panose="02020404030301010803" pitchFamily="18" charset="0"/>
                    <a:cs typeface="Times New Roman"/>
                  </a:rPr>
                  <a:t>in</a:t>
                </a:r>
                <a:r>
                  <a:rPr sz="2400" dirty="0">
                    <a:latin typeface="Garamond" panose="02020404030301010803" pitchFamily="18" charset="0"/>
                    <a:cs typeface="Times New Roman"/>
                  </a:rPr>
                  <a:t> </a:t>
                </a:r>
                <a:r>
                  <a:rPr sz="2400" spc="-5" dirty="0">
                    <a:latin typeface="Garamond" panose="02020404030301010803" pitchFamily="18" charset="0"/>
                    <a:cs typeface="Times New Roman"/>
                  </a:rPr>
                  <a:t>our</a:t>
                </a:r>
                <a:r>
                  <a:rPr sz="2400" dirty="0">
                    <a:latin typeface="Garamond" panose="02020404030301010803" pitchFamily="18" charset="0"/>
                    <a:cs typeface="Times New Roman"/>
                  </a:rPr>
                  <a:t> </a:t>
                </a:r>
                <a:r>
                  <a:rPr sz="2400" spc="-30" dirty="0">
                    <a:latin typeface="Garamond" panose="02020404030301010803" pitchFamily="18" charset="0"/>
                    <a:cs typeface="Times New Roman"/>
                  </a:rPr>
                  <a:t>Cookie</a:t>
                </a:r>
                <a:r>
                  <a:rPr sz="2400" spc="10" dirty="0">
                    <a:latin typeface="Garamond" panose="02020404030301010803" pitchFamily="18" charset="0"/>
                    <a:cs typeface="Times New Roman"/>
                  </a:rPr>
                  <a:t> </a:t>
                </a:r>
                <a:r>
                  <a:rPr sz="2400" spc="-45" dirty="0">
                    <a:latin typeface="Garamond" panose="02020404030301010803" pitchFamily="18" charset="0"/>
                    <a:cs typeface="Times New Roman"/>
                  </a:rPr>
                  <a:t>Policy.</a:t>
                </a:r>
                <a:endParaRPr sz="2400" dirty="0">
                  <a:latin typeface="Garamond" panose="02020404030301010803" pitchFamily="18" charset="0"/>
                  <a:cs typeface="Times New Roman"/>
                </a:endParaRPr>
              </a:p>
            </p:txBody>
          </p:sp>
          <p:pic>
            <p:nvPicPr>
              <p:cNvPr id="7" name="object 10">
                <a:extLst>
                  <a:ext uri="{FF2B5EF4-FFF2-40B4-BE49-F238E27FC236}">
                    <a16:creationId xmlns:a16="http://schemas.microsoft.com/office/drawing/2014/main" id="{145072E6-9F14-0CF8-27F4-77A281D2A734}"/>
                  </a:ext>
                </a:extLst>
              </p:cNvPr>
              <p:cNvPicPr/>
              <p:nvPr/>
            </p:nvPicPr>
            <p:blipFill>
              <a:blip r:embed="rId3" cstate="print"/>
              <a:stretch>
                <a:fillRect/>
              </a:stretch>
            </p:blipFill>
            <p:spPr>
              <a:xfrm>
                <a:off x="7501999" y="4716172"/>
                <a:ext cx="1891701" cy="690810"/>
              </a:xfrm>
              <a:prstGeom prst="rect">
                <a:avLst/>
              </a:prstGeom>
            </p:spPr>
          </p:pic>
          <p:sp>
            <p:nvSpPr>
              <p:cNvPr id="8" name="object 11">
                <a:extLst>
                  <a:ext uri="{FF2B5EF4-FFF2-40B4-BE49-F238E27FC236}">
                    <a16:creationId xmlns:a16="http://schemas.microsoft.com/office/drawing/2014/main" id="{FBFA67C4-4A12-FA2E-232B-4E3E7DB7D764}"/>
                  </a:ext>
                </a:extLst>
              </p:cNvPr>
              <p:cNvSpPr txBox="1"/>
              <p:nvPr/>
            </p:nvSpPr>
            <p:spPr>
              <a:xfrm>
                <a:off x="7821972" y="4907476"/>
                <a:ext cx="1617882" cy="234026"/>
              </a:xfrm>
              <a:prstGeom prst="rect">
                <a:avLst/>
              </a:prstGeom>
            </p:spPr>
            <p:txBody>
              <a:bodyPr vert="horz" wrap="square" lIns="0" tIns="12700" rIns="0" bIns="0" rtlCol="0">
                <a:spAutoFit/>
              </a:bodyPr>
              <a:lstStyle/>
              <a:p>
                <a:pPr>
                  <a:spcBef>
                    <a:spcPts val="100"/>
                  </a:spcBef>
                </a:pPr>
                <a:r>
                  <a:rPr sz="2800" b="1" dirty="0">
                    <a:solidFill>
                      <a:srgbClr val="FFFFFF"/>
                    </a:solidFill>
                    <a:latin typeface="Garamond" panose="02020404030301010803" pitchFamily="18" charset="0"/>
                    <a:cs typeface="Calibri"/>
                  </a:rPr>
                  <a:t>Manage</a:t>
                </a:r>
                <a:r>
                  <a:rPr sz="2800" b="1" spc="-65" dirty="0">
                    <a:solidFill>
                      <a:srgbClr val="FFFFFF"/>
                    </a:solidFill>
                    <a:latin typeface="Garamond" panose="02020404030301010803" pitchFamily="18" charset="0"/>
                    <a:cs typeface="Calibri"/>
                  </a:rPr>
                  <a:t> </a:t>
                </a:r>
                <a:r>
                  <a:rPr sz="2800" b="1" spc="-5" dirty="0">
                    <a:solidFill>
                      <a:srgbClr val="FFFFFF"/>
                    </a:solidFill>
                    <a:latin typeface="Garamond" panose="02020404030301010803" pitchFamily="18" charset="0"/>
                    <a:cs typeface="Calibri"/>
                  </a:rPr>
                  <a:t>Cookies</a:t>
                </a:r>
                <a:endParaRPr sz="2800" b="1" dirty="0">
                  <a:latin typeface="Garamond" panose="02020404030301010803" pitchFamily="18" charset="0"/>
                  <a:cs typeface="Calibri"/>
                </a:endParaRPr>
              </a:p>
            </p:txBody>
          </p:sp>
          <p:pic>
            <p:nvPicPr>
              <p:cNvPr id="9" name="object 12">
                <a:extLst>
                  <a:ext uri="{FF2B5EF4-FFF2-40B4-BE49-F238E27FC236}">
                    <a16:creationId xmlns:a16="http://schemas.microsoft.com/office/drawing/2014/main" id="{CD69BDE0-095A-228A-9F6A-936BF3FB0F57}"/>
                  </a:ext>
                </a:extLst>
              </p:cNvPr>
              <p:cNvPicPr/>
              <p:nvPr/>
            </p:nvPicPr>
            <p:blipFill>
              <a:blip r:embed="rId4" cstate="print"/>
              <a:stretch>
                <a:fillRect/>
              </a:stretch>
            </p:blipFill>
            <p:spPr>
              <a:xfrm>
                <a:off x="9582259" y="4706907"/>
                <a:ext cx="1891701" cy="701738"/>
              </a:xfrm>
              <a:prstGeom prst="rect">
                <a:avLst/>
              </a:prstGeom>
            </p:spPr>
          </p:pic>
          <p:sp>
            <p:nvSpPr>
              <p:cNvPr id="10" name="object 13">
                <a:extLst>
                  <a:ext uri="{FF2B5EF4-FFF2-40B4-BE49-F238E27FC236}">
                    <a16:creationId xmlns:a16="http://schemas.microsoft.com/office/drawing/2014/main" id="{F814902C-F02F-6376-98A8-E5EF0D0E398E}"/>
                  </a:ext>
                </a:extLst>
              </p:cNvPr>
              <p:cNvSpPr txBox="1"/>
              <p:nvPr/>
            </p:nvSpPr>
            <p:spPr>
              <a:xfrm>
                <a:off x="10103654" y="4904428"/>
                <a:ext cx="988430" cy="234026"/>
              </a:xfrm>
              <a:prstGeom prst="rect">
                <a:avLst/>
              </a:prstGeom>
            </p:spPr>
            <p:txBody>
              <a:bodyPr vert="horz" wrap="square" lIns="0" tIns="12700" rIns="0" bIns="0" rtlCol="0">
                <a:spAutoFit/>
              </a:bodyPr>
              <a:lstStyle/>
              <a:p>
                <a:pPr>
                  <a:spcBef>
                    <a:spcPts val="100"/>
                  </a:spcBef>
                </a:pPr>
                <a:r>
                  <a:rPr sz="2800" b="1" spc="-5" dirty="0">
                    <a:latin typeface="Garamond" panose="02020404030301010803" pitchFamily="18" charset="0"/>
                    <a:cs typeface="Calibri"/>
                  </a:rPr>
                  <a:t>Accept</a:t>
                </a:r>
                <a:r>
                  <a:rPr sz="2800" b="1" spc="-50" dirty="0">
                    <a:latin typeface="Garamond" panose="02020404030301010803" pitchFamily="18" charset="0"/>
                    <a:cs typeface="Calibri"/>
                  </a:rPr>
                  <a:t> </a:t>
                </a:r>
                <a:r>
                  <a:rPr sz="2800" b="1" dirty="0">
                    <a:latin typeface="Garamond" panose="02020404030301010803" pitchFamily="18" charset="0"/>
                    <a:cs typeface="Calibri"/>
                  </a:rPr>
                  <a:t>All</a:t>
                </a:r>
              </a:p>
            </p:txBody>
          </p:sp>
        </p:grpSp>
      </p:grpSp>
      <p:sp>
        <p:nvSpPr>
          <p:cNvPr id="3" name="Slide Number Placeholder 2">
            <a:extLst>
              <a:ext uri="{FF2B5EF4-FFF2-40B4-BE49-F238E27FC236}">
                <a16:creationId xmlns:a16="http://schemas.microsoft.com/office/drawing/2014/main" id="{EB64AEF5-5001-D922-90FE-C768FBEF8705}"/>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202</a:t>
            </a:fld>
            <a:endParaRPr lang="en-US"/>
          </a:p>
        </p:txBody>
      </p:sp>
    </p:spTree>
    <p:extLst>
      <p:ext uri="{BB962C8B-B14F-4D97-AF65-F5344CB8AC3E}">
        <p14:creationId xmlns:p14="http://schemas.microsoft.com/office/powerpoint/2010/main" val="169367574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8339" y="2110810"/>
            <a:ext cx="17091682" cy="3615029"/>
          </a:xfrm>
          <a:prstGeom prst="rect">
            <a:avLst/>
          </a:prstGeom>
        </p:spPr>
        <p:txBody>
          <a:bodyPr vert="horz" wrap="square" lIns="0" tIns="12700" rIns="0" bIns="0" rtlCol="0">
            <a:spAutoFit/>
          </a:bodyPr>
          <a:lstStyle/>
          <a:p>
            <a:pPr marL="12700" marR="5080" algn="just">
              <a:lnSpc>
                <a:spcPct val="140900"/>
              </a:lnSpc>
            </a:pPr>
            <a:r>
              <a:rPr lang="en-US" sz="2800" spc="-30" dirty="0">
                <a:latin typeface="Garamond" panose="02020404030301010803" pitchFamily="18" charset="0"/>
                <a:cs typeface="Times New Roman"/>
              </a:rPr>
              <a:t>Cookie </a:t>
            </a:r>
            <a:r>
              <a:rPr lang="en-US" sz="2800" spc="-40" dirty="0">
                <a:latin typeface="Garamond" panose="02020404030301010803" pitchFamily="18" charset="0"/>
                <a:cs typeface="Times New Roman"/>
              </a:rPr>
              <a:t>Policies </a:t>
            </a:r>
            <a:r>
              <a:rPr lang="en-US" sz="2800" spc="-30" dirty="0">
                <a:latin typeface="Garamond" panose="02020404030301010803" pitchFamily="18" charset="0"/>
                <a:cs typeface="Times New Roman"/>
              </a:rPr>
              <a:t>are </a:t>
            </a:r>
            <a:r>
              <a:rPr lang="en-US" sz="2800" spc="-10" dirty="0">
                <a:latin typeface="Garamond" panose="02020404030301010803" pitchFamily="18" charset="0"/>
                <a:cs typeface="Times New Roman"/>
              </a:rPr>
              <a:t>documents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sections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 </a:t>
            </a:r>
            <a:r>
              <a:rPr lang="en-US" sz="2800" spc="-45" dirty="0">
                <a:latin typeface="Garamond" panose="02020404030301010803" pitchFamily="18" charset="0"/>
                <a:cs typeface="Times New Roman"/>
              </a:rPr>
              <a:t>website’s Privacy Policy </a:t>
            </a:r>
            <a:r>
              <a:rPr lang="en-US" sz="2800" dirty="0">
                <a:latin typeface="Garamond" panose="02020404030301010803" pitchFamily="18" charset="0"/>
                <a:cs typeface="Times New Roman"/>
              </a:rPr>
              <a:t>that </a:t>
            </a:r>
            <a:r>
              <a:rPr lang="en-US" sz="2800" spc="-15" dirty="0">
                <a:latin typeface="Garamond" panose="02020404030301010803" pitchFamily="18" charset="0"/>
                <a:cs typeface="Times New Roman"/>
              </a:rPr>
              <a:t>inform </a:t>
            </a:r>
            <a:r>
              <a:rPr lang="en-US" sz="2800" spc="-20" dirty="0">
                <a:latin typeface="Garamond" panose="02020404030301010803" pitchFamily="18" charset="0"/>
                <a:cs typeface="Times New Roman"/>
              </a:rPr>
              <a:t>users </a:t>
            </a:r>
            <a:r>
              <a:rPr lang="en-US" sz="2800" spc="-10" dirty="0">
                <a:latin typeface="Garamond" panose="02020404030301010803" pitchFamily="18" charset="0"/>
                <a:cs typeface="Times New Roman"/>
              </a:rPr>
              <a:t>about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cookies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are </a:t>
            </a:r>
            <a:r>
              <a:rPr lang="en-US" sz="2800" spc="-25" dirty="0">
                <a:latin typeface="Garamond" panose="02020404030301010803" pitchFamily="18" charset="0"/>
                <a:cs typeface="Times New Roman"/>
              </a:rPr>
              <a:t>used </a:t>
            </a:r>
            <a:r>
              <a:rPr lang="en-US" sz="2800" spc="5" dirty="0">
                <a:latin typeface="Garamond" panose="02020404030301010803" pitchFamily="18" charset="0"/>
                <a:cs typeface="Times New Roman"/>
              </a:rPr>
              <a:t>on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website. </a:t>
            </a:r>
            <a:r>
              <a:rPr lang="en-US" sz="2800" spc="-35" dirty="0">
                <a:latin typeface="Garamond" panose="02020404030301010803" pitchFamily="18" charset="0"/>
                <a:cs typeface="Times New Roman"/>
              </a:rPr>
              <a:t>They </a:t>
            </a:r>
            <a:r>
              <a:rPr lang="en-US" sz="2800" spc="-25" dirty="0">
                <a:latin typeface="Garamond" panose="02020404030301010803" pitchFamily="18" charset="0"/>
                <a:cs typeface="Times New Roman"/>
              </a:rPr>
              <a:t>describe </a:t>
            </a: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kinds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cookies, </a:t>
            </a:r>
            <a:r>
              <a:rPr lang="en-US" sz="2800" spc="-15" dirty="0">
                <a:latin typeface="Garamond" panose="02020404030301010803" pitchFamily="18" charset="0"/>
                <a:cs typeface="Times New Roman"/>
              </a:rPr>
              <a:t>their </a:t>
            </a:r>
            <a:r>
              <a:rPr lang="en-US" sz="2800" spc="-35" dirty="0">
                <a:latin typeface="Garamond" panose="02020404030301010803" pitchFamily="18" charset="0"/>
                <a:cs typeface="Times New Roman"/>
              </a:rPr>
              <a:t>specific </a:t>
            </a:r>
            <a:r>
              <a:rPr lang="en-US" sz="2800" spc="-20" dirty="0">
                <a:latin typeface="Garamond" panose="02020404030301010803" pitchFamily="18" charset="0"/>
                <a:cs typeface="Times New Roman"/>
              </a:rPr>
              <a:t>functions,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they collect. Cookie </a:t>
            </a:r>
            <a:r>
              <a:rPr lang="en-US" sz="2800" spc="-40" dirty="0">
                <a:latin typeface="Garamond" panose="02020404030301010803" pitchFamily="18" charset="0"/>
                <a:cs typeface="Times New Roman"/>
              </a:rPr>
              <a:t>Policies </a:t>
            </a:r>
            <a:r>
              <a:rPr lang="en-US" sz="2800" spc="-30" dirty="0">
                <a:latin typeface="Garamond" panose="02020404030301010803" pitchFamily="18" charset="0"/>
                <a:cs typeface="Times New Roman"/>
              </a:rPr>
              <a:t>also </a:t>
            </a:r>
            <a:r>
              <a:rPr lang="en-US" sz="2800" spc="-35" dirty="0">
                <a:latin typeface="Garamond" panose="02020404030301010803" pitchFamily="18" charset="0"/>
                <a:cs typeface="Times New Roman"/>
              </a:rPr>
              <a:t>tell </a:t>
            </a:r>
            <a:r>
              <a:rPr lang="en-US" sz="2800" spc="-25" dirty="0">
                <a:latin typeface="Garamond" panose="02020404030301010803" pitchFamily="18" charset="0"/>
                <a:cs typeface="Times New Roman"/>
              </a:rPr>
              <a:t>users </a:t>
            </a:r>
            <a:r>
              <a:rPr lang="en-US" sz="2800" spc="-20" dirty="0">
                <a:latin typeface="Garamond" panose="02020404030301010803" pitchFamily="18" charset="0"/>
                <a:cs typeface="Times New Roman"/>
              </a:rPr>
              <a:t>how </a:t>
            </a:r>
            <a:r>
              <a:rPr lang="en-US" sz="2800" spc="-30" dirty="0">
                <a:latin typeface="Garamond" panose="02020404030301010803" pitchFamily="18" charset="0"/>
                <a:cs typeface="Times New Roman"/>
              </a:rPr>
              <a:t>they </a:t>
            </a:r>
            <a:r>
              <a:rPr lang="en-US" sz="2800" spc="-25" dirty="0">
                <a:latin typeface="Garamond" panose="02020404030301010803" pitchFamily="18" charset="0"/>
                <a:cs typeface="Times New Roman"/>
              </a:rPr>
              <a:t>can </a:t>
            </a:r>
            <a:r>
              <a:rPr lang="en-US" sz="2800" spc="-35" dirty="0">
                <a:latin typeface="Garamond" panose="02020404030301010803" pitchFamily="18" charset="0"/>
                <a:cs typeface="Times New Roman"/>
              </a:rPr>
              <a:t>manage </a:t>
            </a:r>
            <a:r>
              <a:rPr lang="en-US" sz="2800" spc="-20" dirty="0">
                <a:latin typeface="Garamond" panose="02020404030301010803" pitchFamily="18" charset="0"/>
                <a:cs typeface="Times New Roman"/>
              </a:rPr>
              <a:t>and </a:t>
            </a:r>
            <a:r>
              <a:rPr lang="en-US" sz="2800" spc="-30" dirty="0">
                <a:latin typeface="Garamond" panose="02020404030301010803" pitchFamily="18" charset="0"/>
                <a:cs typeface="Times New Roman"/>
              </a:rPr>
              <a:t>change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cookie settings,</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including</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giving</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withdrawing</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for </a:t>
            </a:r>
            <a:r>
              <a:rPr lang="en-US" sz="2800" spc="-20"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use.</a:t>
            </a:r>
            <a:endParaRPr lang="en-US" sz="2800" dirty="0">
              <a:latin typeface="Garamond" panose="02020404030301010803" pitchFamily="18" charset="0"/>
              <a:cs typeface="Times New Roman"/>
            </a:endParaRPr>
          </a:p>
          <a:p>
            <a:pPr>
              <a:spcBef>
                <a:spcPts val="5"/>
              </a:spcBef>
            </a:pPr>
            <a:endParaRPr lang="en-US" sz="4000" dirty="0">
              <a:latin typeface="Garamond" panose="02020404030301010803" pitchFamily="18" charset="0"/>
              <a:cs typeface="Times New Roman"/>
            </a:endParaRPr>
          </a:p>
          <a:p>
            <a:pPr marL="12700" marR="5080" algn="just">
              <a:lnSpc>
                <a:spcPct val="140800"/>
              </a:lnSpc>
            </a:pPr>
            <a:r>
              <a:rPr lang="en-US" sz="2800" spc="15" dirty="0">
                <a:latin typeface="Garamond" panose="02020404030301010803" pitchFamily="18" charset="0"/>
                <a:cs typeface="Times New Roman"/>
              </a:rPr>
              <a:t>In </a:t>
            </a:r>
            <a:r>
              <a:rPr lang="en-US" sz="2800" spc="-10" dirty="0">
                <a:latin typeface="Garamond" panose="02020404030301010803" pitchFamily="18" charset="0"/>
                <a:cs typeface="Times New Roman"/>
              </a:rPr>
              <a:t>short, </a:t>
            </a:r>
            <a:r>
              <a:rPr lang="en-US" sz="2800" spc="-30" dirty="0">
                <a:latin typeface="Garamond" panose="02020404030301010803" pitchFamily="18" charset="0"/>
                <a:cs typeface="Times New Roman"/>
              </a:rPr>
              <a:t>Cookie </a:t>
            </a:r>
            <a:r>
              <a:rPr lang="en-US" sz="2800" spc="-40" dirty="0">
                <a:latin typeface="Garamond" panose="02020404030301010803" pitchFamily="18" charset="0"/>
                <a:cs typeface="Times New Roman"/>
              </a:rPr>
              <a:t>Policies </a:t>
            </a:r>
            <a:r>
              <a:rPr lang="en-US" sz="2800" spc="-25" dirty="0">
                <a:latin typeface="Garamond" panose="02020404030301010803" pitchFamily="18" charset="0"/>
                <a:cs typeface="Times New Roman"/>
              </a:rPr>
              <a:t>act </a:t>
            </a:r>
            <a:r>
              <a:rPr lang="en-US" sz="2800" spc="-40" dirty="0">
                <a:latin typeface="Garamond" panose="02020404030301010803" pitchFamily="18" charset="0"/>
                <a:cs typeface="Times New Roman"/>
              </a:rPr>
              <a:t>as </a:t>
            </a:r>
            <a:r>
              <a:rPr lang="en-US" sz="2800" spc="-50" dirty="0">
                <a:latin typeface="Garamond" panose="02020404030301010803" pitchFamily="18" charset="0"/>
                <a:cs typeface="Times New Roman"/>
              </a:rPr>
              <a:t>a </a:t>
            </a:r>
            <a:r>
              <a:rPr lang="en-US" sz="2800" spc="-40" dirty="0">
                <a:latin typeface="Garamond" panose="02020404030301010803" pitchFamily="18" charset="0"/>
                <a:cs typeface="Times New Roman"/>
              </a:rPr>
              <a:t>clear </a:t>
            </a:r>
            <a:r>
              <a:rPr lang="en-US" sz="2800" spc="-20" dirty="0">
                <a:latin typeface="Garamond" panose="02020404030301010803" pitchFamily="18" charset="0"/>
                <a:cs typeface="Times New Roman"/>
              </a:rPr>
              <a:t>communication </a:t>
            </a:r>
            <a:r>
              <a:rPr lang="en-US" sz="2800" spc="-25" dirty="0">
                <a:latin typeface="Garamond" panose="02020404030301010803" pitchFamily="18" charset="0"/>
                <a:cs typeface="Times New Roman"/>
              </a:rPr>
              <a:t>channel </a:t>
            </a:r>
            <a:r>
              <a:rPr lang="en-US" sz="2800" spc="-20" dirty="0">
                <a:latin typeface="Garamond" panose="02020404030301010803" pitchFamily="18" charset="0"/>
                <a:cs typeface="Times New Roman"/>
              </a:rPr>
              <a:t>between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website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its users, </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making</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sure</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individuals</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know</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about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cookies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use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rights</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regarding</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privacy.</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609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spcBef>
                <a:spcPts val="1110"/>
              </a:spcBef>
            </a:pPr>
            <a:r>
              <a:rPr lang="en-US" sz="3600" b="1" spc="-10" dirty="0">
                <a:solidFill>
                  <a:schemeClr val="bg1"/>
                </a:solidFill>
                <a:latin typeface="Garamond" panose="02020404030301010803" pitchFamily="18" charset="0"/>
                <a:cs typeface="Times New Roman"/>
              </a:rPr>
              <a:t>What is a Cookie Policy?</a:t>
            </a:r>
          </a:p>
        </p:txBody>
      </p:sp>
      <p:sp>
        <p:nvSpPr>
          <p:cNvPr id="4" name="Slide Number Placeholder 3">
            <a:extLst>
              <a:ext uri="{FF2B5EF4-FFF2-40B4-BE49-F238E27FC236}">
                <a16:creationId xmlns:a16="http://schemas.microsoft.com/office/drawing/2014/main" id="{25FFD7F5-2F95-4571-6B5B-CE507912A35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203</a:t>
            </a:fld>
            <a:endParaRPr lang="en-US"/>
          </a:p>
        </p:txBody>
      </p:sp>
    </p:spTree>
    <p:extLst>
      <p:ext uri="{BB962C8B-B14F-4D97-AF65-F5344CB8AC3E}">
        <p14:creationId xmlns:p14="http://schemas.microsoft.com/office/powerpoint/2010/main" val="178093983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8339" y="2110810"/>
            <a:ext cx="17091682" cy="5173980"/>
          </a:xfrm>
          <a:prstGeom prst="rect">
            <a:avLst/>
          </a:prstGeom>
        </p:spPr>
        <p:txBody>
          <a:bodyPr vert="horz" wrap="square" lIns="0" tIns="12700" rIns="0" bIns="0" rtlCol="0">
            <a:spAutoFit/>
          </a:bodyPr>
          <a:lstStyle/>
          <a:p>
            <a:pPr marL="469265" marR="10160" indent="-228600" algn="just">
              <a:lnSpc>
                <a:spcPct val="1500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Types </a:t>
            </a:r>
            <a:r>
              <a:rPr lang="en-US" sz="2800" b="1" spc="-5" dirty="0">
                <a:solidFill>
                  <a:srgbClr val="054C2C"/>
                </a:solidFill>
                <a:latin typeface="Garamond" panose="02020404030301010803" pitchFamily="18" charset="0"/>
                <a:cs typeface="Times New Roman"/>
              </a:rPr>
              <a:t>of </a:t>
            </a:r>
            <a:r>
              <a:rPr lang="en-US" sz="2800" b="1" spc="-10" dirty="0">
                <a:solidFill>
                  <a:srgbClr val="054C2C"/>
                </a:solidFill>
                <a:latin typeface="Garamond" panose="02020404030301010803" pitchFamily="18" charset="0"/>
                <a:cs typeface="Times New Roman"/>
              </a:rPr>
              <a:t>Cookies: </a:t>
            </a:r>
            <a:r>
              <a:rPr lang="en-US" sz="2800" spc="-30" dirty="0">
                <a:latin typeface="Garamond" panose="02020404030301010803" pitchFamily="18" charset="0"/>
                <a:cs typeface="Times New Roman"/>
              </a:rPr>
              <a:t>Cookie Policies</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inform </a:t>
            </a:r>
            <a:r>
              <a:rPr lang="en-US" sz="2800" spc="-25" dirty="0">
                <a:latin typeface="Garamond" panose="02020404030301010803" pitchFamily="18" charset="0"/>
                <a:cs typeface="Times New Roman"/>
              </a:rPr>
              <a:t>users </a:t>
            </a:r>
            <a:r>
              <a:rPr lang="en-US" sz="2800" spc="-10" dirty="0">
                <a:latin typeface="Garamond" panose="02020404030301010803" pitchFamily="18" charset="0"/>
                <a:cs typeface="Times New Roman"/>
              </a:rPr>
              <a:t>about </a:t>
            </a:r>
            <a:r>
              <a:rPr lang="en-US" sz="2800" dirty="0">
                <a:latin typeface="Garamond" panose="02020404030301010803" pitchFamily="18" charset="0"/>
                <a:cs typeface="Times New Roman"/>
              </a:rPr>
              <a:t>the </a:t>
            </a:r>
            <a:r>
              <a:rPr lang="en-US" sz="2800" spc="-15" dirty="0">
                <a:latin typeface="Garamond" panose="02020404030301010803" pitchFamily="18" charset="0"/>
                <a:cs typeface="Times New Roman"/>
              </a:rPr>
              <a:t>different </a:t>
            </a:r>
            <a:r>
              <a:rPr lang="en-US" sz="2800" spc="-25" dirty="0">
                <a:latin typeface="Garamond" panose="02020404030301010803" pitchFamily="18" charset="0"/>
                <a:cs typeface="Times New Roman"/>
              </a:rPr>
              <a:t>kinds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cookies</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are</a:t>
            </a:r>
            <a:r>
              <a:rPr lang="en-US" sz="2800" spc="215" dirty="0">
                <a:latin typeface="Garamond" panose="02020404030301010803" pitchFamily="18" charset="0"/>
                <a:cs typeface="Times New Roman"/>
              </a:rPr>
              <a:t> </a:t>
            </a:r>
            <a:r>
              <a:rPr lang="en-US" sz="2800" spc="-20" dirty="0">
                <a:latin typeface="Garamond" panose="02020404030301010803" pitchFamily="18" charset="0"/>
                <a:cs typeface="Times New Roman"/>
              </a:rPr>
              <a:t>used </a:t>
            </a:r>
            <a:r>
              <a:rPr lang="en-US" sz="2800" spc="10" dirty="0">
                <a:latin typeface="Garamond" panose="02020404030301010803" pitchFamily="18" charset="0"/>
                <a:cs typeface="Times New Roman"/>
              </a:rPr>
              <a:t>on</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website.</a:t>
            </a:r>
          </a:p>
          <a:p>
            <a:pPr marL="469265" marR="10160" indent="-228600" algn="just">
              <a:lnSpc>
                <a:spcPct val="150000"/>
              </a:lnSpc>
              <a:buClr>
                <a:srgbClr val="000000"/>
              </a:buClr>
              <a:buFont typeface="Wingdings"/>
              <a:buChar char=""/>
              <a:tabLst>
                <a:tab pos="469900" algn="l"/>
              </a:tabLst>
            </a:pPr>
            <a:endParaRPr lang="en-US" sz="2800" dirty="0">
              <a:latin typeface="Garamond" panose="02020404030301010803" pitchFamily="18" charset="0"/>
              <a:cs typeface="Times New Roman"/>
            </a:endParaRPr>
          </a:p>
          <a:p>
            <a:pPr marL="469265" marR="6985" indent="-228600" algn="just">
              <a:lnSpc>
                <a:spcPct val="150000"/>
              </a:lnSpc>
              <a:spcBef>
                <a:spcPts val="100"/>
              </a:spcBef>
              <a:buClr>
                <a:srgbClr val="000000"/>
              </a:buClr>
              <a:buSzPct val="91666"/>
              <a:buFont typeface="Wingdings"/>
              <a:buChar char=""/>
              <a:tabLst>
                <a:tab pos="469900" algn="l"/>
              </a:tabLst>
            </a:pPr>
            <a:r>
              <a:rPr lang="en-US" sz="2800" b="1" spc="-5" dirty="0">
                <a:solidFill>
                  <a:srgbClr val="054C2C"/>
                </a:solidFill>
                <a:latin typeface="Garamond" panose="02020404030301010803" pitchFamily="18" charset="0"/>
                <a:cs typeface="Times New Roman"/>
              </a:rPr>
              <a:t>Purposes </a:t>
            </a:r>
            <a:r>
              <a:rPr lang="en-US" sz="2800" b="1" spc="-10" dirty="0">
                <a:solidFill>
                  <a:srgbClr val="054C2C"/>
                </a:solidFill>
                <a:latin typeface="Garamond" panose="02020404030301010803" pitchFamily="18" charset="0"/>
                <a:cs typeface="Times New Roman"/>
              </a:rPr>
              <a:t>of Cookies: </a:t>
            </a:r>
            <a:r>
              <a:rPr lang="en-US" sz="2800" spc="-25" dirty="0">
                <a:latin typeface="Garamond" panose="02020404030301010803" pitchFamily="18" charset="0"/>
                <a:cs typeface="Times New Roman"/>
              </a:rPr>
              <a:t>Cookie </a:t>
            </a:r>
            <a:r>
              <a:rPr lang="en-US" sz="2800" spc="-35" dirty="0">
                <a:latin typeface="Garamond" panose="02020404030301010803" pitchFamily="18" charset="0"/>
                <a:cs typeface="Times New Roman"/>
              </a:rPr>
              <a:t>Policies also </a:t>
            </a:r>
            <a:r>
              <a:rPr lang="en-US" sz="2800" spc="-25" dirty="0">
                <a:latin typeface="Garamond" panose="02020404030301010803" pitchFamily="18" charset="0"/>
                <a:cs typeface="Times New Roman"/>
              </a:rPr>
              <a:t>describe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specific </a:t>
            </a:r>
            <a:r>
              <a:rPr lang="en-US" sz="2800" spc="-25" dirty="0">
                <a:latin typeface="Garamond" panose="02020404030301010803" pitchFamily="18" charset="0"/>
                <a:cs typeface="Times New Roman"/>
              </a:rPr>
              <a:t>reasons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using </a:t>
            </a:r>
            <a:r>
              <a:rPr lang="en-US" sz="2800" spc="-15" dirty="0">
                <a:latin typeface="Garamond" panose="02020404030301010803" pitchFamily="18" charset="0"/>
                <a:cs typeface="Times New Roman"/>
              </a:rPr>
              <a:t>these </a:t>
            </a:r>
            <a:r>
              <a:rPr lang="en-US" sz="2800" spc="-30" dirty="0">
                <a:latin typeface="Garamond" panose="02020404030301010803" pitchFamily="18" charset="0"/>
                <a:cs typeface="Times New Roman"/>
              </a:rPr>
              <a:t>cookies. </a:t>
            </a:r>
            <a:r>
              <a:rPr lang="en-US" sz="2800" spc="-35" dirty="0">
                <a:latin typeface="Garamond" panose="02020404030301010803" pitchFamily="18" charset="0"/>
                <a:cs typeface="Times New Roman"/>
              </a:rPr>
              <a:t>They </a:t>
            </a:r>
            <a:r>
              <a:rPr lang="en-US" sz="2800" spc="-50" dirty="0">
                <a:latin typeface="Garamond" panose="02020404030301010803" pitchFamily="18" charset="0"/>
                <a:cs typeface="Times New Roman"/>
              </a:rPr>
              <a:t>clarify</a:t>
            </a:r>
            <a:r>
              <a:rPr lang="en-US" sz="2800" spc="-45" dirty="0">
                <a:latin typeface="Garamond" panose="02020404030301010803" pitchFamily="18" charset="0"/>
                <a:cs typeface="Times New Roman"/>
              </a:rPr>
              <a:t> </a:t>
            </a:r>
            <a:r>
              <a:rPr lang="en-US" sz="2800" spc="-60" dirty="0">
                <a:latin typeface="Garamond" panose="02020404030301010803" pitchFamily="18" charset="0"/>
                <a:cs typeface="Times New Roman"/>
              </a:rPr>
              <a:t>why</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these </a:t>
            </a:r>
            <a:r>
              <a:rPr lang="en-US" sz="2800" spc="-45" dirty="0">
                <a:latin typeface="Garamond" panose="02020404030301010803" pitchFamily="18" charset="0"/>
                <a:cs typeface="Times New Roman"/>
              </a:rPr>
              <a:t>small </a:t>
            </a:r>
            <a:r>
              <a:rPr lang="en-US" sz="2800" spc="-35" dirty="0">
                <a:latin typeface="Garamond" panose="02020404030301010803" pitchFamily="18" charset="0"/>
                <a:cs typeface="Times New Roman"/>
              </a:rPr>
              <a:t>pieces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data </a:t>
            </a:r>
            <a:r>
              <a:rPr lang="en-US" sz="2800" spc="-30" dirty="0">
                <a:latin typeface="Garamond" panose="02020404030301010803" pitchFamily="18" charset="0"/>
                <a:cs typeface="Times New Roman"/>
              </a:rPr>
              <a:t>are collected. </a:t>
            </a:r>
            <a:r>
              <a:rPr lang="en-US" sz="2800" spc="-25" dirty="0">
                <a:latin typeface="Garamond" panose="02020404030301010803" pitchFamily="18" charset="0"/>
                <a:cs typeface="Times New Roman"/>
              </a:rPr>
              <a:t>This </a:t>
            </a:r>
            <a:r>
              <a:rPr lang="en-US" sz="2800" spc="-20" dirty="0">
                <a:latin typeface="Garamond" panose="02020404030301010803" pitchFamily="18" charset="0"/>
                <a:cs typeface="Times New Roman"/>
              </a:rPr>
              <a:t>could </a:t>
            </a:r>
            <a:r>
              <a:rPr lang="en-US" sz="2800" spc="-50" dirty="0">
                <a:latin typeface="Garamond" panose="02020404030301010803" pitchFamily="18" charset="0"/>
                <a:cs typeface="Times New Roman"/>
              </a:rPr>
              <a:t>vary </a:t>
            </a:r>
            <a:r>
              <a:rPr lang="en-US" sz="2800" spc="-10" dirty="0">
                <a:latin typeface="Garamond" panose="02020404030301010803" pitchFamily="18" charset="0"/>
                <a:cs typeface="Times New Roman"/>
              </a:rPr>
              <a:t>from </a:t>
            </a:r>
            <a:r>
              <a:rPr lang="en-US" sz="2800" spc="-25" dirty="0">
                <a:latin typeface="Garamond" panose="02020404030301010803" pitchFamily="18" charset="0"/>
                <a:cs typeface="Times New Roman"/>
              </a:rPr>
              <a:t>improving </a:t>
            </a:r>
            <a:r>
              <a:rPr lang="en-US" sz="2800" spc="-30" dirty="0">
                <a:latin typeface="Garamond" panose="02020404030301010803" pitchFamily="18" charset="0"/>
                <a:cs typeface="Times New Roman"/>
              </a:rPr>
              <a:t>website functionality, </a:t>
            </a:r>
            <a:r>
              <a:rPr lang="en-US" sz="2800" spc="-25" dirty="0">
                <a:latin typeface="Garamond" panose="02020404030301010803" pitchFamily="18" charset="0"/>
                <a:cs typeface="Times New Roman"/>
              </a:rPr>
              <a:t>enhancing user </a:t>
            </a:r>
            <a:r>
              <a:rPr lang="en-US" sz="2800" spc="-30" dirty="0">
                <a:latin typeface="Garamond" panose="02020404030301010803" pitchFamily="18" charset="0"/>
                <a:cs typeface="Times New Roman"/>
              </a:rPr>
              <a:t>experience,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studying </a:t>
            </a:r>
            <a:r>
              <a:rPr lang="en-US" sz="2800" spc="-25" dirty="0">
                <a:latin typeface="Garamond" panose="02020404030301010803" pitchFamily="18" charset="0"/>
                <a:cs typeface="Times New Roman"/>
              </a:rPr>
              <a:t>user </a:t>
            </a:r>
            <a:r>
              <a:rPr lang="en-US" sz="2800" spc="-20" dirty="0" err="1">
                <a:latin typeface="Garamond" panose="02020404030301010803" pitchFamily="18" charset="0"/>
                <a:cs typeface="Times New Roman"/>
              </a:rPr>
              <a:t>behaviour</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30" dirty="0">
                <a:latin typeface="Garamond" panose="02020404030301010803" pitchFamily="18" charset="0"/>
                <a:cs typeface="Times New Roman"/>
              </a:rPr>
              <a:t>website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improvement</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supporting</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advertising</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marketing</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a:t>
            </a:r>
          </a:p>
          <a:p>
            <a:pPr marL="469265" marR="6985" indent="-228600" algn="just">
              <a:lnSpc>
                <a:spcPct val="150000"/>
              </a:lnSpc>
              <a:spcBef>
                <a:spcPts val="100"/>
              </a:spcBef>
              <a:buClr>
                <a:srgbClr val="000000"/>
              </a:buClr>
              <a:buSzPct val="91666"/>
              <a:buFont typeface="Wingdings"/>
              <a:buChar char=""/>
              <a:tabLst>
                <a:tab pos="469900" algn="l"/>
              </a:tabLst>
            </a:pPr>
            <a:endParaRPr lang="en-US" sz="2800" dirty="0">
              <a:latin typeface="Garamond" panose="02020404030301010803" pitchFamily="18" charset="0"/>
              <a:cs typeface="Times New Roman"/>
            </a:endParaRPr>
          </a:p>
          <a:p>
            <a:pPr marL="469265" marR="10160" indent="-228600" algn="just">
              <a:lnSpc>
                <a:spcPct val="150000"/>
              </a:lnSpc>
              <a:spcBef>
                <a:spcPts val="150"/>
              </a:spcBef>
              <a:buClr>
                <a:srgbClr val="000000"/>
              </a:buClr>
              <a:buSzPct val="109090"/>
              <a:buFont typeface="Wingdings"/>
              <a:buChar char=""/>
              <a:tabLst>
                <a:tab pos="469900" algn="l"/>
              </a:tabLst>
            </a:pPr>
            <a:r>
              <a:rPr lang="en-US" sz="2800" b="1" dirty="0">
                <a:solidFill>
                  <a:srgbClr val="054C2C"/>
                </a:solidFill>
                <a:latin typeface="Garamond" panose="02020404030301010803" pitchFamily="18" charset="0"/>
                <a:cs typeface="Times New Roman"/>
              </a:rPr>
              <a:t>Consent </a:t>
            </a:r>
            <a:r>
              <a:rPr lang="en-US" sz="2800" b="1" spc="-10" dirty="0">
                <a:solidFill>
                  <a:srgbClr val="054C2C"/>
                </a:solidFill>
                <a:latin typeface="Garamond" panose="02020404030301010803" pitchFamily="18" charset="0"/>
                <a:cs typeface="Times New Roman"/>
              </a:rPr>
              <a:t>Mechanism: </a:t>
            </a:r>
            <a:r>
              <a:rPr lang="en-US" sz="2800" spc="-25" dirty="0">
                <a:latin typeface="Garamond" panose="02020404030301010803" pitchFamily="18" charset="0"/>
                <a:cs typeface="Times New Roman"/>
              </a:rPr>
              <a:t>Cookie </a:t>
            </a:r>
            <a:r>
              <a:rPr lang="en-US" sz="2800" spc="-30" dirty="0">
                <a:latin typeface="Garamond" panose="02020404030301010803" pitchFamily="18" charset="0"/>
                <a:cs typeface="Times New Roman"/>
              </a:rPr>
              <a:t>Policies</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also</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tell</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users </a:t>
            </a:r>
            <a:r>
              <a:rPr lang="en-US" sz="2800" spc="-20" dirty="0">
                <a:latin typeface="Garamond" panose="02020404030301010803" pitchFamily="18" charset="0"/>
                <a:cs typeface="Times New Roman"/>
              </a:rPr>
              <a:t>how </a:t>
            </a:r>
            <a:r>
              <a:rPr lang="en-US" sz="2800" spc="-25" dirty="0">
                <a:latin typeface="Garamond" panose="02020404030301010803" pitchFamily="18" charset="0"/>
                <a:cs typeface="Times New Roman"/>
              </a:rPr>
              <a:t>they can </a:t>
            </a:r>
            <a:r>
              <a:rPr lang="en-US" sz="2800" spc="-45" dirty="0">
                <a:latin typeface="Garamond" panose="02020404030301010803" pitchFamily="18" charset="0"/>
                <a:cs typeface="Times New Roman"/>
              </a:rPr>
              <a:t>give</a:t>
            </a:r>
            <a:r>
              <a:rPr lang="en-US" sz="2800" spc="185" dirty="0">
                <a:latin typeface="Garamond" panose="02020404030301010803" pitchFamily="18" charset="0"/>
                <a:cs typeface="Times New Roman"/>
              </a:rPr>
              <a:t> </a:t>
            </a:r>
            <a:r>
              <a:rPr lang="en-US" sz="2800" spc="5" dirty="0">
                <a:latin typeface="Garamond" panose="02020404030301010803" pitchFamily="18" charset="0"/>
                <a:cs typeface="Times New Roman"/>
              </a:rPr>
              <a:t>or </a:t>
            </a:r>
            <a:r>
              <a:rPr lang="en-US" sz="2800" spc="-25" dirty="0">
                <a:latin typeface="Garamond" panose="02020404030301010803" pitchFamily="18" charset="0"/>
                <a:cs typeface="Times New Roman"/>
              </a:rPr>
              <a:t>withdraw </a:t>
            </a:r>
            <a:r>
              <a:rPr lang="en-US" sz="2800" spc="-10" dirty="0">
                <a:latin typeface="Garamond" panose="02020404030301010803" pitchFamily="18" charset="0"/>
                <a:cs typeface="Times New Roman"/>
              </a:rPr>
              <a:t>their consent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cookie</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usage.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provide</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ways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users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manage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their</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cookie </a:t>
            </a:r>
            <a:r>
              <a:rPr lang="en-US" sz="2800" spc="-25" dirty="0">
                <a:latin typeface="Garamond" panose="02020404030301010803" pitchFamily="18" charset="0"/>
                <a:cs typeface="Times New Roman"/>
              </a:rPr>
              <a:t>settings.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78486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spcBef>
                <a:spcPts val="1110"/>
              </a:spcBef>
            </a:pPr>
            <a:r>
              <a:rPr lang="en-US" sz="3600" b="1" spc="-10" dirty="0">
                <a:solidFill>
                  <a:schemeClr val="bg1"/>
                </a:solidFill>
                <a:latin typeface="Garamond" panose="02020404030301010803" pitchFamily="18" charset="0"/>
                <a:cs typeface="Times New Roman"/>
              </a:rPr>
              <a:t>Components of a Cookie Policy</a:t>
            </a:r>
          </a:p>
        </p:txBody>
      </p:sp>
      <p:sp>
        <p:nvSpPr>
          <p:cNvPr id="4" name="Slide Number Placeholder 3">
            <a:extLst>
              <a:ext uri="{FF2B5EF4-FFF2-40B4-BE49-F238E27FC236}">
                <a16:creationId xmlns:a16="http://schemas.microsoft.com/office/drawing/2014/main" id="{D71D51F8-052C-A415-756B-FD287585EB5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204</a:t>
            </a:fld>
            <a:endParaRPr lang="en-US"/>
          </a:p>
        </p:txBody>
      </p:sp>
    </p:spTree>
    <p:extLst>
      <p:ext uri="{BB962C8B-B14F-4D97-AF65-F5344CB8AC3E}">
        <p14:creationId xmlns:p14="http://schemas.microsoft.com/office/powerpoint/2010/main" val="155054049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8338" y="1768475"/>
            <a:ext cx="17289173" cy="8456930"/>
          </a:xfrm>
          <a:prstGeom prst="rect">
            <a:avLst/>
          </a:prstGeom>
        </p:spPr>
        <p:txBody>
          <a:bodyPr vert="horz" wrap="square" lIns="0" tIns="12700" rIns="0" bIns="0" rtlCol="0">
            <a:spAutoFit/>
          </a:bodyPr>
          <a:lstStyle/>
          <a:p>
            <a:pPr marL="12700" marR="5080" algn="just">
              <a:lnSpc>
                <a:spcPct val="150000"/>
              </a:lnSpc>
            </a:pPr>
            <a:r>
              <a:rPr lang="en-US" sz="2800" spc="-10" dirty="0">
                <a:latin typeface="Garamond" panose="02020404030301010803" pitchFamily="18" charset="0"/>
                <a:cs typeface="Times New Roman"/>
              </a:rPr>
              <a:t>The </a:t>
            </a:r>
            <a:r>
              <a:rPr lang="en-US" sz="2800" spc="-30" dirty="0">
                <a:latin typeface="Garamond" panose="02020404030301010803" pitchFamily="18" charset="0"/>
                <a:cs typeface="Times New Roman"/>
              </a:rPr>
              <a:t>principle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Cookie Management </a:t>
            </a:r>
            <a:r>
              <a:rPr lang="en-US" sz="2800" spc="-25" dirty="0">
                <a:latin typeface="Garamond" panose="02020404030301010803" pitchFamily="18" charset="0"/>
                <a:cs typeface="Times New Roman"/>
              </a:rPr>
              <a:t>refers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concept </a:t>
            </a:r>
            <a:r>
              <a:rPr lang="en-US" sz="2800" spc="-5" dirty="0">
                <a:latin typeface="Garamond" panose="02020404030301010803" pitchFamily="18" charset="0"/>
                <a:cs typeface="Times New Roman"/>
              </a:rPr>
              <a:t>of </a:t>
            </a:r>
            <a:r>
              <a:rPr lang="en-US" sz="2800" spc="-40" dirty="0">
                <a:latin typeface="Garamond" panose="02020404030301010803" pitchFamily="18" charset="0"/>
                <a:cs typeface="Times New Roman"/>
              </a:rPr>
              <a:t>effectively </a:t>
            </a:r>
            <a:r>
              <a:rPr lang="en-US" sz="2800" spc="-20" dirty="0">
                <a:latin typeface="Garamond" panose="02020404030301010803" pitchFamily="18" charset="0"/>
                <a:cs typeface="Times New Roman"/>
              </a:rPr>
              <a:t>and </a:t>
            </a:r>
            <a:r>
              <a:rPr lang="en-US" sz="2800" spc="-30" dirty="0">
                <a:latin typeface="Garamond" panose="02020404030301010803" pitchFamily="18" charset="0"/>
                <a:cs typeface="Times New Roman"/>
              </a:rPr>
              <a:t>responsibly </a:t>
            </a:r>
            <a:r>
              <a:rPr lang="en-US" sz="2800" spc="-35" dirty="0">
                <a:latin typeface="Garamond" panose="02020404030301010803" pitchFamily="18" charset="0"/>
                <a:cs typeface="Times New Roman"/>
              </a:rPr>
              <a:t>managing </a:t>
            </a:r>
            <a:r>
              <a:rPr lang="en-US" sz="2800" spc="-25" dirty="0">
                <a:latin typeface="Garamond" panose="02020404030301010803" pitchFamily="18" charset="0"/>
                <a:cs typeface="Times New Roman"/>
              </a:rPr>
              <a:t>cookies used </a:t>
            </a:r>
            <a:r>
              <a:rPr lang="en-US" sz="2800" spc="5" dirty="0">
                <a:latin typeface="Garamond" panose="02020404030301010803" pitchFamily="18" charset="0"/>
                <a:cs typeface="Times New Roman"/>
              </a:rPr>
              <a:t>on </a:t>
            </a:r>
            <a:r>
              <a:rPr lang="en-US" sz="2800" spc="-50" dirty="0">
                <a:latin typeface="Garamond" panose="02020404030301010803" pitchFamily="18" charset="0"/>
                <a:cs typeface="Times New Roman"/>
              </a:rPr>
              <a:t>a</a:t>
            </a:r>
            <a:r>
              <a:rPr lang="en-US" sz="2800" spc="200" dirty="0">
                <a:latin typeface="Garamond" panose="02020404030301010803" pitchFamily="18" charset="0"/>
                <a:cs typeface="Times New Roman"/>
              </a:rPr>
              <a:t> </a:t>
            </a:r>
            <a:r>
              <a:rPr lang="en-US" sz="2800" spc="-35" dirty="0">
                <a:latin typeface="Garamond" panose="02020404030301010803" pitchFamily="18" charset="0"/>
                <a:cs typeface="Times New Roman"/>
              </a:rPr>
              <a:t>website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online </a:t>
            </a:r>
            <a:r>
              <a:rPr lang="en-US" sz="2800" spc="-20" dirty="0">
                <a:latin typeface="Garamond" panose="02020404030301010803" pitchFamily="18" charset="0"/>
                <a:cs typeface="Times New Roman"/>
              </a:rPr>
              <a:t>platform. </a:t>
            </a:r>
            <a:r>
              <a:rPr lang="en-US" sz="2800" spc="15" dirty="0">
                <a:latin typeface="Garamond" panose="02020404030301010803" pitchFamily="18" charset="0"/>
                <a:cs typeface="Times New Roman"/>
              </a:rPr>
              <a:t>It </a:t>
            </a:r>
            <a:r>
              <a:rPr lang="en-US" sz="2800" spc="-30" dirty="0">
                <a:latin typeface="Garamond" panose="02020404030301010803" pitchFamily="18" charset="0"/>
                <a:cs typeface="Times New Roman"/>
              </a:rPr>
              <a:t>involves </a:t>
            </a:r>
            <a:r>
              <a:rPr lang="en-US" sz="2800" spc="-50" dirty="0">
                <a:latin typeface="Garamond" panose="02020404030301010803" pitchFamily="18" charset="0"/>
                <a:cs typeface="Times New Roman"/>
              </a:rPr>
              <a:t>a</a:t>
            </a:r>
            <a:r>
              <a:rPr lang="en-US" sz="2800" spc="200" dirty="0">
                <a:latin typeface="Garamond" panose="02020404030301010803" pitchFamily="18" charset="0"/>
                <a:cs typeface="Times New Roman"/>
              </a:rPr>
              <a:t> </a:t>
            </a:r>
            <a:r>
              <a:rPr lang="en-US" sz="2800" spc="-45" dirty="0">
                <a:latin typeface="Garamond" panose="02020404030301010803" pitchFamily="18" charset="0"/>
                <a:cs typeface="Times New Roman"/>
              </a:rPr>
              <a:t>variety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practices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guidelines </a:t>
            </a:r>
            <a:r>
              <a:rPr lang="en-US" sz="2800" dirty="0">
                <a:latin typeface="Garamond" panose="02020404030301010803" pitchFamily="18" charset="0"/>
                <a:cs typeface="Times New Roman"/>
              </a:rPr>
              <a:t>that </a:t>
            </a:r>
            <a:r>
              <a:rPr lang="en-US" sz="2800" spc="-40" dirty="0">
                <a:latin typeface="Garamond" panose="02020404030301010803" pitchFamily="18" charset="0"/>
                <a:cs typeface="Times New Roman"/>
              </a:rPr>
              <a:t>aim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cookies are </a:t>
            </a:r>
            <a:r>
              <a:rPr lang="en-US" sz="2800" spc="-20" dirty="0">
                <a:latin typeface="Garamond" panose="02020404030301010803" pitchFamily="18" charset="0"/>
                <a:cs typeface="Times New Roman"/>
              </a:rPr>
              <a:t>used </a:t>
            </a:r>
            <a:r>
              <a:rPr lang="en-US" sz="2800" spc="-25" dirty="0">
                <a:latin typeface="Garamond" panose="02020404030301010803" pitchFamily="18" charset="0"/>
                <a:cs typeface="Times New Roman"/>
              </a:rPr>
              <a:t>in </a:t>
            </a:r>
            <a:r>
              <a:rPr lang="en-US" sz="2800" spc="-50" dirty="0">
                <a:latin typeface="Garamond" panose="02020404030301010803" pitchFamily="18" charset="0"/>
                <a:cs typeface="Times New Roman"/>
              </a:rPr>
              <a:t>a </a:t>
            </a:r>
            <a:r>
              <a:rPr lang="en-US" sz="2800" spc="-75" dirty="0">
                <a:latin typeface="Garamond" panose="02020404030301010803" pitchFamily="18" charset="0"/>
                <a:cs typeface="Times New Roman"/>
              </a:rPr>
              <a:t>way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follows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0" dirty="0">
                <a:latin typeface="Garamond" panose="02020404030301010803" pitchFamily="18" charset="0"/>
                <a:cs typeface="Times New Roman"/>
              </a:rPr>
              <a:t>laws, </a:t>
            </a:r>
            <a:r>
              <a:rPr lang="en-US" sz="2800" spc="-25" dirty="0">
                <a:latin typeface="Garamond" panose="02020404030301010803" pitchFamily="18" charset="0"/>
                <a:cs typeface="Times New Roman"/>
              </a:rPr>
              <a:t>keeps users </a:t>
            </a:r>
            <a:r>
              <a:rPr lang="en-US" sz="2800" spc="-15" dirty="0">
                <a:latin typeface="Garamond" panose="02020404030301010803" pitchFamily="18" charset="0"/>
                <a:cs typeface="Times New Roman"/>
              </a:rPr>
              <a:t>informed, </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maintains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transparency.</a:t>
            </a:r>
            <a:endParaRPr lang="en-US" sz="2800" dirty="0">
              <a:latin typeface="Garamond" panose="02020404030301010803" pitchFamily="18" charset="0"/>
              <a:cs typeface="Times New Roman"/>
            </a:endParaRPr>
          </a:p>
          <a:p>
            <a:pPr marL="469265" marR="6350" indent="-228600" algn="just">
              <a:lnSpc>
                <a:spcPct val="150000"/>
              </a:lnSpc>
              <a:buClr>
                <a:srgbClr val="000000"/>
              </a:buClr>
              <a:buSzPct val="109090"/>
              <a:buFont typeface="Wingdings"/>
              <a:buChar char=""/>
              <a:tabLst>
                <a:tab pos="469900" algn="l"/>
              </a:tabLst>
            </a:pPr>
            <a:r>
              <a:rPr lang="en-US" sz="2800" b="1" dirty="0">
                <a:solidFill>
                  <a:srgbClr val="054C2C"/>
                </a:solidFill>
                <a:latin typeface="Garamond" panose="02020404030301010803" pitchFamily="18" charset="0"/>
                <a:cs typeface="Times New Roman"/>
              </a:rPr>
              <a:t>Consent </a:t>
            </a:r>
            <a:r>
              <a:rPr lang="en-US" sz="2800" b="1" spc="-15" dirty="0">
                <a:solidFill>
                  <a:srgbClr val="054C2C"/>
                </a:solidFill>
                <a:latin typeface="Garamond" panose="02020404030301010803" pitchFamily="18" charset="0"/>
                <a:cs typeface="Times New Roman"/>
              </a:rPr>
              <a:t>Management: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55" dirty="0">
                <a:latin typeface="Garamond" panose="02020404030301010803" pitchFamily="18" charset="0"/>
                <a:cs typeface="Times New Roman"/>
              </a:rPr>
              <a:t>key</a:t>
            </a:r>
            <a:r>
              <a:rPr lang="en-US" sz="2800" spc="165" dirty="0">
                <a:latin typeface="Garamond" panose="02020404030301010803" pitchFamily="18" charset="0"/>
                <a:cs typeface="Times New Roman"/>
              </a:rPr>
              <a:t> </a:t>
            </a:r>
            <a:r>
              <a:rPr lang="en-US" sz="2800" spc="-10" dirty="0">
                <a:latin typeface="Garamond" panose="02020404030301010803" pitchFamily="18" charset="0"/>
                <a:cs typeface="Times New Roman"/>
              </a:rPr>
              <a:t>part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Cookie Management </a:t>
            </a:r>
            <a:r>
              <a:rPr lang="en-US" sz="2800" spc="-40" dirty="0">
                <a:latin typeface="Garamond" panose="02020404030301010803" pitchFamily="18" charset="0"/>
                <a:cs typeface="Times New Roman"/>
              </a:rPr>
              <a:t>is</a:t>
            </a:r>
            <a:r>
              <a:rPr lang="en-US" sz="2800" spc="195" dirty="0">
                <a:latin typeface="Garamond" panose="02020404030301010803" pitchFamily="18" charset="0"/>
                <a:cs typeface="Times New Roman"/>
              </a:rPr>
              <a:t> </a:t>
            </a:r>
            <a:r>
              <a:rPr lang="en-US" sz="2800" spc="-25" dirty="0">
                <a:latin typeface="Garamond" panose="02020404030301010803" pitchFamily="18" charset="0"/>
                <a:cs typeface="Times New Roman"/>
              </a:rPr>
              <a:t>getting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handling </a:t>
            </a:r>
            <a:r>
              <a:rPr lang="en-US" sz="2800" spc="-20" dirty="0">
                <a:latin typeface="Garamond" panose="02020404030301010803" pitchFamily="18" charset="0"/>
                <a:cs typeface="Times New Roman"/>
              </a:rPr>
              <a:t>user </a:t>
            </a:r>
            <a:r>
              <a:rPr lang="en-US" sz="2800" spc="-15" dirty="0">
                <a:latin typeface="Garamond" panose="02020404030301010803" pitchFamily="18" charset="0"/>
                <a:cs typeface="Times New Roman"/>
              </a:rPr>
              <a:t>consent. </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This means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websites</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online </a:t>
            </a:r>
            <a:r>
              <a:rPr lang="en-US" sz="2800" spc="-15" dirty="0">
                <a:latin typeface="Garamond" panose="02020404030301010803" pitchFamily="18" charset="0"/>
                <a:cs typeface="Times New Roman"/>
              </a:rPr>
              <a:t>platforms </a:t>
            </a:r>
            <a:r>
              <a:rPr lang="en-US" sz="2800" spc="-10" dirty="0">
                <a:latin typeface="Garamond" panose="02020404030301010803" pitchFamily="18" charset="0"/>
                <a:cs typeface="Times New Roman"/>
              </a:rPr>
              <a:t>must </a:t>
            </a:r>
            <a:r>
              <a:rPr lang="en-US" sz="2800" spc="-45" dirty="0">
                <a:latin typeface="Garamond" panose="02020404030301010803" pitchFamily="18" charset="0"/>
                <a:cs typeface="Times New Roman"/>
              </a:rPr>
              <a:t>clearly</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tell</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users </a:t>
            </a:r>
            <a:r>
              <a:rPr lang="en-US" sz="2800" spc="-10" dirty="0">
                <a:latin typeface="Garamond" panose="02020404030301010803" pitchFamily="18" charset="0"/>
                <a:cs typeface="Times New Roman"/>
              </a:rPr>
              <a:t>about </a:t>
            </a:r>
            <a:r>
              <a:rPr lang="en-US" sz="2800" dirty="0">
                <a:latin typeface="Garamond" panose="02020404030301010803" pitchFamily="18" charset="0"/>
                <a:cs typeface="Times New Roman"/>
              </a:rPr>
              <a:t>the </a:t>
            </a:r>
            <a:r>
              <a:rPr lang="en-US" sz="2800" spc="-25" dirty="0">
                <a:latin typeface="Garamond" panose="02020404030301010803" pitchFamily="18" charset="0"/>
                <a:cs typeface="Times New Roman"/>
              </a:rPr>
              <a:t>kinds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cookies</a:t>
            </a:r>
            <a:r>
              <a:rPr lang="en-US" sz="2800" spc="215" dirty="0">
                <a:latin typeface="Garamond" panose="02020404030301010803" pitchFamily="18" charset="0"/>
                <a:cs typeface="Times New Roman"/>
              </a:rPr>
              <a:t> </a:t>
            </a:r>
            <a:r>
              <a:rPr lang="en-US" sz="2800" spc="-30" dirty="0">
                <a:latin typeface="Garamond" panose="02020404030301010803" pitchFamily="18" charset="0"/>
                <a:cs typeface="Times New Roman"/>
              </a:rPr>
              <a:t>in use, </a:t>
            </a:r>
            <a:r>
              <a:rPr lang="en-US" sz="2800" spc="-10" dirty="0">
                <a:latin typeface="Garamond" panose="02020404030301010803" pitchFamily="18" charset="0"/>
                <a:cs typeface="Times New Roman"/>
              </a:rPr>
              <a:t>their </a:t>
            </a:r>
            <a:r>
              <a:rPr lang="en-US" sz="2800" spc="-20" dirty="0">
                <a:latin typeface="Garamond" panose="02020404030301010803" pitchFamily="18" charset="0"/>
                <a:cs typeface="Times New Roman"/>
              </a:rPr>
              <a:t>reasons, </a:t>
            </a:r>
            <a:r>
              <a:rPr lang="en-US" sz="2800" spc="-15" dirty="0">
                <a:latin typeface="Garamond" panose="02020404030301010803" pitchFamily="18" charset="0"/>
                <a:cs typeface="Times New Roman"/>
              </a:rPr>
              <a:t>and </a:t>
            </a:r>
            <a:r>
              <a:rPr lang="en-US" sz="2800"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they </a:t>
            </a:r>
            <a:r>
              <a:rPr lang="en-US" sz="2800" spc="-30" dirty="0">
                <a:latin typeface="Garamond" panose="02020404030301010803" pitchFamily="18" charset="0"/>
                <a:cs typeface="Times New Roman"/>
              </a:rPr>
              <a:t>collect. </a:t>
            </a:r>
            <a:r>
              <a:rPr lang="en-US" sz="2800" spc="-20" dirty="0">
                <a:latin typeface="Garamond" panose="02020404030301010803" pitchFamily="18" charset="0"/>
                <a:cs typeface="Times New Roman"/>
              </a:rPr>
              <a:t>Users </a:t>
            </a:r>
            <a:r>
              <a:rPr lang="en-US" sz="2800" spc="-15" dirty="0">
                <a:latin typeface="Garamond" panose="02020404030301010803" pitchFamily="18" charset="0"/>
                <a:cs typeface="Times New Roman"/>
              </a:rPr>
              <a:t>should </a:t>
            </a:r>
            <a:r>
              <a:rPr lang="en-US" sz="2800" spc="-30" dirty="0">
                <a:latin typeface="Garamond" panose="02020404030301010803" pitchFamily="18" charset="0"/>
                <a:cs typeface="Times New Roman"/>
              </a:rPr>
              <a:t>have </a:t>
            </a:r>
            <a:r>
              <a:rPr lang="en-US" sz="2800" dirty="0">
                <a:latin typeface="Garamond" panose="02020404030301010803" pitchFamily="18" charset="0"/>
                <a:cs typeface="Times New Roman"/>
              </a:rPr>
              <a:t>the option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provide </a:t>
            </a:r>
            <a:r>
              <a:rPr lang="en-US" sz="2800" spc="5" dirty="0">
                <a:latin typeface="Garamond" panose="02020404030301010803" pitchFamily="18" charset="0"/>
                <a:cs typeface="Times New Roman"/>
              </a:rPr>
              <a:t>or </a:t>
            </a:r>
            <a:r>
              <a:rPr lang="en-US" sz="2800" spc="-25" dirty="0">
                <a:latin typeface="Garamond" panose="02020404030301010803" pitchFamily="18" charset="0"/>
                <a:cs typeface="Times New Roman"/>
              </a:rPr>
              <a:t>withdraw </a:t>
            </a:r>
            <a:r>
              <a:rPr lang="en-US" sz="2800" spc="-10" dirty="0">
                <a:latin typeface="Garamond" panose="02020404030301010803" pitchFamily="18" charset="0"/>
                <a:cs typeface="Times New Roman"/>
              </a:rPr>
              <a:t>their</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specific</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cookie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categories.</a:t>
            </a:r>
          </a:p>
          <a:p>
            <a:pPr marL="469265" marR="6350" indent="-228600" algn="just">
              <a:lnSpc>
                <a:spcPct val="150000"/>
              </a:lnSpc>
              <a:buClr>
                <a:srgbClr val="000000"/>
              </a:buClr>
              <a:buSzPct val="109090"/>
              <a:buFont typeface="Wingdings"/>
              <a:buChar char=""/>
              <a:tabLst>
                <a:tab pos="469900" algn="l"/>
              </a:tabLst>
            </a:pPr>
            <a:endParaRPr lang="en-US" sz="2800" dirty="0">
              <a:latin typeface="Garamond" panose="02020404030301010803" pitchFamily="18" charset="0"/>
              <a:cs typeface="Times New Roman"/>
            </a:endParaRPr>
          </a:p>
          <a:p>
            <a:pPr marL="469265" marR="8255" indent="-228600" algn="just">
              <a:lnSpc>
                <a:spcPct val="150000"/>
              </a:lnSpc>
              <a:spcBef>
                <a:spcPts val="140"/>
              </a:spcBef>
              <a:buClr>
                <a:srgbClr val="000000"/>
              </a:buClr>
              <a:buSzPct val="109090"/>
              <a:buFont typeface="Wingdings"/>
              <a:buChar char=""/>
              <a:tabLst>
                <a:tab pos="469900" algn="l"/>
              </a:tabLst>
            </a:pPr>
            <a:r>
              <a:rPr lang="en-US" sz="2800" b="1" dirty="0">
                <a:solidFill>
                  <a:srgbClr val="054C2C"/>
                </a:solidFill>
                <a:latin typeface="Garamond" panose="02020404030301010803" pitchFamily="18" charset="0"/>
                <a:cs typeface="Times New Roman"/>
              </a:rPr>
              <a:t>Cookie </a:t>
            </a:r>
            <a:r>
              <a:rPr lang="en-US" sz="2800" b="1" spc="-10" dirty="0">
                <a:solidFill>
                  <a:srgbClr val="054C2C"/>
                </a:solidFill>
                <a:latin typeface="Garamond" panose="02020404030301010803" pitchFamily="18" charset="0"/>
                <a:cs typeface="Times New Roman"/>
              </a:rPr>
              <a:t>Preferences </a:t>
            </a:r>
            <a:r>
              <a:rPr lang="en-US" sz="2800" b="1" spc="-20" dirty="0">
                <a:solidFill>
                  <a:srgbClr val="054C2C"/>
                </a:solidFill>
                <a:latin typeface="Garamond" panose="02020404030301010803" pitchFamily="18" charset="0"/>
                <a:cs typeface="Times New Roman"/>
              </a:rPr>
              <a:t>and </a:t>
            </a:r>
            <a:r>
              <a:rPr lang="en-US" sz="2800" b="1" spc="-10" dirty="0">
                <a:solidFill>
                  <a:srgbClr val="054C2C"/>
                </a:solidFill>
                <a:latin typeface="Garamond" panose="02020404030301010803" pitchFamily="18" charset="0"/>
                <a:cs typeface="Times New Roman"/>
              </a:rPr>
              <a:t>Settings: </a:t>
            </a:r>
            <a:r>
              <a:rPr lang="en-US" sz="2800" spc="-25" dirty="0">
                <a:latin typeface="Garamond" panose="02020404030301010803" pitchFamily="18" charset="0"/>
                <a:cs typeface="Times New Roman"/>
              </a:rPr>
              <a:t>Cookie </a:t>
            </a:r>
            <a:r>
              <a:rPr lang="en-US" sz="2800" spc="-30" dirty="0">
                <a:latin typeface="Garamond" panose="02020404030301010803" pitchFamily="18" charset="0"/>
                <a:cs typeface="Times New Roman"/>
              </a:rPr>
              <a:t>Management </a:t>
            </a:r>
            <a:r>
              <a:rPr lang="en-US" sz="2800" spc="-5" dirty="0">
                <a:latin typeface="Garamond" panose="02020404030301010803" pitchFamily="18" charset="0"/>
                <a:cs typeface="Times New Roman"/>
              </a:rPr>
              <a:t>often </a:t>
            </a:r>
            <a:r>
              <a:rPr lang="en-US" sz="2800" spc="-35" dirty="0">
                <a:latin typeface="Garamond" panose="02020404030301010803" pitchFamily="18" charset="0"/>
                <a:cs typeface="Times New Roman"/>
              </a:rPr>
              <a:t>involves </a:t>
            </a:r>
            <a:r>
              <a:rPr lang="en-US" sz="2800" spc="-45" dirty="0">
                <a:latin typeface="Garamond" panose="02020404030301010803" pitchFamily="18" charset="0"/>
                <a:cs typeface="Times New Roman"/>
              </a:rPr>
              <a:t>giving </a:t>
            </a:r>
            <a:r>
              <a:rPr lang="en-US" sz="2800" spc="-25" dirty="0">
                <a:latin typeface="Garamond" panose="02020404030301010803" pitchFamily="18" charset="0"/>
                <a:cs typeface="Times New Roman"/>
              </a:rPr>
              <a:t>users </a:t>
            </a:r>
            <a:r>
              <a:rPr lang="en-US" sz="2800" dirty="0">
                <a:latin typeface="Garamond" panose="02020404030301010803" pitchFamily="18" charset="0"/>
                <a:cs typeface="Times New Roman"/>
              </a:rPr>
              <a:t>the option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change </a:t>
            </a:r>
            <a:r>
              <a:rPr lang="en-US" sz="2800" spc="-10" dirty="0">
                <a:latin typeface="Garamond" panose="02020404030301010803" pitchFamily="18" charset="0"/>
                <a:cs typeface="Times New Roman"/>
              </a:rPr>
              <a:t>their </a:t>
            </a:r>
            <a:r>
              <a:rPr lang="en-US" sz="2800" spc="-25" dirty="0">
                <a:latin typeface="Garamond" panose="02020404030301010803" pitchFamily="18" charset="0"/>
                <a:cs typeface="Times New Roman"/>
              </a:rPr>
              <a:t>cookie </a:t>
            </a:r>
            <a:r>
              <a:rPr lang="en-US" sz="2800" spc="-20" dirty="0">
                <a:latin typeface="Garamond" panose="02020404030301010803" pitchFamily="18" charset="0"/>
                <a:cs typeface="Times New Roman"/>
              </a:rPr>
              <a:t>preferences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settings. </a:t>
            </a:r>
            <a:r>
              <a:rPr lang="en-US" sz="2800" spc="-20" dirty="0">
                <a:latin typeface="Garamond" panose="02020404030301010803" pitchFamily="18" charset="0"/>
                <a:cs typeface="Times New Roman"/>
              </a:rPr>
              <a:t>This </a:t>
            </a:r>
            <a:r>
              <a:rPr lang="en-US" sz="2800" spc="-30" dirty="0">
                <a:latin typeface="Garamond" panose="02020404030301010803" pitchFamily="18" charset="0"/>
                <a:cs typeface="Times New Roman"/>
              </a:rPr>
              <a:t>lets </a:t>
            </a:r>
            <a:r>
              <a:rPr lang="en-US" sz="2800" spc="-25" dirty="0">
                <a:latin typeface="Garamond" panose="02020404030301010803" pitchFamily="18" charset="0"/>
                <a:cs typeface="Times New Roman"/>
              </a:rPr>
              <a:t>users </a:t>
            </a:r>
            <a:r>
              <a:rPr lang="en-US" sz="2800" spc="-30" dirty="0">
                <a:latin typeface="Garamond" panose="02020404030301010803" pitchFamily="18" charset="0"/>
                <a:cs typeface="Times New Roman"/>
              </a:rPr>
              <a:t>pick which </a:t>
            </a:r>
            <a:r>
              <a:rPr lang="en-US" sz="2800" spc="-25" dirty="0">
                <a:latin typeface="Garamond" panose="02020404030301010803" pitchFamily="18" charset="0"/>
                <a:cs typeface="Times New Roman"/>
              </a:rPr>
              <a:t>types </a:t>
            </a:r>
            <a:r>
              <a:rPr lang="en-US" sz="2800" spc="-10" dirty="0">
                <a:latin typeface="Garamond" panose="02020404030301010803" pitchFamily="18" charset="0"/>
                <a:cs typeface="Times New Roman"/>
              </a:rPr>
              <a:t>of </a:t>
            </a:r>
            <a:r>
              <a:rPr lang="en-US" sz="2800" spc="-30" dirty="0">
                <a:latin typeface="Garamond" panose="02020404030301010803" pitchFamily="18" charset="0"/>
                <a:cs typeface="Times New Roman"/>
              </a:rPr>
              <a:t>cookies </a:t>
            </a:r>
            <a:r>
              <a:rPr lang="en-US" sz="2800" spc="-25" dirty="0">
                <a:latin typeface="Garamond" panose="02020404030301010803" pitchFamily="18" charset="0"/>
                <a:cs typeface="Times New Roman"/>
              </a:rPr>
              <a:t>they are </a:t>
            </a:r>
            <a:r>
              <a:rPr lang="en-US" sz="2800" spc="-45" dirty="0">
                <a:latin typeface="Garamond" panose="02020404030301010803" pitchFamily="18" charset="0"/>
                <a:cs typeface="Times New Roman"/>
              </a:rPr>
              <a:t>okay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which</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they</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want</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block.</a:t>
            </a:r>
          </a:p>
          <a:p>
            <a:pPr marL="469265" marR="8255" indent="-228600" algn="just">
              <a:lnSpc>
                <a:spcPct val="150000"/>
              </a:lnSpc>
              <a:spcBef>
                <a:spcPts val="140"/>
              </a:spcBef>
              <a:buClr>
                <a:srgbClr val="000000"/>
              </a:buClr>
              <a:buSzPct val="109090"/>
              <a:buFont typeface="Wingdings"/>
              <a:buChar char=""/>
              <a:tabLst>
                <a:tab pos="469900" algn="l"/>
              </a:tabLst>
            </a:pPr>
            <a:endParaRPr lang="en-US" sz="2800" dirty="0">
              <a:latin typeface="Garamond" panose="02020404030301010803" pitchFamily="18" charset="0"/>
              <a:cs typeface="Times New Roman"/>
            </a:endParaRPr>
          </a:p>
          <a:p>
            <a:pPr marL="469265" indent="-228600" algn="just">
              <a:lnSpc>
                <a:spcPct val="150000"/>
              </a:lnSpc>
              <a:spcBef>
                <a:spcPts val="570"/>
              </a:spcBef>
              <a:buClr>
                <a:srgbClr val="000000"/>
              </a:buClr>
              <a:buFont typeface="Wingdings"/>
              <a:buChar char=""/>
              <a:tabLst>
                <a:tab pos="469900" algn="l"/>
              </a:tabLst>
            </a:pPr>
            <a:r>
              <a:rPr lang="en-US" sz="2800" b="1" spc="-20" dirty="0">
                <a:solidFill>
                  <a:srgbClr val="054C2C"/>
                </a:solidFill>
                <a:latin typeface="Garamond" panose="02020404030301010803" pitchFamily="18" charset="0"/>
                <a:cs typeface="Times New Roman"/>
              </a:rPr>
              <a:t>Transparency</a:t>
            </a:r>
            <a:r>
              <a:rPr lang="en-US" sz="2800" b="1" spc="135"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and</a:t>
            </a:r>
            <a:r>
              <a:rPr lang="en-US" sz="2800" b="1" spc="13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Communication:</a:t>
            </a:r>
            <a:r>
              <a:rPr lang="en-US" sz="2800" b="1" spc="140" dirty="0">
                <a:solidFill>
                  <a:srgbClr val="054C2C"/>
                </a:solidFill>
                <a:latin typeface="Garamond" panose="02020404030301010803" pitchFamily="18" charset="0"/>
                <a:cs typeface="Times New Roman"/>
              </a:rPr>
              <a:t> </a:t>
            </a:r>
            <a:r>
              <a:rPr lang="en-US" sz="2800" spc="-55" dirty="0">
                <a:latin typeface="Garamond" panose="02020404030301010803" pitchFamily="18" charset="0"/>
                <a:cs typeface="Times New Roman"/>
              </a:rPr>
              <a:t>A</a:t>
            </a:r>
            <a:r>
              <a:rPr lang="en-US" sz="2800" spc="135" dirty="0">
                <a:latin typeface="Garamond" panose="02020404030301010803" pitchFamily="18" charset="0"/>
                <a:cs typeface="Times New Roman"/>
              </a:rPr>
              <a:t> </a:t>
            </a:r>
            <a:r>
              <a:rPr lang="en-US" sz="2800" spc="-40" dirty="0">
                <a:latin typeface="Garamond" panose="02020404030301010803" pitchFamily="18" charset="0"/>
                <a:cs typeface="Times New Roman"/>
              </a:rPr>
              <a:t>vital</a:t>
            </a:r>
            <a:r>
              <a:rPr lang="en-US" sz="2800" spc="135" dirty="0">
                <a:latin typeface="Garamond" panose="02020404030301010803" pitchFamily="18" charset="0"/>
                <a:cs typeface="Times New Roman"/>
              </a:rPr>
              <a:t> </a:t>
            </a:r>
            <a:r>
              <a:rPr lang="en-US" sz="2800" spc="-25" dirty="0">
                <a:latin typeface="Garamond" panose="02020404030301010803" pitchFamily="18" charset="0"/>
                <a:cs typeface="Times New Roman"/>
              </a:rPr>
              <a:t>principle</a:t>
            </a:r>
            <a:r>
              <a:rPr lang="en-US" sz="2800" spc="13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35" dirty="0">
                <a:latin typeface="Garamond" panose="02020404030301010803" pitchFamily="18" charset="0"/>
                <a:cs typeface="Times New Roman"/>
              </a:rPr>
              <a:t> </a:t>
            </a:r>
            <a:r>
              <a:rPr lang="en-US" sz="2800" spc="-30" dirty="0">
                <a:latin typeface="Garamond" panose="02020404030301010803" pitchFamily="18" charset="0"/>
                <a:cs typeface="Times New Roman"/>
              </a:rPr>
              <a:t>Cookie</a:t>
            </a:r>
            <a:r>
              <a:rPr lang="en-US" sz="2800" spc="140" dirty="0">
                <a:latin typeface="Garamond" panose="02020404030301010803" pitchFamily="18" charset="0"/>
                <a:cs typeface="Times New Roman"/>
              </a:rPr>
              <a:t> </a:t>
            </a:r>
            <a:r>
              <a:rPr lang="en-US" sz="2800" spc="-30" dirty="0">
                <a:latin typeface="Garamond" panose="02020404030301010803" pitchFamily="18" charset="0"/>
                <a:cs typeface="Times New Roman"/>
              </a:rPr>
              <a:t>Management</a:t>
            </a:r>
            <a:r>
              <a:rPr lang="en-US" sz="2800" spc="13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130" dirty="0">
                <a:latin typeface="Garamond" panose="02020404030301010803" pitchFamily="18" charset="0"/>
                <a:cs typeface="Times New Roman"/>
              </a:rPr>
              <a:t> </a:t>
            </a:r>
            <a:r>
              <a:rPr lang="en-US" sz="2800" spc="-10" dirty="0">
                <a:latin typeface="Garamond" panose="02020404030301010803" pitchFamily="18" charset="0"/>
                <a:cs typeface="Times New Roman"/>
              </a:rPr>
              <a:t>honest</a:t>
            </a:r>
            <a:endParaRPr lang="en-US" sz="2800" dirty="0">
              <a:latin typeface="Garamond" panose="02020404030301010803" pitchFamily="18" charset="0"/>
              <a:cs typeface="Times New Roman"/>
            </a:endParaRPr>
          </a:p>
          <a:p>
            <a:pPr marL="469265" marR="6350" algn="just">
              <a:lnSpc>
                <a:spcPct val="150000"/>
              </a:lnSpc>
              <a:spcBef>
                <a:spcPts val="5"/>
              </a:spcBef>
            </a:pPr>
            <a:r>
              <a:rPr lang="en-US" sz="2800" spc="-20" dirty="0">
                <a:latin typeface="Garamond" panose="02020404030301010803" pitchFamily="18" charset="0"/>
                <a:cs typeface="Times New Roman"/>
              </a:rPr>
              <a:t>communication. </a:t>
            </a:r>
            <a:r>
              <a:rPr lang="en-US" sz="2800" spc="-30" dirty="0">
                <a:latin typeface="Garamond" panose="02020404030301010803" pitchFamily="18" charset="0"/>
                <a:cs typeface="Times New Roman"/>
              </a:rPr>
              <a:t>Websites </a:t>
            </a:r>
            <a:r>
              <a:rPr lang="en-US" sz="2800" spc="-20" dirty="0">
                <a:latin typeface="Garamond" panose="02020404030301010803" pitchFamily="18" charset="0"/>
                <a:cs typeface="Times New Roman"/>
              </a:rPr>
              <a:t>should </a:t>
            </a:r>
            <a:r>
              <a:rPr lang="en-US" sz="2800" spc="-15" dirty="0">
                <a:latin typeface="Garamond" panose="02020404030301010803" pitchFamily="18" charset="0"/>
                <a:cs typeface="Times New Roman"/>
              </a:rPr>
              <a:t>be </a:t>
            </a:r>
            <a:r>
              <a:rPr lang="en-US" sz="2800" spc="-5" dirty="0">
                <a:latin typeface="Garamond" panose="02020404030301010803" pitchFamily="18" charset="0"/>
                <a:cs typeface="Times New Roman"/>
              </a:rPr>
              <a:t>open </a:t>
            </a:r>
            <a:r>
              <a:rPr lang="en-US" sz="2800" spc="-15" dirty="0">
                <a:latin typeface="Garamond" panose="02020404030301010803" pitchFamily="18" charset="0"/>
                <a:cs typeface="Times New Roman"/>
              </a:rPr>
              <a:t>and </a:t>
            </a:r>
            <a:r>
              <a:rPr lang="en-US" sz="2800" spc="-40" dirty="0">
                <a:latin typeface="Garamond" panose="02020404030301010803" pitchFamily="18" charset="0"/>
                <a:cs typeface="Times New Roman"/>
              </a:rPr>
              <a:t>clear</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about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cookie </a:t>
            </a:r>
            <a:r>
              <a:rPr lang="en-US" sz="2800" spc="-45" dirty="0">
                <a:latin typeface="Garamond" panose="02020404030301010803" pitchFamily="18" charset="0"/>
                <a:cs typeface="Times New Roman"/>
              </a:rPr>
              <a:t>usage</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in </a:t>
            </a:r>
            <a:r>
              <a:rPr lang="en-US" sz="2800" spc="-30" dirty="0">
                <a:latin typeface="Garamond" panose="02020404030301010803" pitchFamily="18" charset="0"/>
                <a:cs typeface="Times New Roman"/>
              </a:rPr>
              <a:t>Cookie </a:t>
            </a:r>
            <a:r>
              <a:rPr lang="en-US" sz="2800" spc="-25" dirty="0">
                <a:latin typeface="Garamond" panose="02020404030301010803" pitchFamily="18" charset="0"/>
                <a:cs typeface="Times New Roman"/>
              </a:rPr>
              <a:t> </a:t>
            </a:r>
            <a:r>
              <a:rPr lang="en-US" sz="2800" spc="-40" dirty="0">
                <a:latin typeface="Garamond" panose="02020404030301010803" pitchFamily="18" charset="0"/>
                <a:cs typeface="Times New Roman"/>
              </a:rPr>
              <a:t>Policies. </a:t>
            </a:r>
            <a:r>
              <a:rPr lang="en-US" sz="2800" spc="-35" dirty="0">
                <a:latin typeface="Garamond" panose="02020404030301010803" pitchFamily="18" charset="0"/>
                <a:cs typeface="Times New Roman"/>
              </a:rPr>
              <a:t>They </a:t>
            </a:r>
            <a:r>
              <a:rPr lang="en-US" sz="2800" spc="-20" dirty="0">
                <a:latin typeface="Garamond" panose="02020404030301010803" pitchFamily="18" charset="0"/>
                <a:cs typeface="Times New Roman"/>
              </a:rPr>
              <a:t>should provide easy-to-understand </a:t>
            </a:r>
            <a:r>
              <a:rPr lang="en-US" sz="2800" spc="-25" dirty="0">
                <a:latin typeface="Garamond" panose="02020404030301010803" pitchFamily="18" charset="0"/>
                <a:cs typeface="Times New Roman"/>
              </a:rPr>
              <a:t>explanations </a:t>
            </a:r>
            <a:r>
              <a:rPr lang="en-US" sz="2800" spc="-10" dirty="0">
                <a:latin typeface="Garamond" panose="02020404030301010803" pitchFamily="18" charset="0"/>
                <a:cs typeface="Times New Roman"/>
              </a:rPr>
              <a:t>about the </a:t>
            </a:r>
            <a:r>
              <a:rPr lang="en-US" sz="2800" spc="-25" dirty="0">
                <a:latin typeface="Garamond" panose="02020404030301010803" pitchFamily="18" charset="0"/>
                <a:cs typeface="Times New Roman"/>
              </a:rPr>
              <a:t>kinds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cookies, </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reasons,</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consequences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user</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refusal.</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18872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52425">
              <a:spcBef>
                <a:spcPts val="1110"/>
              </a:spcBef>
            </a:pPr>
            <a:r>
              <a:rPr lang="en-US" sz="3600" b="1" spc="-10" dirty="0">
                <a:solidFill>
                  <a:schemeClr val="bg1"/>
                </a:solidFill>
                <a:latin typeface="Garamond" panose="02020404030301010803" pitchFamily="18" charset="0"/>
                <a:cs typeface="Times New Roman"/>
              </a:rPr>
              <a:t>Understanding the Principle of Cookie Management</a:t>
            </a:r>
          </a:p>
        </p:txBody>
      </p:sp>
      <p:sp>
        <p:nvSpPr>
          <p:cNvPr id="4" name="Slide Number Placeholder 3">
            <a:extLst>
              <a:ext uri="{FF2B5EF4-FFF2-40B4-BE49-F238E27FC236}">
                <a16:creationId xmlns:a16="http://schemas.microsoft.com/office/drawing/2014/main" id="{71C91134-3D5D-813F-E4EF-B47F81E4DB0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205</a:t>
            </a:fld>
            <a:endParaRPr lang="en-US"/>
          </a:p>
        </p:txBody>
      </p:sp>
    </p:spTree>
    <p:extLst>
      <p:ext uri="{BB962C8B-B14F-4D97-AF65-F5344CB8AC3E}">
        <p14:creationId xmlns:p14="http://schemas.microsoft.com/office/powerpoint/2010/main" val="228558065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66125" y="2157591"/>
            <a:ext cx="17289173" cy="6384568"/>
          </a:xfrm>
          <a:prstGeom prst="rect">
            <a:avLst/>
          </a:prstGeom>
        </p:spPr>
        <p:txBody>
          <a:bodyPr vert="horz" wrap="square" lIns="0" tIns="12700" rIns="0" bIns="0" rtlCol="0">
            <a:spAutoFit/>
          </a:bodyPr>
          <a:lstStyle/>
          <a:p>
            <a:pPr marL="12700">
              <a:lnSpc>
                <a:spcPct val="150000"/>
              </a:lnSpc>
              <a:spcBef>
                <a:spcPts val="1125"/>
              </a:spcBef>
            </a:pPr>
            <a:r>
              <a:rPr lang="en-US" sz="2800" b="1" spc="35" dirty="0">
                <a:solidFill>
                  <a:srgbClr val="054C2C"/>
                </a:solidFill>
                <a:latin typeface="Garamond" panose="02020404030301010803" pitchFamily="18" charset="0"/>
                <a:cs typeface="Times New Roman"/>
              </a:rPr>
              <a:t>How</a:t>
            </a:r>
            <a:r>
              <a:rPr lang="en-US" sz="2800" b="1" spc="-1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do</a:t>
            </a:r>
            <a:r>
              <a:rPr lang="en-US" sz="2800" b="1" spc="-15"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we</a:t>
            </a:r>
            <a:r>
              <a:rPr lang="en-US" sz="2800" b="1" spc="-1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use</a:t>
            </a:r>
            <a:r>
              <a:rPr lang="en-US" sz="2800" b="1" spc="-10" dirty="0">
                <a:solidFill>
                  <a:srgbClr val="054C2C"/>
                </a:solidFill>
                <a:latin typeface="Garamond" panose="02020404030301010803" pitchFamily="18" charset="0"/>
                <a:cs typeface="Times New Roman"/>
              </a:rPr>
              <a:t> </a:t>
            </a:r>
            <a:r>
              <a:rPr lang="en-US" sz="2800" b="1" spc="-35" dirty="0">
                <a:solidFill>
                  <a:srgbClr val="054C2C"/>
                </a:solidFill>
                <a:latin typeface="Garamond" panose="02020404030301010803" pitchFamily="18" charset="0"/>
                <a:cs typeface="Times New Roman"/>
              </a:rPr>
              <a:t>your</a:t>
            </a:r>
            <a:r>
              <a:rPr lang="en-US" sz="2800" b="1" spc="-20"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information?</a:t>
            </a:r>
            <a:endParaRPr lang="en-US" sz="2800" dirty="0">
              <a:solidFill>
                <a:srgbClr val="054C2C"/>
              </a:solidFill>
              <a:latin typeface="Garamond" panose="02020404030301010803" pitchFamily="18" charset="0"/>
              <a:cs typeface="Times New Roman"/>
            </a:endParaRPr>
          </a:p>
          <a:p>
            <a:pPr marL="12700">
              <a:lnSpc>
                <a:spcPct val="150000"/>
              </a:lnSpc>
              <a:spcBef>
                <a:spcPts val="585"/>
              </a:spcBef>
            </a:pPr>
            <a:r>
              <a:rPr lang="en-US" sz="2800" spc="-55" dirty="0">
                <a:latin typeface="Garamond" panose="02020404030301010803" pitchFamily="18" charset="0"/>
                <a:cs typeface="Times New Roman"/>
              </a:rPr>
              <a:t>We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use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various</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purposes,</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such</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as:</a:t>
            </a:r>
            <a:endParaRPr lang="en-US" sz="2800" dirty="0">
              <a:latin typeface="Garamond" panose="02020404030301010803" pitchFamily="18" charset="0"/>
              <a:cs typeface="Times New Roman"/>
            </a:endParaRPr>
          </a:p>
          <a:p>
            <a:pPr marL="697865" indent="-229235">
              <a:lnSpc>
                <a:spcPct val="150000"/>
              </a:lnSpc>
              <a:spcBef>
                <a:spcPts val="615"/>
              </a:spcBef>
              <a:buFont typeface="Wingdings"/>
              <a:buChar char=""/>
              <a:tabLst>
                <a:tab pos="697865" algn="l"/>
                <a:tab pos="698500" algn="l"/>
              </a:tabLst>
            </a:pPr>
            <a:r>
              <a:rPr lang="en-US" sz="2800" dirty="0">
                <a:latin typeface="Garamond" panose="02020404030301010803" pitchFamily="18" charset="0"/>
                <a:cs typeface="Times New Roman"/>
              </a:rPr>
              <a:t>To</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provide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improve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our</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website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endParaRPr lang="en-US" sz="2800" dirty="0">
              <a:latin typeface="Garamond" panose="02020404030301010803" pitchFamily="18" charset="0"/>
              <a:cs typeface="Times New Roman"/>
            </a:endParaRPr>
          </a:p>
          <a:p>
            <a:pPr marL="697865" indent="-229235">
              <a:lnSpc>
                <a:spcPct val="150000"/>
              </a:lnSpc>
              <a:spcBef>
                <a:spcPts val="635"/>
              </a:spcBef>
              <a:buFont typeface="Wingdings"/>
              <a:buChar char=""/>
              <a:tabLst>
                <a:tab pos="697865" algn="l"/>
                <a:tab pos="698500" algn="l"/>
              </a:tabLst>
            </a:pPr>
            <a:r>
              <a:rPr lang="en-US" sz="280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process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fulfil</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orders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requests</a:t>
            </a:r>
            <a:endParaRPr lang="en-US" sz="2800" dirty="0">
              <a:latin typeface="Garamond" panose="02020404030301010803" pitchFamily="18" charset="0"/>
              <a:cs typeface="Times New Roman"/>
            </a:endParaRPr>
          </a:p>
          <a:p>
            <a:pPr marL="697865" indent="-229235">
              <a:lnSpc>
                <a:spcPct val="150000"/>
              </a:lnSpc>
              <a:spcBef>
                <a:spcPts val="625"/>
              </a:spcBef>
              <a:buFont typeface="Wingdings"/>
              <a:buChar char=""/>
              <a:tabLst>
                <a:tab pos="697865" algn="l"/>
                <a:tab pos="698500" algn="l"/>
              </a:tabLst>
            </a:pPr>
            <a:r>
              <a:rPr lang="en-US" sz="280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communicate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about</a:t>
            </a:r>
            <a:r>
              <a:rPr lang="en-US" sz="2800" spc="-5" dirty="0">
                <a:latin typeface="Garamond" panose="02020404030301010803" pitchFamily="18" charset="0"/>
                <a:cs typeface="Times New Roman"/>
              </a:rPr>
              <a:t> our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products,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offers,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promotions</a:t>
            </a:r>
            <a:endParaRPr lang="en-US" sz="2800" dirty="0">
              <a:latin typeface="Garamond" panose="02020404030301010803" pitchFamily="18" charset="0"/>
              <a:cs typeface="Times New Roman"/>
            </a:endParaRPr>
          </a:p>
          <a:p>
            <a:pPr marL="697865" indent="-229235">
              <a:lnSpc>
                <a:spcPct val="150000"/>
              </a:lnSpc>
              <a:spcBef>
                <a:spcPts val="635"/>
              </a:spcBef>
              <a:buFont typeface="Wingdings"/>
              <a:buChar char=""/>
              <a:tabLst>
                <a:tab pos="697865" algn="l"/>
                <a:tab pos="698500" algn="l"/>
              </a:tabLst>
            </a:pPr>
            <a:r>
              <a:rPr lang="en-US" sz="280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personalize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experience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tailor</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our content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ads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interests</a:t>
            </a:r>
            <a:endParaRPr lang="en-US" sz="2800" dirty="0">
              <a:latin typeface="Garamond" panose="02020404030301010803" pitchFamily="18" charset="0"/>
              <a:cs typeface="Times New Roman"/>
            </a:endParaRPr>
          </a:p>
          <a:p>
            <a:pPr marL="697865" indent="-229235">
              <a:lnSpc>
                <a:spcPct val="150000"/>
              </a:lnSpc>
              <a:spcBef>
                <a:spcPts val="625"/>
              </a:spcBef>
              <a:buFont typeface="Wingdings"/>
              <a:buChar char=""/>
              <a:tabLst>
                <a:tab pos="697865" algn="l"/>
                <a:tab pos="698500" algn="l"/>
              </a:tabLst>
            </a:pPr>
            <a:r>
              <a:rPr lang="en-US" sz="280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analyze</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measure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our </a:t>
            </a:r>
            <a:r>
              <a:rPr lang="en-US" sz="2800" spc="-15" dirty="0">
                <a:latin typeface="Garamond" panose="02020404030301010803" pitchFamily="18" charset="0"/>
                <a:cs typeface="Times New Roman"/>
              </a:rPr>
              <a:t>performance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effectiveness</a:t>
            </a:r>
            <a:endParaRPr lang="en-US" sz="2800" dirty="0">
              <a:latin typeface="Garamond" panose="02020404030301010803" pitchFamily="18" charset="0"/>
              <a:cs typeface="Times New Roman"/>
            </a:endParaRPr>
          </a:p>
          <a:p>
            <a:pPr marL="697865" indent="-229235">
              <a:lnSpc>
                <a:spcPct val="150000"/>
              </a:lnSpc>
              <a:spcBef>
                <a:spcPts val="635"/>
              </a:spcBef>
              <a:buFont typeface="Wingdings"/>
              <a:buChar char=""/>
              <a:tabLst>
                <a:tab pos="697865" algn="l"/>
                <a:tab pos="698500" algn="l"/>
              </a:tabLst>
            </a:pPr>
            <a:r>
              <a:rPr lang="en-US" sz="280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prevent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detect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fraud,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abuse,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issues</a:t>
            </a:r>
            <a:endParaRPr lang="en-US" sz="2800" dirty="0">
              <a:latin typeface="Garamond" panose="02020404030301010803" pitchFamily="18" charset="0"/>
              <a:cs typeface="Times New Roman"/>
            </a:endParaRPr>
          </a:p>
          <a:p>
            <a:pPr marL="697865" indent="-229235">
              <a:lnSpc>
                <a:spcPct val="150000"/>
              </a:lnSpc>
              <a:spcBef>
                <a:spcPts val="625"/>
              </a:spcBef>
              <a:buFont typeface="Wingdings"/>
              <a:buChar char=""/>
              <a:tabLst>
                <a:tab pos="697865" algn="l"/>
                <a:tab pos="698500" algn="l"/>
              </a:tabLst>
            </a:pPr>
            <a:r>
              <a:rPr lang="en-US" sz="280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comply</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enforce</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our </a:t>
            </a:r>
            <a:r>
              <a:rPr lang="en-US" sz="2800" spc="-20" dirty="0">
                <a:latin typeface="Garamond" panose="02020404030301010803" pitchFamily="18" charset="0"/>
                <a:cs typeface="Times New Roman"/>
              </a:rPr>
              <a:t>terms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conditions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4876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Sample</a:t>
            </a:r>
            <a:r>
              <a:rPr lang="en-US" sz="3600" b="1" spc="-25" dirty="0">
                <a:solidFill>
                  <a:srgbClr val="FFFFFF"/>
                </a:solidFill>
                <a:latin typeface="Garamond" panose="02020404030301010803" pitchFamily="18" charset="0"/>
                <a:cs typeface="Times New Roman"/>
              </a:rPr>
              <a:t> </a:t>
            </a:r>
            <a:r>
              <a:rPr lang="en-US" sz="3600" b="1" spc="-35" dirty="0">
                <a:solidFill>
                  <a:srgbClr val="FFFFFF"/>
                </a:solidFill>
                <a:latin typeface="Garamond" panose="02020404030301010803" pitchFamily="18" charset="0"/>
                <a:cs typeface="Times New Roman"/>
              </a:rPr>
              <a:t>Privacy</a:t>
            </a:r>
            <a:r>
              <a:rPr lang="en-US" sz="3600" b="1" spc="-20" dirty="0">
                <a:solidFill>
                  <a:srgbClr val="FFFFFF"/>
                </a:solidFill>
                <a:latin typeface="Garamond" panose="02020404030301010803" pitchFamily="18" charset="0"/>
                <a:cs typeface="Times New Roman"/>
              </a:rPr>
              <a:t> </a:t>
            </a:r>
            <a:r>
              <a:rPr lang="en-US" sz="3600" b="1" dirty="0">
                <a:solidFill>
                  <a:srgbClr val="FFFFFF"/>
                </a:solidFill>
                <a:latin typeface="Garamond" panose="02020404030301010803" pitchFamily="18" charset="0"/>
                <a:cs typeface="Times New Roman"/>
              </a:rPr>
              <a:t>Policy</a:t>
            </a:r>
            <a:endParaRPr lang="en-US" sz="3600" dirty="0">
              <a:latin typeface="Garamond" panose="02020404030301010803" pitchFamily="18" charset="0"/>
              <a:cs typeface="Times New Roman"/>
            </a:endParaRPr>
          </a:p>
        </p:txBody>
      </p:sp>
      <p:sp>
        <p:nvSpPr>
          <p:cNvPr id="4" name="Slide Number Placeholder 3">
            <a:extLst>
              <a:ext uri="{FF2B5EF4-FFF2-40B4-BE49-F238E27FC236}">
                <a16:creationId xmlns:a16="http://schemas.microsoft.com/office/drawing/2014/main" id="{156EDB2A-B00B-FD5B-4718-89555978CE6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206</a:t>
            </a:fld>
            <a:endParaRPr lang="en-US"/>
          </a:p>
        </p:txBody>
      </p:sp>
    </p:spTree>
    <p:extLst>
      <p:ext uri="{BB962C8B-B14F-4D97-AF65-F5344CB8AC3E}">
        <p14:creationId xmlns:p14="http://schemas.microsoft.com/office/powerpoint/2010/main" val="217234761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66125" y="2157591"/>
            <a:ext cx="17289173" cy="6205032"/>
          </a:xfrm>
          <a:prstGeom prst="rect">
            <a:avLst/>
          </a:prstGeom>
        </p:spPr>
        <p:txBody>
          <a:bodyPr vert="horz" wrap="square" lIns="0" tIns="12700" rIns="0" bIns="0" rtlCol="0">
            <a:spAutoFit/>
          </a:bodyPr>
          <a:lstStyle/>
          <a:p>
            <a:pPr marL="12700">
              <a:lnSpc>
                <a:spcPct val="150000"/>
              </a:lnSpc>
              <a:spcBef>
                <a:spcPts val="685"/>
              </a:spcBef>
            </a:pPr>
            <a:r>
              <a:rPr lang="en-US" sz="2800" b="1" spc="35" dirty="0">
                <a:solidFill>
                  <a:srgbClr val="054C2C"/>
                </a:solidFill>
                <a:latin typeface="Garamond" panose="02020404030301010803" pitchFamily="18" charset="0"/>
                <a:cs typeface="Times New Roman"/>
              </a:rPr>
              <a:t>How</a:t>
            </a:r>
            <a:r>
              <a:rPr lang="en-US" sz="2800" b="1" spc="-1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do</a:t>
            </a:r>
            <a:r>
              <a:rPr lang="en-US" sz="2800" b="1" spc="-10"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we</a:t>
            </a:r>
            <a:r>
              <a:rPr lang="en-US" sz="2800" b="1" spc="-10"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share</a:t>
            </a:r>
            <a:r>
              <a:rPr lang="en-US" sz="2800" b="1" spc="-10" dirty="0">
                <a:solidFill>
                  <a:srgbClr val="054C2C"/>
                </a:solidFill>
                <a:latin typeface="Garamond" panose="02020404030301010803" pitchFamily="18" charset="0"/>
                <a:cs typeface="Times New Roman"/>
              </a:rPr>
              <a:t> </a:t>
            </a:r>
            <a:r>
              <a:rPr lang="en-US" sz="2800" b="1" spc="-35" dirty="0">
                <a:solidFill>
                  <a:srgbClr val="054C2C"/>
                </a:solidFill>
                <a:latin typeface="Garamond" panose="02020404030301010803" pitchFamily="18" charset="0"/>
                <a:cs typeface="Times New Roman"/>
              </a:rPr>
              <a:t>your</a:t>
            </a:r>
            <a:r>
              <a:rPr lang="en-US" sz="2800" b="1" spc="-15"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information?</a:t>
            </a:r>
            <a:endParaRPr lang="en-US" sz="2800" dirty="0">
              <a:solidFill>
                <a:srgbClr val="054C2C"/>
              </a:solidFill>
              <a:latin typeface="Garamond" panose="02020404030301010803" pitchFamily="18" charset="0"/>
              <a:cs typeface="Times New Roman"/>
            </a:endParaRPr>
          </a:p>
          <a:p>
            <a:pPr marL="12700" marR="11430">
              <a:lnSpc>
                <a:spcPct val="150000"/>
              </a:lnSpc>
            </a:pPr>
            <a:r>
              <a:rPr lang="en-US" sz="2800" spc="-55" dirty="0">
                <a:latin typeface="Garamond" panose="02020404030301010803" pitchFamily="18" charset="0"/>
                <a:cs typeface="Times New Roman"/>
              </a:rPr>
              <a:t>We</a:t>
            </a:r>
            <a:r>
              <a:rPr lang="en-US" sz="2800" spc="75" dirty="0">
                <a:latin typeface="Garamond" panose="02020404030301010803" pitchFamily="18" charset="0"/>
                <a:cs typeface="Times New Roman"/>
              </a:rPr>
              <a:t> </a:t>
            </a:r>
            <a:r>
              <a:rPr lang="en-US" sz="2800" spc="5" dirty="0">
                <a:latin typeface="Garamond" panose="02020404030301010803" pitchFamily="18" charset="0"/>
                <a:cs typeface="Times New Roman"/>
              </a:rPr>
              <a:t>do</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not</a:t>
            </a:r>
            <a:r>
              <a:rPr lang="en-US" sz="2800" spc="70" dirty="0">
                <a:latin typeface="Garamond" panose="02020404030301010803" pitchFamily="18" charset="0"/>
                <a:cs typeface="Times New Roman"/>
              </a:rPr>
              <a:t> </a:t>
            </a:r>
            <a:r>
              <a:rPr lang="en-US" sz="2800" spc="-45" dirty="0">
                <a:latin typeface="Garamond" panose="02020404030301010803" pitchFamily="18" charset="0"/>
                <a:cs typeface="Times New Roman"/>
              </a:rPr>
              <a:t>sell</a:t>
            </a:r>
            <a:r>
              <a:rPr lang="en-US" sz="2800" spc="7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rent</a:t>
            </a:r>
            <a:r>
              <a:rPr lang="en-US" sz="2800" spc="70"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personal</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75" dirty="0">
                <a:latin typeface="Garamond" panose="02020404030301010803" pitchFamily="18" charset="0"/>
                <a:cs typeface="Times New Roman"/>
              </a:rPr>
              <a:t> </a:t>
            </a:r>
            <a:r>
              <a:rPr lang="en-US" sz="2800" spc="-25" dirty="0">
                <a:latin typeface="Garamond" panose="02020404030301010803" pitchFamily="18" charset="0"/>
                <a:cs typeface="Times New Roman"/>
              </a:rPr>
              <a:t>parties.</a:t>
            </a:r>
            <a:r>
              <a:rPr lang="en-US" sz="2800" spc="75" dirty="0">
                <a:latin typeface="Garamond" panose="02020404030301010803" pitchFamily="18" charset="0"/>
                <a:cs typeface="Times New Roman"/>
              </a:rPr>
              <a:t> </a:t>
            </a:r>
            <a:r>
              <a:rPr lang="en-US" sz="2800" spc="-55" dirty="0">
                <a:latin typeface="Garamond" panose="02020404030301010803" pitchFamily="18" charset="0"/>
                <a:cs typeface="Times New Roman"/>
              </a:rPr>
              <a:t>We</a:t>
            </a:r>
            <a:r>
              <a:rPr lang="en-US" sz="2800" spc="80"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80" dirty="0">
                <a:latin typeface="Garamond" panose="02020404030301010803" pitchFamily="18" charset="0"/>
                <a:cs typeface="Times New Roman"/>
              </a:rPr>
              <a:t> </a:t>
            </a:r>
            <a:r>
              <a:rPr lang="en-US" sz="2800" spc="-25" dirty="0">
                <a:latin typeface="Garamond" panose="02020404030301010803" pitchFamily="18" charset="0"/>
                <a:cs typeface="Times New Roman"/>
              </a:rPr>
              <a:t>share</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spc="-5" dirty="0">
                <a:latin typeface="Garamond" panose="02020404030301010803" pitchFamily="18" charset="0"/>
                <a:cs typeface="Times New Roman"/>
              </a:rPr>
              <a:t> of our</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service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providers</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contractors.</a:t>
            </a:r>
            <a:endParaRPr lang="en-US" sz="2800" dirty="0">
              <a:latin typeface="Garamond" panose="02020404030301010803" pitchFamily="18" charset="0"/>
              <a:cs typeface="Times New Roman"/>
            </a:endParaRPr>
          </a:p>
          <a:p>
            <a:pPr>
              <a:lnSpc>
                <a:spcPct val="150000"/>
              </a:lnSpc>
            </a:pPr>
            <a:endParaRPr lang="en-US" sz="2800" dirty="0">
              <a:latin typeface="Garamond" panose="02020404030301010803" pitchFamily="18" charset="0"/>
              <a:cs typeface="Times New Roman"/>
            </a:endParaRPr>
          </a:p>
          <a:p>
            <a:pPr marL="12700">
              <a:lnSpc>
                <a:spcPct val="150000"/>
              </a:lnSpc>
              <a:spcBef>
                <a:spcPts val="1110"/>
              </a:spcBef>
            </a:pPr>
            <a:r>
              <a:rPr lang="en-US" sz="2800" b="1" spc="35" dirty="0">
                <a:solidFill>
                  <a:srgbClr val="054C2C"/>
                </a:solidFill>
                <a:latin typeface="Garamond" panose="02020404030301010803" pitchFamily="18" charset="0"/>
                <a:cs typeface="Times New Roman"/>
              </a:rPr>
              <a:t>How</a:t>
            </a:r>
            <a:r>
              <a:rPr lang="en-US" sz="2800" b="1"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do</a:t>
            </a:r>
            <a:r>
              <a:rPr lang="en-US" sz="2800" b="1" spc="-5"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we</a:t>
            </a:r>
            <a:r>
              <a:rPr lang="en-US" sz="2800" b="1" spc="-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protect</a:t>
            </a:r>
            <a:r>
              <a:rPr lang="en-US" sz="2800" b="1"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your</a:t>
            </a:r>
            <a:r>
              <a:rPr lang="en-US" sz="2800" b="1" spc="5"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information?</a:t>
            </a:r>
            <a:endParaRPr lang="en-US" sz="2800" dirty="0">
              <a:solidFill>
                <a:srgbClr val="054C2C"/>
              </a:solidFill>
              <a:latin typeface="Garamond" panose="02020404030301010803" pitchFamily="18" charset="0"/>
              <a:cs typeface="Times New Roman"/>
            </a:endParaRPr>
          </a:p>
          <a:p>
            <a:pPr marL="12700">
              <a:lnSpc>
                <a:spcPct val="150000"/>
              </a:lnSpc>
              <a:spcBef>
                <a:spcPts val="590"/>
              </a:spcBef>
            </a:pPr>
            <a:r>
              <a:rPr lang="en-US" sz="2800" spc="-55" dirty="0">
                <a:latin typeface="Garamond" panose="02020404030301010803" pitchFamily="18" charset="0"/>
                <a:cs typeface="Times New Roman"/>
              </a:rPr>
              <a:t>We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place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protect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a:lnSpc>
                <a:spcPct val="150000"/>
              </a:lnSpc>
            </a:pPr>
            <a:endParaRPr lang="en-US" sz="2800" dirty="0">
              <a:latin typeface="Garamond" panose="02020404030301010803" pitchFamily="18" charset="0"/>
              <a:cs typeface="Times New Roman"/>
            </a:endParaRPr>
          </a:p>
          <a:p>
            <a:pPr marL="12700">
              <a:lnSpc>
                <a:spcPct val="150000"/>
              </a:lnSpc>
              <a:spcBef>
                <a:spcPts val="1110"/>
              </a:spcBef>
            </a:pPr>
            <a:r>
              <a:rPr lang="en-US" sz="2800" b="1" spc="35" dirty="0">
                <a:solidFill>
                  <a:srgbClr val="054C2C"/>
                </a:solidFill>
                <a:latin typeface="Garamond" panose="02020404030301010803" pitchFamily="18" charset="0"/>
                <a:cs typeface="Times New Roman"/>
              </a:rPr>
              <a:t>How</a:t>
            </a:r>
            <a:r>
              <a:rPr lang="en-US" sz="2800" b="1" spc="-1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long</a:t>
            </a:r>
            <a:r>
              <a:rPr lang="en-US" sz="2800" b="1" spc="-20" dirty="0">
                <a:solidFill>
                  <a:srgbClr val="054C2C"/>
                </a:solidFill>
                <a:latin typeface="Garamond" panose="02020404030301010803" pitchFamily="18" charset="0"/>
                <a:cs typeface="Times New Roman"/>
              </a:rPr>
              <a:t> </a:t>
            </a:r>
            <a:r>
              <a:rPr lang="en-US" sz="2800" b="1" spc="-35" dirty="0">
                <a:solidFill>
                  <a:srgbClr val="054C2C"/>
                </a:solidFill>
                <a:latin typeface="Garamond" panose="02020404030301010803" pitchFamily="18" charset="0"/>
                <a:cs typeface="Times New Roman"/>
              </a:rPr>
              <a:t>your</a:t>
            </a:r>
            <a:r>
              <a:rPr lang="en-US" sz="2800" b="1" spc="-20"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data</a:t>
            </a:r>
            <a:r>
              <a:rPr lang="en-US" sz="2800" b="1" spc="-1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is</a:t>
            </a:r>
            <a:r>
              <a:rPr lang="en-US" sz="2800" b="1" spc="-15"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retained?</a:t>
            </a:r>
            <a:endParaRPr lang="en-US" sz="2800" dirty="0">
              <a:solidFill>
                <a:srgbClr val="054C2C"/>
              </a:solidFill>
              <a:latin typeface="Garamond" panose="02020404030301010803" pitchFamily="18" charset="0"/>
              <a:cs typeface="Times New Roman"/>
            </a:endParaRPr>
          </a:p>
          <a:p>
            <a:pPr marL="12700">
              <a:lnSpc>
                <a:spcPct val="150000"/>
              </a:lnSpc>
              <a:spcBef>
                <a:spcPts val="585"/>
              </a:spcBef>
            </a:pPr>
            <a:r>
              <a:rPr lang="en-US" sz="2800" spc="-55" dirty="0">
                <a:latin typeface="Garamond" panose="02020404030301010803" pitchFamily="18" charset="0"/>
                <a:cs typeface="Times New Roman"/>
              </a:rPr>
              <a:t>We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retain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dirty="0">
                <a:latin typeface="Garamond" panose="02020404030301010803" pitchFamily="18" charset="0"/>
                <a:cs typeface="Times New Roman"/>
              </a:rPr>
              <a:t> for</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long</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necessary.</a:t>
            </a: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4876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Sample</a:t>
            </a:r>
            <a:r>
              <a:rPr lang="en-US" sz="3600" b="1" spc="-25" dirty="0">
                <a:solidFill>
                  <a:srgbClr val="FFFFFF"/>
                </a:solidFill>
                <a:latin typeface="Garamond" panose="02020404030301010803" pitchFamily="18" charset="0"/>
                <a:cs typeface="Times New Roman"/>
              </a:rPr>
              <a:t> </a:t>
            </a:r>
            <a:r>
              <a:rPr lang="en-US" sz="3600" b="1" spc="-35" dirty="0">
                <a:solidFill>
                  <a:srgbClr val="FFFFFF"/>
                </a:solidFill>
                <a:latin typeface="Garamond" panose="02020404030301010803" pitchFamily="18" charset="0"/>
                <a:cs typeface="Times New Roman"/>
              </a:rPr>
              <a:t>Privacy</a:t>
            </a:r>
            <a:r>
              <a:rPr lang="en-US" sz="3600" b="1" spc="-20" dirty="0">
                <a:solidFill>
                  <a:srgbClr val="FFFFFF"/>
                </a:solidFill>
                <a:latin typeface="Garamond" panose="02020404030301010803" pitchFamily="18" charset="0"/>
                <a:cs typeface="Times New Roman"/>
              </a:rPr>
              <a:t> </a:t>
            </a:r>
            <a:r>
              <a:rPr lang="en-US" sz="3600" b="1" dirty="0">
                <a:solidFill>
                  <a:srgbClr val="FFFFFF"/>
                </a:solidFill>
                <a:latin typeface="Garamond" panose="02020404030301010803" pitchFamily="18" charset="0"/>
                <a:cs typeface="Times New Roman"/>
              </a:rPr>
              <a:t>Policy</a:t>
            </a:r>
            <a:endParaRPr lang="en-US" sz="3600" dirty="0">
              <a:latin typeface="Garamond" panose="02020404030301010803" pitchFamily="18" charset="0"/>
              <a:cs typeface="Times New Roman"/>
            </a:endParaRPr>
          </a:p>
        </p:txBody>
      </p:sp>
      <p:sp>
        <p:nvSpPr>
          <p:cNvPr id="4" name="Slide Number Placeholder 3">
            <a:extLst>
              <a:ext uri="{FF2B5EF4-FFF2-40B4-BE49-F238E27FC236}">
                <a16:creationId xmlns:a16="http://schemas.microsoft.com/office/drawing/2014/main" id="{B2616221-924F-84B2-FBC4-7D492E810F8D}"/>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207</a:t>
            </a:fld>
            <a:endParaRPr lang="en-US"/>
          </a:p>
        </p:txBody>
      </p:sp>
    </p:spTree>
    <p:extLst>
      <p:ext uri="{BB962C8B-B14F-4D97-AF65-F5344CB8AC3E}">
        <p14:creationId xmlns:p14="http://schemas.microsoft.com/office/powerpoint/2010/main" val="347919995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66125" y="2157591"/>
            <a:ext cx="17289173" cy="7356629"/>
          </a:xfrm>
          <a:prstGeom prst="rect">
            <a:avLst/>
          </a:prstGeom>
        </p:spPr>
        <p:txBody>
          <a:bodyPr vert="horz" wrap="square" lIns="0" tIns="12700" rIns="0" bIns="0" rtlCol="0">
            <a:spAutoFit/>
          </a:bodyPr>
          <a:lstStyle/>
          <a:p>
            <a:pPr marL="12700">
              <a:lnSpc>
                <a:spcPct val="150000"/>
              </a:lnSpc>
              <a:spcBef>
                <a:spcPts val="1125"/>
              </a:spcBef>
            </a:pPr>
            <a:r>
              <a:rPr lang="en-US" sz="2800" b="1" spc="-50" dirty="0">
                <a:solidFill>
                  <a:srgbClr val="054C2C"/>
                </a:solidFill>
                <a:latin typeface="Garamond" panose="02020404030301010803" pitchFamily="18" charset="0"/>
                <a:cs typeface="Times New Roman"/>
              </a:rPr>
              <a:t>What</a:t>
            </a:r>
            <a:r>
              <a:rPr lang="en-US" sz="2800" b="1" spc="-1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are</a:t>
            </a:r>
            <a:r>
              <a:rPr lang="en-US" sz="2800" b="1" spc="-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your</a:t>
            </a:r>
            <a:r>
              <a:rPr lang="en-US" sz="2800" b="1" spc="-10"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choices</a:t>
            </a:r>
            <a:r>
              <a:rPr lang="en-US" sz="2800" b="1" spc="5"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and</a:t>
            </a:r>
            <a:r>
              <a:rPr lang="en-US" sz="2800" b="1" spc="-10"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rights?</a:t>
            </a:r>
            <a:endParaRPr lang="en-US" sz="2800" dirty="0">
              <a:solidFill>
                <a:srgbClr val="054C2C"/>
              </a:solidFill>
              <a:latin typeface="Garamond" panose="02020404030301010803" pitchFamily="18" charset="0"/>
              <a:cs typeface="Times New Roman"/>
            </a:endParaRPr>
          </a:p>
          <a:p>
            <a:pPr marL="12700" marR="5080">
              <a:lnSpc>
                <a:spcPct val="150000"/>
              </a:lnSpc>
              <a:spcBef>
                <a:spcPts val="150"/>
              </a:spcBef>
            </a:pPr>
            <a:r>
              <a:rPr lang="en-US" sz="2800" spc="-30" dirty="0">
                <a:latin typeface="Garamond" panose="02020404030301010803" pitchFamily="18" charset="0"/>
                <a:cs typeface="Times New Roman"/>
              </a:rPr>
              <a:t>You</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some </a:t>
            </a:r>
            <a:r>
              <a:rPr lang="en-US" sz="2800" spc="-25" dirty="0">
                <a:latin typeface="Garamond" panose="02020404030301010803" pitchFamily="18" charset="0"/>
                <a:cs typeface="Times New Roman"/>
              </a:rPr>
              <a:t>rights</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use</a:t>
            </a:r>
            <a:r>
              <a:rPr lang="en-US" sz="2800" spc="-5" dirty="0">
                <a:latin typeface="Garamond" panose="02020404030301010803" pitchFamily="18" charset="0"/>
                <a:cs typeface="Times New Roman"/>
              </a:rPr>
              <a:t> of</a:t>
            </a:r>
            <a:r>
              <a:rPr lang="en-US" sz="2800" spc="-25" dirty="0">
                <a:latin typeface="Garamond" panose="02020404030301010803" pitchFamily="18" charset="0"/>
                <a:cs typeface="Times New Roman"/>
              </a:rPr>
              <a:t> your</a:t>
            </a:r>
            <a:r>
              <a:rPr lang="en-US" sz="2800" spc="-20" dirty="0">
                <a:latin typeface="Garamond" panose="02020404030301010803" pitchFamily="18" charset="0"/>
                <a:cs typeface="Times New Roman"/>
              </a:rPr>
              <a:t> personal</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20" dirty="0">
                <a:latin typeface="Garamond" panose="02020404030301010803" pitchFamily="18" charset="0"/>
                <a:cs typeface="Times New Roman"/>
              </a:rPr>
              <a:t> </a:t>
            </a:r>
            <a:r>
              <a:rPr lang="en-US" sz="2800" spc="-50" dirty="0">
                <a:latin typeface="Garamond" panose="02020404030301010803" pitchFamily="18" charset="0"/>
                <a:cs typeface="Times New Roman"/>
              </a:rPr>
              <a:t>we</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value</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those</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rights.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exercise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these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rights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40" dirty="0">
                <a:latin typeface="Garamond" panose="02020404030301010803" pitchFamily="18" charset="0"/>
                <a:cs typeface="Times New Roman"/>
              </a:rPr>
              <a:t>make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enquiries,</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you</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contact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us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at</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email</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provided</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below.</a:t>
            </a:r>
            <a:endParaRPr lang="en-US" sz="2800" dirty="0">
              <a:latin typeface="Garamond" panose="02020404030301010803" pitchFamily="18" charset="0"/>
              <a:cs typeface="Times New Roman"/>
            </a:endParaRPr>
          </a:p>
          <a:p>
            <a:pPr marL="12700">
              <a:lnSpc>
                <a:spcPct val="150000"/>
              </a:lnSpc>
              <a:spcBef>
                <a:spcPts val="420"/>
              </a:spcBef>
            </a:pPr>
            <a:r>
              <a:rPr lang="en-US" sz="2800" spc="-30" dirty="0">
                <a:latin typeface="Garamond" panose="02020404030301010803" pitchFamily="18" charset="0"/>
                <a:cs typeface="Times New Roman"/>
              </a:rPr>
              <a:t>You</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also</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manage</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cookie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preferences</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settings</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through</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browser</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device.</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However,</a:t>
            </a:r>
            <a:endParaRPr lang="en-US" sz="2800" dirty="0">
              <a:latin typeface="Garamond" panose="02020404030301010803" pitchFamily="18" charset="0"/>
              <a:cs typeface="Times New Roman"/>
            </a:endParaRPr>
          </a:p>
          <a:p>
            <a:pPr marL="12700">
              <a:lnSpc>
                <a:spcPct val="150000"/>
              </a:lnSpc>
              <a:spcBef>
                <a:spcPts val="590"/>
              </a:spcBef>
            </a:pPr>
            <a:r>
              <a:rPr lang="en-US" sz="2800" spc="-20" dirty="0">
                <a:latin typeface="Garamond" panose="02020404030301010803" pitchFamily="18" charset="0"/>
                <a:cs typeface="Times New Roman"/>
              </a:rPr>
              <a:t>some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features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our</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website</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r>
              <a:rPr lang="en-US" sz="2800" spc="10"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10" dirty="0">
                <a:latin typeface="Garamond" panose="02020404030301010803" pitchFamily="18" charset="0"/>
                <a:cs typeface="Times New Roman"/>
              </a:rPr>
              <a:t> not</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function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properly</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without</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cookies.</a:t>
            </a:r>
            <a:endParaRPr lang="en-US" sz="2800" dirty="0">
              <a:latin typeface="Garamond" panose="02020404030301010803" pitchFamily="18" charset="0"/>
              <a:cs typeface="Times New Roman"/>
            </a:endParaRPr>
          </a:p>
          <a:p>
            <a:pPr>
              <a:lnSpc>
                <a:spcPct val="150000"/>
              </a:lnSpc>
            </a:pPr>
            <a:endParaRPr lang="en-US" sz="2800" dirty="0">
              <a:latin typeface="Garamond" panose="02020404030301010803" pitchFamily="18" charset="0"/>
              <a:cs typeface="Times New Roman"/>
            </a:endParaRPr>
          </a:p>
          <a:p>
            <a:pPr marL="12700">
              <a:lnSpc>
                <a:spcPct val="150000"/>
              </a:lnSpc>
              <a:spcBef>
                <a:spcPts val="1110"/>
              </a:spcBef>
            </a:pPr>
            <a:r>
              <a:rPr lang="en-US" sz="2800" b="1" dirty="0">
                <a:solidFill>
                  <a:srgbClr val="054C2C"/>
                </a:solidFill>
                <a:latin typeface="Garamond" panose="02020404030301010803" pitchFamily="18" charset="0"/>
                <a:cs typeface="Times New Roman"/>
              </a:rPr>
              <a:t>Changes</a:t>
            </a:r>
            <a:r>
              <a:rPr lang="en-US" sz="2800" b="1" spc="-10"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to</a:t>
            </a:r>
            <a:r>
              <a:rPr lang="en-US" sz="2800" b="1" spc="-1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this</a:t>
            </a:r>
            <a:r>
              <a:rPr lang="en-US" sz="2800" b="1" spc="-15" dirty="0">
                <a:solidFill>
                  <a:srgbClr val="054C2C"/>
                </a:solidFill>
                <a:latin typeface="Garamond" panose="02020404030301010803" pitchFamily="18" charset="0"/>
                <a:cs typeface="Times New Roman"/>
              </a:rPr>
              <a:t> </a:t>
            </a:r>
            <a:r>
              <a:rPr lang="en-US" sz="2800" b="1" spc="-35" dirty="0">
                <a:solidFill>
                  <a:srgbClr val="054C2C"/>
                </a:solidFill>
                <a:latin typeface="Garamond" panose="02020404030301010803" pitchFamily="18" charset="0"/>
                <a:cs typeface="Times New Roman"/>
              </a:rPr>
              <a:t>privacy</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policy</a:t>
            </a:r>
            <a:endParaRPr lang="en-US" sz="2800" dirty="0">
              <a:solidFill>
                <a:srgbClr val="054C2C"/>
              </a:solidFill>
              <a:latin typeface="Garamond" panose="02020404030301010803" pitchFamily="18" charset="0"/>
              <a:cs typeface="Times New Roman"/>
            </a:endParaRPr>
          </a:p>
          <a:p>
            <a:pPr marL="12700" marR="5715">
              <a:lnSpc>
                <a:spcPct val="150000"/>
              </a:lnSpc>
            </a:pPr>
            <a:r>
              <a:rPr lang="en-US" sz="2800" spc="-55" dirty="0">
                <a:latin typeface="Garamond" panose="02020404030301010803" pitchFamily="18" charset="0"/>
                <a:cs typeface="Times New Roman"/>
              </a:rPr>
              <a:t>We</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may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update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this</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privacy</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policy</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time</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time</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reflect</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changes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our</a:t>
            </a:r>
            <a:r>
              <a:rPr lang="en-US" sz="2800" spc="-20" dirty="0">
                <a:latin typeface="Garamond" panose="02020404030301010803" pitchFamily="18" charset="0"/>
                <a:cs typeface="Times New Roman"/>
              </a:rPr>
              <a:t> data</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practices.</a:t>
            </a:r>
            <a:r>
              <a:rPr lang="en-US" sz="2800" spc="-20" dirty="0">
                <a:latin typeface="Garamond" panose="02020404030301010803" pitchFamily="18" charset="0"/>
                <a:cs typeface="Times New Roman"/>
              </a:rPr>
              <a:t> </a:t>
            </a:r>
            <a:r>
              <a:rPr lang="en-US" sz="2800" spc="-55" dirty="0">
                <a:latin typeface="Garamond" panose="02020404030301010803" pitchFamily="18" charset="0"/>
                <a:cs typeface="Times New Roman"/>
              </a:rPr>
              <a:t>We</a:t>
            </a:r>
            <a:r>
              <a:rPr lang="en-US" sz="2800" spc="-10" dirty="0">
                <a:latin typeface="Garamond" panose="02020404030301010803" pitchFamily="18" charset="0"/>
                <a:cs typeface="Times New Roman"/>
              </a:rPr>
              <a:t> </a:t>
            </a:r>
            <a:r>
              <a:rPr lang="en-US" sz="2800" spc="-65" dirty="0">
                <a:latin typeface="Garamond" panose="02020404030301010803" pitchFamily="18" charset="0"/>
                <a:cs typeface="Times New Roman"/>
              </a:rPr>
              <a:t>will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notify</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material</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changes</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posting</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notice</a:t>
            </a:r>
            <a:r>
              <a:rPr lang="en-US" sz="2800" spc="5" dirty="0">
                <a:latin typeface="Garamond" panose="02020404030301010803" pitchFamily="18" charset="0"/>
                <a:cs typeface="Times New Roman"/>
              </a:rPr>
              <a:t> 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our </a:t>
            </a:r>
            <a:r>
              <a:rPr lang="en-US" sz="2800" spc="-30" dirty="0">
                <a:latin typeface="Garamond" panose="02020404030301010803" pitchFamily="18" charset="0"/>
                <a:cs typeface="Times New Roman"/>
              </a:rPr>
              <a:t>website</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sending</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an</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email.</a:t>
            </a:r>
            <a:endParaRPr lang="en-US" sz="2800" dirty="0">
              <a:latin typeface="Garamond" panose="02020404030301010803" pitchFamily="18" charset="0"/>
              <a:cs typeface="Times New Roman"/>
            </a:endParaRPr>
          </a:p>
          <a:p>
            <a:pPr>
              <a:lnSpc>
                <a:spcPct val="150000"/>
              </a:lnSpc>
              <a:spcBef>
                <a:spcPts val="5"/>
              </a:spcBef>
            </a:pPr>
            <a:endParaRPr lang="en-US" sz="2800" dirty="0">
              <a:latin typeface="Garamond" panose="02020404030301010803" pitchFamily="18" charset="0"/>
              <a:cs typeface="Times New Roman"/>
            </a:endParaRPr>
          </a:p>
          <a:p>
            <a:pPr marL="12700" marR="450850">
              <a:lnSpc>
                <a:spcPct val="150000"/>
              </a:lnSpc>
            </a:pPr>
            <a:r>
              <a:rPr lang="en-US" sz="2800" b="1" spc="-15" dirty="0">
                <a:latin typeface="Garamond" panose="02020404030301010803" pitchFamily="18" charset="0"/>
                <a:cs typeface="Times New Roman"/>
              </a:rPr>
              <a:t>Participants</a:t>
            </a:r>
            <a:r>
              <a:rPr lang="en-US" sz="2800" b="1" dirty="0">
                <a:latin typeface="Garamond" panose="02020404030301010803" pitchFamily="18" charset="0"/>
                <a:cs typeface="Times New Roman"/>
              </a:rPr>
              <a:t> </a:t>
            </a:r>
            <a:r>
              <a:rPr lang="en-US" sz="2800" b="1" spc="-40" dirty="0">
                <a:latin typeface="Garamond" panose="02020404030301010803" pitchFamily="18" charset="0"/>
                <a:cs typeface="Times New Roman"/>
              </a:rPr>
              <a:t>are</a:t>
            </a:r>
            <a:r>
              <a:rPr lang="en-US" sz="2800" b="1" spc="5" dirty="0">
                <a:latin typeface="Garamond" panose="02020404030301010803" pitchFamily="18" charset="0"/>
                <a:cs typeface="Times New Roman"/>
              </a:rPr>
              <a:t> </a:t>
            </a:r>
            <a:r>
              <a:rPr lang="en-US" sz="2800" b="1" spc="-5" dirty="0">
                <a:latin typeface="Garamond" panose="02020404030301010803" pitchFamily="18" charset="0"/>
                <a:cs typeface="Times New Roman"/>
              </a:rPr>
              <a:t>allocated</a:t>
            </a:r>
            <a:r>
              <a:rPr lang="en-US" sz="2800" b="1" dirty="0">
                <a:latin typeface="Garamond" panose="02020404030301010803" pitchFamily="18" charset="0"/>
                <a:cs typeface="Times New Roman"/>
              </a:rPr>
              <a:t> </a:t>
            </a:r>
            <a:r>
              <a:rPr lang="en-US" sz="2800" b="1" spc="-40" dirty="0">
                <a:latin typeface="Garamond" panose="02020404030301010803" pitchFamily="18" charset="0"/>
                <a:cs typeface="Times New Roman"/>
              </a:rPr>
              <a:t>30</a:t>
            </a:r>
            <a:r>
              <a:rPr lang="en-US" sz="2800" b="1" spc="5" dirty="0">
                <a:latin typeface="Garamond" panose="02020404030301010803" pitchFamily="18" charset="0"/>
                <a:cs typeface="Times New Roman"/>
              </a:rPr>
              <a:t> </a:t>
            </a:r>
            <a:r>
              <a:rPr lang="en-US" sz="2800" b="1" dirty="0">
                <a:latin typeface="Garamond" panose="02020404030301010803" pitchFamily="18" charset="0"/>
                <a:cs typeface="Times New Roman"/>
              </a:rPr>
              <a:t>minutes</a:t>
            </a:r>
            <a:r>
              <a:rPr lang="en-US" sz="2800" b="1" spc="5" dirty="0">
                <a:latin typeface="Garamond" panose="02020404030301010803" pitchFamily="18" charset="0"/>
                <a:cs typeface="Times New Roman"/>
              </a:rPr>
              <a:t> </a:t>
            </a:r>
            <a:r>
              <a:rPr lang="en-US" sz="2800" b="1" dirty="0">
                <a:latin typeface="Garamond" panose="02020404030301010803" pitchFamily="18" charset="0"/>
                <a:cs typeface="Times New Roman"/>
              </a:rPr>
              <a:t>to </a:t>
            </a:r>
            <a:r>
              <a:rPr lang="en-US" sz="2800" b="1" spc="10" dirty="0">
                <a:latin typeface="Garamond" panose="02020404030301010803" pitchFamily="18" charset="0"/>
                <a:cs typeface="Times New Roman"/>
              </a:rPr>
              <a:t>discuss</a:t>
            </a:r>
            <a:r>
              <a:rPr lang="en-US" sz="2800" b="1" spc="15" dirty="0">
                <a:latin typeface="Garamond" panose="02020404030301010803" pitchFamily="18" charset="0"/>
                <a:cs typeface="Times New Roman"/>
              </a:rPr>
              <a:t> </a:t>
            </a:r>
            <a:r>
              <a:rPr lang="en-US" sz="2800" b="1" spc="-15" dirty="0">
                <a:latin typeface="Garamond" panose="02020404030301010803" pitchFamily="18" charset="0"/>
                <a:cs typeface="Times New Roman"/>
              </a:rPr>
              <a:t>and</a:t>
            </a:r>
            <a:r>
              <a:rPr lang="en-US" sz="2800" b="1" dirty="0">
                <a:latin typeface="Garamond" panose="02020404030301010803" pitchFamily="18" charset="0"/>
                <a:cs typeface="Times New Roman"/>
              </a:rPr>
              <a:t> </a:t>
            </a:r>
            <a:r>
              <a:rPr lang="en-US" sz="2800" b="1" spc="-10" dirty="0">
                <a:latin typeface="Garamond" panose="02020404030301010803" pitchFamily="18" charset="0"/>
                <a:cs typeface="Times New Roman"/>
              </a:rPr>
              <a:t>analyze</a:t>
            </a:r>
            <a:r>
              <a:rPr lang="en-US" sz="2800" b="1" spc="5" dirty="0">
                <a:latin typeface="Garamond" panose="02020404030301010803" pitchFamily="18" charset="0"/>
                <a:cs typeface="Times New Roman"/>
              </a:rPr>
              <a:t> </a:t>
            </a:r>
            <a:r>
              <a:rPr lang="en-US" sz="2800" b="1" dirty="0">
                <a:latin typeface="Garamond" panose="02020404030301010803" pitchFamily="18" charset="0"/>
                <a:cs typeface="Times New Roman"/>
              </a:rPr>
              <a:t>the</a:t>
            </a:r>
            <a:r>
              <a:rPr lang="en-US" sz="2800" b="1" spc="5" dirty="0">
                <a:latin typeface="Garamond" panose="02020404030301010803" pitchFamily="18" charset="0"/>
                <a:cs typeface="Times New Roman"/>
              </a:rPr>
              <a:t> </a:t>
            </a:r>
            <a:r>
              <a:rPr lang="en-US" sz="2800" b="1" spc="-50" dirty="0">
                <a:latin typeface="Garamond" panose="02020404030301010803" pitchFamily="18" charset="0"/>
                <a:cs typeface="Times New Roman"/>
              </a:rPr>
              <a:t>errors</a:t>
            </a:r>
            <a:r>
              <a:rPr lang="en-US" sz="2800" b="1" spc="5" dirty="0">
                <a:latin typeface="Garamond" panose="02020404030301010803" pitchFamily="18" charset="0"/>
                <a:cs typeface="Times New Roman"/>
              </a:rPr>
              <a:t> </a:t>
            </a:r>
            <a:r>
              <a:rPr lang="en-US" sz="2800" b="1" spc="-5" dirty="0">
                <a:latin typeface="Garamond" panose="02020404030301010803" pitchFamily="18" charset="0"/>
                <a:cs typeface="Times New Roman"/>
              </a:rPr>
              <a:t>in</a:t>
            </a:r>
            <a:r>
              <a:rPr lang="en-US" sz="2800" b="1" dirty="0">
                <a:latin typeface="Garamond" panose="02020404030301010803" pitchFamily="18" charset="0"/>
                <a:cs typeface="Times New Roman"/>
              </a:rPr>
              <a:t> </a:t>
            </a:r>
            <a:r>
              <a:rPr lang="en-US" sz="2800" b="1" spc="-5" dirty="0">
                <a:latin typeface="Garamond" panose="02020404030301010803" pitchFamily="18" charset="0"/>
                <a:cs typeface="Times New Roman"/>
              </a:rPr>
              <a:t>this </a:t>
            </a:r>
            <a:r>
              <a:rPr lang="en-US" sz="2800" b="1" spc="-35" dirty="0">
                <a:latin typeface="Garamond" panose="02020404030301010803" pitchFamily="18" charset="0"/>
                <a:cs typeface="Times New Roman"/>
              </a:rPr>
              <a:t>privacy </a:t>
            </a:r>
            <a:r>
              <a:rPr lang="en-US" sz="2800" b="1" spc="-285" dirty="0">
                <a:latin typeface="Garamond" panose="02020404030301010803" pitchFamily="18" charset="0"/>
                <a:cs typeface="Times New Roman"/>
              </a:rPr>
              <a:t> </a:t>
            </a:r>
            <a:r>
              <a:rPr lang="en-US" sz="2800" b="1" spc="-5" dirty="0">
                <a:latin typeface="Garamond" panose="02020404030301010803" pitchFamily="18" charset="0"/>
                <a:cs typeface="Times New Roman"/>
              </a:rPr>
              <a:t>policy.</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4876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Sample</a:t>
            </a:r>
            <a:r>
              <a:rPr lang="en-US" sz="3600" b="1" spc="-25" dirty="0">
                <a:solidFill>
                  <a:srgbClr val="FFFFFF"/>
                </a:solidFill>
                <a:latin typeface="Garamond" panose="02020404030301010803" pitchFamily="18" charset="0"/>
                <a:cs typeface="Times New Roman"/>
              </a:rPr>
              <a:t> </a:t>
            </a:r>
            <a:r>
              <a:rPr lang="en-US" sz="3600" b="1" spc="-35" dirty="0">
                <a:solidFill>
                  <a:srgbClr val="FFFFFF"/>
                </a:solidFill>
                <a:latin typeface="Garamond" panose="02020404030301010803" pitchFamily="18" charset="0"/>
                <a:cs typeface="Times New Roman"/>
              </a:rPr>
              <a:t>Privacy</a:t>
            </a:r>
            <a:r>
              <a:rPr lang="en-US" sz="3600" b="1" spc="-20" dirty="0">
                <a:solidFill>
                  <a:srgbClr val="FFFFFF"/>
                </a:solidFill>
                <a:latin typeface="Garamond" panose="02020404030301010803" pitchFamily="18" charset="0"/>
                <a:cs typeface="Times New Roman"/>
              </a:rPr>
              <a:t> </a:t>
            </a:r>
            <a:r>
              <a:rPr lang="en-US" sz="3600" b="1" dirty="0">
                <a:solidFill>
                  <a:srgbClr val="FFFFFF"/>
                </a:solidFill>
                <a:latin typeface="Garamond" panose="02020404030301010803" pitchFamily="18" charset="0"/>
                <a:cs typeface="Times New Roman"/>
              </a:rPr>
              <a:t>Policy</a:t>
            </a:r>
            <a:endParaRPr lang="en-US" sz="3600" dirty="0">
              <a:latin typeface="Garamond" panose="02020404030301010803" pitchFamily="18" charset="0"/>
              <a:cs typeface="Times New Roman"/>
            </a:endParaRPr>
          </a:p>
        </p:txBody>
      </p:sp>
      <p:sp>
        <p:nvSpPr>
          <p:cNvPr id="4" name="Slide Number Placeholder 3">
            <a:extLst>
              <a:ext uri="{FF2B5EF4-FFF2-40B4-BE49-F238E27FC236}">
                <a16:creationId xmlns:a16="http://schemas.microsoft.com/office/drawing/2014/main" id="{3FE21A8C-982A-76CD-E6CD-27473E0808A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208</a:t>
            </a:fld>
            <a:endParaRPr lang="en-US"/>
          </a:p>
        </p:txBody>
      </p:sp>
    </p:spTree>
    <p:extLst>
      <p:ext uri="{BB962C8B-B14F-4D97-AF65-F5344CB8AC3E}">
        <p14:creationId xmlns:p14="http://schemas.microsoft.com/office/powerpoint/2010/main" val="418155789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66125" y="2157591"/>
            <a:ext cx="17289173" cy="7405425"/>
          </a:xfrm>
          <a:prstGeom prst="rect">
            <a:avLst/>
          </a:prstGeom>
        </p:spPr>
        <p:txBody>
          <a:bodyPr vert="horz" wrap="square" lIns="0" tIns="12700" rIns="0" bIns="0" rtlCol="0">
            <a:spAutoFit/>
          </a:bodyPr>
          <a:lstStyle/>
          <a:p>
            <a:pPr marL="241300" indent="-229235">
              <a:spcBef>
                <a:spcPts val="100"/>
              </a:spcBef>
              <a:buFont typeface="Wingdings"/>
              <a:buChar char=""/>
              <a:tabLst>
                <a:tab pos="241300" algn="l"/>
                <a:tab pos="241935" algn="l"/>
              </a:tabLst>
            </a:pPr>
            <a:r>
              <a:rPr lang="en-US" sz="2800" b="1" spc="30" dirty="0">
                <a:latin typeface="Garamond" panose="02020404030301010803" pitchFamily="18" charset="0"/>
                <a:cs typeface="Times New Roman"/>
              </a:rPr>
              <a:t>How</a:t>
            </a:r>
            <a:r>
              <a:rPr lang="en-US" sz="2800" b="1" spc="-10" dirty="0">
                <a:latin typeface="Garamond" panose="02020404030301010803" pitchFamily="18" charset="0"/>
                <a:cs typeface="Times New Roman"/>
              </a:rPr>
              <a:t> </a:t>
            </a:r>
            <a:r>
              <a:rPr lang="en-US" sz="2800" b="1" spc="5" dirty="0">
                <a:latin typeface="Garamond" panose="02020404030301010803" pitchFamily="18" charset="0"/>
                <a:cs typeface="Times New Roman"/>
              </a:rPr>
              <a:t>do</a:t>
            </a:r>
            <a:r>
              <a:rPr lang="en-US" sz="2800" b="1" spc="-10" dirty="0">
                <a:latin typeface="Garamond" panose="02020404030301010803" pitchFamily="18" charset="0"/>
                <a:cs typeface="Times New Roman"/>
              </a:rPr>
              <a:t> </a:t>
            </a:r>
            <a:r>
              <a:rPr lang="en-US" sz="2800" b="1" dirty="0">
                <a:latin typeface="Garamond" panose="02020404030301010803" pitchFamily="18" charset="0"/>
                <a:cs typeface="Times New Roman"/>
              </a:rPr>
              <a:t>we</a:t>
            </a:r>
            <a:r>
              <a:rPr lang="en-US" sz="2800" b="1" spc="-10" dirty="0">
                <a:latin typeface="Garamond" panose="02020404030301010803" pitchFamily="18" charset="0"/>
                <a:cs typeface="Times New Roman"/>
              </a:rPr>
              <a:t> </a:t>
            </a:r>
            <a:r>
              <a:rPr lang="en-US" sz="2800" b="1" spc="-25" dirty="0">
                <a:latin typeface="Garamond" panose="02020404030301010803" pitchFamily="18" charset="0"/>
                <a:cs typeface="Times New Roman"/>
              </a:rPr>
              <a:t>share</a:t>
            </a:r>
            <a:r>
              <a:rPr lang="en-US" sz="2800" b="1" spc="-5" dirty="0">
                <a:latin typeface="Garamond" panose="02020404030301010803" pitchFamily="18" charset="0"/>
                <a:cs typeface="Times New Roman"/>
              </a:rPr>
              <a:t> </a:t>
            </a:r>
            <a:r>
              <a:rPr lang="en-US" sz="2800" b="1" spc="-35" dirty="0">
                <a:latin typeface="Garamond" panose="02020404030301010803" pitchFamily="18" charset="0"/>
                <a:cs typeface="Times New Roman"/>
              </a:rPr>
              <a:t>your</a:t>
            </a:r>
            <a:r>
              <a:rPr lang="en-US" sz="2800" b="1" spc="-15" dirty="0">
                <a:latin typeface="Garamond" panose="02020404030301010803" pitchFamily="18" charset="0"/>
                <a:cs typeface="Times New Roman"/>
              </a:rPr>
              <a:t> </a:t>
            </a:r>
            <a:r>
              <a:rPr lang="en-US" sz="2800" b="1" spc="-25" dirty="0">
                <a:latin typeface="Garamond" panose="02020404030301010803" pitchFamily="18" charset="0"/>
                <a:cs typeface="Times New Roman"/>
              </a:rPr>
              <a:t>information?</a:t>
            </a:r>
            <a:endParaRPr lang="en-US" sz="2800" dirty="0">
              <a:latin typeface="Garamond" panose="02020404030301010803" pitchFamily="18" charset="0"/>
              <a:cs typeface="Times New Roman"/>
            </a:endParaRPr>
          </a:p>
          <a:p>
            <a:pPr marL="241300" marR="11430">
              <a:lnSpc>
                <a:spcPct val="140800"/>
              </a:lnSpc>
              <a:spcBef>
                <a:spcPts val="805"/>
              </a:spcBef>
            </a:pPr>
            <a:r>
              <a:rPr lang="en-US" sz="2800" spc="-55" dirty="0">
                <a:latin typeface="Garamond" panose="02020404030301010803" pitchFamily="18" charset="0"/>
                <a:cs typeface="Times New Roman"/>
              </a:rPr>
              <a:t>We</a:t>
            </a:r>
            <a:r>
              <a:rPr lang="en-US" sz="2800" spc="75" dirty="0">
                <a:latin typeface="Garamond" panose="02020404030301010803" pitchFamily="18" charset="0"/>
                <a:cs typeface="Times New Roman"/>
              </a:rPr>
              <a:t> </a:t>
            </a:r>
            <a:r>
              <a:rPr lang="en-US" sz="2800" spc="5" dirty="0">
                <a:latin typeface="Garamond" panose="02020404030301010803" pitchFamily="18" charset="0"/>
                <a:cs typeface="Times New Roman"/>
              </a:rPr>
              <a:t>do</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not</a:t>
            </a:r>
            <a:r>
              <a:rPr lang="en-US" sz="2800" spc="70" dirty="0">
                <a:latin typeface="Garamond" panose="02020404030301010803" pitchFamily="18" charset="0"/>
                <a:cs typeface="Times New Roman"/>
              </a:rPr>
              <a:t> </a:t>
            </a:r>
            <a:r>
              <a:rPr lang="en-US" sz="2800" spc="-45" dirty="0">
                <a:latin typeface="Garamond" panose="02020404030301010803" pitchFamily="18" charset="0"/>
                <a:cs typeface="Times New Roman"/>
              </a:rPr>
              <a:t>sell</a:t>
            </a:r>
            <a:r>
              <a:rPr lang="en-US" sz="2800" spc="7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rent</a:t>
            </a:r>
            <a:r>
              <a:rPr lang="en-US" sz="2800" spc="70"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personal</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75" dirty="0">
                <a:latin typeface="Garamond" panose="02020404030301010803" pitchFamily="18" charset="0"/>
                <a:cs typeface="Times New Roman"/>
              </a:rPr>
              <a:t> </a:t>
            </a:r>
            <a:r>
              <a:rPr lang="en-US" sz="2800" spc="-25" dirty="0">
                <a:latin typeface="Garamond" panose="02020404030301010803" pitchFamily="18" charset="0"/>
                <a:cs typeface="Times New Roman"/>
              </a:rPr>
              <a:t>parties.</a:t>
            </a:r>
            <a:r>
              <a:rPr lang="en-US" sz="2800" spc="75" dirty="0">
                <a:latin typeface="Garamond" panose="02020404030301010803" pitchFamily="18" charset="0"/>
                <a:cs typeface="Times New Roman"/>
              </a:rPr>
              <a:t> </a:t>
            </a:r>
            <a:r>
              <a:rPr lang="en-US" sz="2800" spc="-55" dirty="0">
                <a:latin typeface="Garamond" panose="02020404030301010803" pitchFamily="18" charset="0"/>
                <a:cs typeface="Times New Roman"/>
              </a:rPr>
              <a:t>We</a:t>
            </a:r>
            <a:r>
              <a:rPr lang="en-US" sz="2800" spc="80"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80" dirty="0">
                <a:latin typeface="Garamond" panose="02020404030301010803" pitchFamily="18" charset="0"/>
                <a:cs typeface="Times New Roman"/>
              </a:rPr>
              <a:t> </a:t>
            </a:r>
            <a:r>
              <a:rPr lang="en-US" sz="2800" spc="-25" dirty="0">
                <a:latin typeface="Garamond" panose="02020404030301010803" pitchFamily="18" charset="0"/>
                <a:cs typeface="Times New Roman"/>
              </a:rPr>
              <a:t>share</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spc="-5" dirty="0">
                <a:latin typeface="Garamond" panose="02020404030301010803" pitchFamily="18" charset="0"/>
                <a:cs typeface="Times New Roman"/>
              </a:rPr>
              <a:t> of our</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service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providers</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contractors.</a:t>
            </a:r>
            <a:endParaRPr lang="en-US" sz="2800" dirty="0">
              <a:latin typeface="Garamond" panose="02020404030301010803" pitchFamily="18" charset="0"/>
              <a:cs typeface="Times New Roman"/>
            </a:endParaRPr>
          </a:p>
          <a:p>
            <a:pPr>
              <a:spcBef>
                <a:spcPts val="5"/>
              </a:spcBef>
            </a:pPr>
            <a:endParaRPr lang="en-US" sz="2800" dirty="0">
              <a:latin typeface="Garamond" panose="02020404030301010803" pitchFamily="18" charset="0"/>
              <a:cs typeface="Times New Roman"/>
            </a:endParaRPr>
          </a:p>
          <a:p>
            <a:pPr marL="241300" marR="7620">
              <a:lnSpc>
                <a:spcPct val="140800"/>
              </a:lnSpc>
            </a:pPr>
            <a:r>
              <a:rPr lang="en-US" sz="2800" spc="-10" dirty="0">
                <a:solidFill>
                  <a:srgbClr val="054C2C"/>
                </a:solidFill>
                <a:latin typeface="Garamond" panose="02020404030301010803" pitchFamily="18" charset="0"/>
                <a:cs typeface="Times New Roman"/>
              </a:rPr>
              <a:t>The statement </a:t>
            </a:r>
            <a:r>
              <a:rPr lang="en-US" sz="2800" spc="-40" dirty="0">
                <a:solidFill>
                  <a:srgbClr val="054C2C"/>
                </a:solidFill>
                <a:latin typeface="Garamond" panose="02020404030301010803" pitchFamily="18" charset="0"/>
                <a:cs typeface="Times New Roman"/>
              </a:rPr>
              <a:t>"We </a:t>
            </a:r>
            <a:r>
              <a:rPr lang="en-US" sz="2800" spc="-55" dirty="0">
                <a:solidFill>
                  <a:srgbClr val="054C2C"/>
                </a:solidFill>
                <a:latin typeface="Garamond" panose="02020404030301010803" pitchFamily="18" charset="0"/>
                <a:cs typeface="Times New Roman"/>
              </a:rPr>
              <a:t>may </a:t>
            </a:r>
            <a:r>
              <a:rPr lang="en-US" sz="2800" spc="-25" dirty="0">
                <a:solidFill>
                  <a:srgbClr val="054C2C"/>
                </a:solidFill>
                <a:latin typeface="Garamond" panose="02020404030301010803" pitchFamily="18" charset="0"/>
                <a:cs typeface="Times New Roman"/>
              </a:rPr>
              <a:t>share your </a:t>
            </a:r>
            <a:r>
              <a:rPr lang="en-US" sz="2800" spc="-15" dirty="0">
                <a:solidFill>
                  <a:srgbClr val="054C2C"/>
                </a:solidFill>
                <a:latin typeface="Garamond" panose="02020404030301010803" pitchFamily="18" charset="0"/>
                <a:cs typeface="Times New Roman"/>
              </a:rPr>
              <a:t>information </a:t>
            </a:r>
            <a:r>
              <a:rPr lang="en-US" sz="2800" spc="-30" dirty="0">
                <a:solidFill>
                  <a:srgbClr val="054C2C"/>
                </a:solidFill>
                <a:latin typeface="Garamond" panose="02020404030301010803" pitchFamily="18" charset="0"/>
                <a:cs typeface="Times New Roman"/>
              </a:rPr>
              <a:t>with </a:t>
            </a:r>
            <a:r>
              <a:rPr lang="en-US" sz="2800" spc="-20" dirty="0">
                <a:solidFill>
                  <a:srgbClr val="054C2C"/>
                </a:solidFill>
                <a:latin typeface="Garamond" panose="02020404030301010803" pitchFamily="18" charset="0"/>
                <a:cs typeface="Times New Roman"/>
              </a:rPr>
              <a:t>some </a:t>
            </a:r>
            <a:r>
              <a:rPr lang="en-US" sz="2800" spc="-5" dirty="0">
                <a:solidFill>
                  <a:srgbClr val="054C2C"/>
                </a:solidFill>
                <a:latin typeface="Garamond" panose="02020404030301010803" pitchFamily="18" charset="0"/>
                <a:cs typeface="Times New Roman"/>
              </a:rPr>
              <a:t>of our </a:t>
            </a:r>
            <a:r>
              <a:rPr lang="en-US" sz="2800" spc="-35" dirty="0">
                <a:solidFill>
                  <a:srgbClr val="054C2C"/>
                </a:solidFill>
                <a:latin typeface="Garamond" panose="02020404030301010803" pitchFamily="18" charset="0"/>
                <a:cs typeface="Times New Roman"/>
              </a:rPr>
              <a:t>service </a:t>
            </a:r>
            <a:r>
              <a:rPr lang="en-US" sz="2800" spc="-20" dirty="0">
                <a:solidFill>
                  <a:srgbClr val="054C2C"/>
                </a:solidFill>
                <a:latin typeface="Garamond" panose="02020404030301010803" pitchFamily="18" charset="0"/>
                <a:cs typeface="Times New Roman"/>
              </a:rPr>
              <a:t>providers </a:t>
            </a:r>
            <a:r>
              <a:rPr lang="en-US" sz="2800" spc="-15" dirty="0">
                <a:solidFill>
                  <a:srgbClr val="054C2C"/>
                </a:solidFill>
                <a:latin typeface="Garamond" panose="02020404030301010803" pitchFamily="18" charset="0"/>
                <a:cs typeface="Times New Roman"/>
              </a:rPr>
              <a:t>and </a:t>
            </a:r>
            <a:r>
              <a:rPr lang="en-US" sz="2800" spc="-10" dirty="0">
                <a:solidFill>
                  <a:srgbClr val="054C2C"/>
                </a:solidFill>
                <a:latin typeface="Garamond" panose="02020404030301010803" pitchFamily="18" charset="0"/>
                <a:cs typeface="Times New Roman"/>
              </a:rPr>
              <a:t>contractors" </a:t>
            </a:r>
            <a:r>
              <a:rPr lang="en-US" sz="2800" spc="-285" dirty="0">
                <a:solidFill>
                  <a:srgbClr val="054C2C"/>
                </a:solidFill>
                <a:latin typeface="Garamond" panose="02020404030301010803" pitchFamily="18" charset="0"/>
                <a:cs typeface="Times New Roman"/>
              </a:rPr>
              <a:t> </a:t>
            </a:r>
            <a:r>
              <a:rPr lang="en-US" sz="2800" spc="-25" dirty="0">
                <a:solidFill>
                  <a:srgbClr val="054C2C"/>
                </a:solidFill>
                <a:latin typeface="Garamond" panose="02020404030301010803" pitchFamily="18" charset="0"/>
                <a:cs typeface="Times New Roman"/>
              </a:rPr>
              <a:t>in</a:t>
            </a:r>
            <a:r>
              <a:rPr lang="en-US" sz="2800" dirty="0">
                <a:solidFill>
                  <a:srgbClr val="054C2C"/>
                </a:solidFill>
                <a:latin typeface="Garamond" panose="02020404030301010803" pitchFamily="18" charset="0"/>
                <a:cs typeface="Times New Roman"/>
              </a:rPr>
              <a:t> </a:t>
            </a:r>
            <a:r>
              <a:rPr lang="en-US" sz="2800" spc="-5" dirty="0">
                <a:solidFill>
                  <a:srgbClr val="054C2C"/>
                </a:solidFill>
                <a:latin typeface="Garamond" panose="02020404030301010803" pitchFamily="18" charset="0"/>
                <a:cs typeface="Times New Roman"/>
              </a:rPr>
              <a:t>the</a:t>
            </a:r>
            <a:r>
              <a:rPr lang="en-US" sz="2800" dirty="0">
                <a:solidFill>
                  <a:srgbClr val="054C2C"/>
                </a:solidFill>
                <a:latin typeface="Garamond" panose="02020404030301010803" pitchFamily="18" charset="0"/>
                <a:cs typeface="Times New Roman"/>
              </a:rPr>
              <a:t> </a:t>
            </a:r>
            <a:r>
              <a:rPr lang="en-US" sz="2800" spc="-40" dirty="0">
                <a:solidFill>
                  <a:srgbClr val="054C2C"/>
                </a:solidFill>
                <a:latin typeface="Garamond" panose="02020404030301010803" pitchFamily="18" charset="0"/>
                <a:cs typeface="Times New Roman"/>
              </a:rPr>
              <a:t>Privacy</a:t>
            </a:r>
            <a:r>
              <a:rPr lang="en-US" sz="2800" spc="5" dirty="0">
                <a:solidFill>
                  <a:srgbClr val="054C2C"/>
                </a:solidFill>
                <a:latin typeface="Garamond" panose="02020404030301010803" pitchFamily="18" charset="0"/>
                <a:cs typeface="Times New Roman"/>
              </a:rPr>
              <a:t> </a:t>
            </a:r>
            <a:r>
              <a:rPr lang="en-US" sz="2800" spc="-45" dirty="0">
                <a:solidFill>
                  <a:srgbClr val="054C2C"/>
                </a:solidFill>
                <a:latin typeface="Garamond" panose="02020404030301010803" pitchFamily="18" charset="0"/>
                <a:cs typeface="Times New Roman"/>
              </a:rPr>
              <a:t>Policy</a:t>
            </a:r>
            <a:r>
              <a:rPr lang="en-US" sz="2800" dirty="0">
                <a:solidFill>
                  <a:srgbClr val="054C2C"/>
                </a:solidFill>
                <a:latin typeface="Garamond" panose="02020404030301010803" pitchFamily="18" charset="0"/>
                <a:cs typeface="Times New Roman"/>
              </a:rPr>
              <a:t> </a:t>
            </a:r>
            <a:r>
              <a:rPr lang="en-US" sz="2800" spc="-45" dirty="0">
                <a:solidFill>
                  <a:srgbClr val="054C2C"/>
                </a:solidFill>
                <a:latin typeface="Garamond" panose="02020404030301010803" pitchFamily="18" charset="0"/>
                <a:cs typeface="Times New Roman"/>
              </a:rPr>
              <a:t>is</a:t>
            </a:r>
            <a:r>
              <a:rPr lang="en-US" sz="2800" spc="5" dirty="0">
                <a:solidFill>
                  <a:srgbClr val="054C2C"/>
                </a:solidFill>
                <a:latin typeface="Garamond" panose="02020404030301010803" pitchFamily="18" charset="0"/>
                <a:cs typeface="Times New Roman"/>
              </a:rPr>
              <a:t> </a:t>
            </a:r>
            <a:r>
              <a:rPr lang="en-US" sz="2800" spc="-50" dirty="0">
                <a:solidFill>
                  <a:srgbClr val="054C2C"/>
                </a:solidFill>
                <a:latin typeface="Garamond" panose="02020404030301010803" pitchFamily="18" charset="0"/>
                <a:cs typeface="Times New Roman"/>
              </a:rPr>
              <a:t>generally</a:t>
            </a:r>
            <a:r>
              <a:rPr lang="en-US" sz="2800" dirty="0">
                <a:solidFill>
                  <a:srgbClr val="054C2C"/>
                </a:solidFill>
                <a:latin typeface="Garamond" panose="02020404030301010803" pitchFamily="18" charset="0"/>
                <a:cs typeface="Times New Roman"/>
              </a:rPr>
              <a:t> </a:t>
            </a:r>
            <a:r>
              <a:rPr lang="en-US" sz="2800" spc="-45" dirty="0">
                <a:solidFill>
                  <a:srgbClr val="054C2C"/>
                </a:solidFill>
                <a:latin typeface="Garamond" panose="02020404030301010803" pitchFamily="18" charset="0"/>
                <a:cs typeface="Times New Roman"/>
              </a:rPr>
              <a:t>vague</a:t>
            </a:r>
            <a:r>
              <a:rPr lang="en-US" sz="2800" spc="10" dirty="0">
                <a:solidFill>
                  <a:srgbClr val="054C2C"/>
                </a:solidFill>
                <a:latin typeface="Garamond" panose="02020404030301010803" pitchFamily="18" charset="0"/>
                <a:cs typeface="Times New Roman"/>
              </a:rPr>
              <a:t> </a:t>
            </a:r>
            <a:r>
              <a:rPr lang="en-US" sz="2800" spc="-15" dirty="0">
                <a:solidFill>
                  <a:srgbClr val="054C2C"/>
                </a:solidFill>
                <a:latin typeface="Garamond" panose="02020404030301010803" pitchFamily="18" charset="0"/>
                <a:cs typeface="Times New Roman"/>
              </a:rPr>
              <a:t>and</a:t>
            </a:r>
            <a:r>
              <a:rPr lang="en-US" sz="2800" spc="-5" dirty="0">
                <a:solidFill>
                  <a:srgbClr val="054C2C"/>
                </a:solidFill>
                <a:latin typeface="Garamond" panose="02020404030301010803" pitchFamily="18" charset="0"/>
                <a:cs typeface="Times New Roman"/>
              </a:rPr>
              <a:t> </a:t>
            </a:r>
            <a:r>
              <a:rPr lang="en-US" sz="2800" spc="-50" dirty="0">
                <a:solidFill>
                  <a:srgbClr val="054C2C"/>
                </a:solidFill>
                <a:latin typeface="Garamond" panose="02020404030301010803" pitchFamily="18" charset="0"/>
                <a:cs typeface="Times New Roman"/>
              </a:rPr>
              <a:t>lacks</a:t>
            </a:r>
            <a:r>
              <a:rPr lang="en-US" sz="2800" spc="5" dirty="0">
                <a:solidFill>
                  <a:srgbClr val="054C2C"/>
                </a:solidFill>
                <a:latin typeface="Garamond" panose="02020404030301010803" pitchFamily="18" charset="0"/>
                <a:cs typeface="Times New Roman"/>
              </a:rPr>
              <a:t> </a:t>
            </a:r>
            <a:r>
              <a:rPr lang="en-US" sz="2800" spc="-35" dirty="0">
                <a:solidFill>
                  <a:srgbClr val="054C2C"/>
                </a:solidFill>
                <a:latin typeface="Garamond" panose="02020404030301010803" pitchFamily="18" charset="0"/>
                <a:cs typeface="Times New Roman"/>
              </a:rPr>
              <a:t>necessary</a:t>
            </a:r>
            <a:r>
              <a:rPr lang="en-US" sz="2800" spc="-5" dirty="0">
                <a:solidFill>
                  <a:srgbClr val="054C2C"/>
                </a:solidFill>
                <a:latin typeface="Garamond" panose="02020404030301010803" pitchFamily="18" charset="0"/>
                <a:cs typeface="Times New Roman"/>
              </a:rPr>
              <a:t> </a:t>
            </a:r>
            <a:r>
              <a:rPr lang="en-US" sz="2800" spc="-35" dirty="0">
                <a:solidFill>
                  <a:srgbClr val="054C2C"/>
                </a:solidFill>
                <a:latin typeface="Garamond" panose="02020404030301010803" pitchFamily="18" charset="0"/>
                <a:cs typeface="Times New Roman"/>
              </a:rPr>
              <a:t>detail.</a:t>
            </a:r>
            <a:endParaRPr lang="en-US" sz="2800" dirty="0">
              <a:solidFill>
                <a:srgbClr val="054C2C"/>
              </a:solidFill>
              <a:latin typeface="Garamond" panose="02020404030301010803" pitchFamily="18" charset="0"/>
              <a:cs typeface="Times New Roman"/>
            </a:endParaRPr>
          </a:p>
          <a:p>
            <a:pPr>
              <a:lnSpc>
                <a:spcPct val="100000"/>
              </a:lnSpc>
            </a:pPr>
            <a:endParaRPr lang="en-US" sz="2800" dirty="0">
              <a:latin typeface="Garamond" panose="02020404030301010803" pitchFamily="18" charset="0"/>
              <a:cs typeface="Times New Roman"/>
            </a:endParaRPr>
          </a:p>
          <a:p>
            <a:pPr marL="241300" algn="just">
              <a:spcBef>
                <a:spcPts val="1120"/>
              </a:spcBef>
            </a:pPr>
            <a:r>
              <a:rPr lang="en-US" sz="2800" spc="1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could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improved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following</a:t>
            </a:r>
            <a:r>
              <a:rPr lang="en-US" sz="2800" dirty="0">
                <a:latin typeface="Garamond" panose="02020404030301010803" pitchFamily="18" charset="0"/>
                <a:cs typeface="Times New Roman"/>
              </a:rPr>
              <a:t> </a:t>
            </a:r>
            <a:r>
              <a:rPr lang="en-US" sz="2800" spc="-65" dirty="0">
                <a:latin typeface="Garamond" panose="02020404030301010803" pitchFamily="18" charset="0"/>
                <a:cs typeface="Times New Roman"/>
              </a:rPr>
              <a:t>ways:</a:t>
            </a:r>
            <a:endParaRPr lang="en-US" sz="2800" dirty="0">
              <a:latin typeface="Garamond" panose="02020404030301010803" pitchFamily="18" charset="0"/>
              <a:cs typeface="Times New Roman"/>
            </a:endParaRPr>
          </a:p>
          <a:p>
            <a:pPr marL="927100" marR="9525" lvl="1" indent="-228600" algn="just">
              <a:lnSpc>
                <a:spcPct val="141700"/>
              </a:lnSpc>
              <a:spcBef>
                <a:spcPts val="15"/>
              </a:spcBef>
              <a:buFont typeface="Wingdings"/>
              <a:buChar char=""/>
              <a:tabLst>
                <a:tab pos="927735" algn="l"/>
              </a:tabLst>
            </a:pPr>
            <a:r>
              <a:rPr lang="en-US" sz="2800" spc="-1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45" dirty="0">
                <a:latin typeface="Garamond" panose="02020404030301010803" pitchFamily="18" charset="0"/>
                <a:cs typeface="Times New Roman"/>
              </a:rPr>
              <a:t>Privacy</a:t>
            </a:r>
            <a:r>
              <a:rPr lang="en-US" sz="2800" spc="-55" dirty="0">
                <a:latin typeface="Garamond" panose="02020404030301010803" pitchFamily="18" charset="0"/>
                <a:cs typeface="Times New Roman"/>
              </a:rPr>
              <a:t> </a:t>
            </a:r>
            <a:r>
              <a:rPr lang="en-US" sz="2800" spc="-45" dirty="0">
                <a:latin typeface="Garamond" panose="02020404030301010803" pitchFamily="18" charset="0"/>
                <a:cs typeface="Times New Roman"/>
              </a:rPr>
              <a:t>Policy</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should</a:t>
            </a:r>
            <a:r>
              <a:rPr lang="en-US" sz="2800" spc="-70" dirty="0">
                <a:latin typeface="Garamond" panose="02020404030301010803" pitchFamily="18" charset="0"/>
                <a:cs typeface="Times New Roman"/>
              </a:rPr>
              <a:t> </a:t>
            </a:r>
            <a:r>
              <a:rPr lang="en-US" sz="2800" spc="-55" dirty="0">
                <a:latin typeface="Garamond" panose="02020404030301010803" pitchFamily="18" charset="0"/>
                <a:cs typeface="Times New Roman"/>
              </a:rPr>
              <a:t>ideally</a:t>
            </a:r>
            <a:r>
              <a:rPr lang="en-US" sz="2800" spc="-50" dirty="0">
                <a:latin typeface="Garamond" panose="02020404030301010803" pitchFamily="18" charset="0"/>
                <a:cs typeface="Times New Roman"/>
              </a:rPr>
              <a:t> </a:t>
            </a:r>
            <a:r>
              <a:rPr lang="en-US" sz="2800" spc="-40" dirty="0">
                <a:latin typeface="Garamond" panose="02020404030301010803" pitchFamily="18" charset="0"/>
                <a:cs typeface="Times New Roman"/>
              </a:rPr>
              <a:t>specify</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which</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types</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service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providers</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0" dirty="0">
                <a:latin typeface="Garamond" panose="02020404030301010803" pitchFamily="18" charset="0"/>
                <a:cs typeface="Times New Roman"/>
              </a:rPr>
              <a:t> </a:t>
            </a:r>
            <a:r>
              <a:rPr lang="en-US" sz="2800" spc="-10" dirty="0">
                <a:latin typeface="Garamond" panose="02020404030301010803" pitchFamily="18" charset="0"/>
                <a:cs typeface="Times New Roman"/>
              </a:rPr>
              <a:t>contractors </a:t>
            </a:r>
            <a:r>
              <a:rPr lang="en-US" sz="2800" spc="-290"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access</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user's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endParaRPr lang="en-US" sz="2800" dirty="0">
              <a:latin typeface="Garamond" panose="02020404030301010803" pitchFamily="18" charset="0"/>
              <a:cs typeface="Times New Roman"/>
            </a:endParaRPr>
          </a:p>
          <a:p>
            <a:pPr marL="927100" marR="10160" lvl="1" indent="-228600" algn="just">
              <a:lnSpc>
                <a:spcPct val="140800"/>
              </a:lnSpc>
              <a:spcBef>
                <a:spcPts val="35"/>
              </a:spcBef>
              <a:buFont typeface="Wingdings"/>
              <a:buChar char=""/>
              <a:tabLst>
                <a:tab pos="927735" algn="l"/>
              </a:tabLst>
            </a:pPr>
            <a:r>
              <a:rPr lang="en-US" sz="2800" spc="-15" dirty="0">
                <a:latin typeface="Garamond" panose="02020404030301010803" pitchFamily="18" charset="0"/>
                <a:cs typeface="Times New Roman"/>
              </a:rPr>
              <a:t>The </a:t>
            </a:r>
            <a:r>
              <a:rPr lang="en-US" sz="2800" spc="-45" dirty="0">
                <a:latin typeface="Garamond" panose="02020404030301010803" pitchFamily="18" charset="0"/>
                <a:cs typeface="Times New Roman"/>
              </a:rPr>
              <a:t>policy </a:t>
            </a:r>
            <a:r>
              <a:rPr lang="en-US" sz="2800" spc="-20" dirty="0">
                <a:latin typeface="Garamond" panose="02020404030301010803" pitchFamily="18" charset="0"/>
                <a:cs typeface="Times New Roman"/>
              </a:rPr>
              <a:t>should </a:t>
            </a:r>
            <a:r>
              <a:rPr lang="en-US" sz="2800" spc="-35" dirty="0">
                <a:latin typeface="Garamond" panose="02020404030301010803" pitchFamily="18" charset="0"/>
                <a:cs typeface="Times New Roman"/>
              </a:rPr>
              <a:t>also </a:t>
            </a:r>
            <a:r>
              <a:rPr lang="en-US" sz="2800" spc="-50" dirty="0">
                <a:latin typeface="Garamond" panose="02020404030301010803" pitchFamily="18" charset="0"/>
                <a:cs typeface="Times New Roman"/>
              </a:rPr>
              <a:t>clarify </a:t>
            </a:r>
            <a:r>
              <a:rPr lang="en-US" sz="2800" spc="-55" dirty="0">
                <a:latin typeface="Garamond" panose="02020404030301010803" pitchFamily="18" charset="0"/>
                <a:cs typeface="Times New Roman"/>
              </a:rPr>
              <a:t>why </a:t>
            </a:r>
            <a:r>
              <a:rPr lang="en-US" sz="2800" spc="-15" dirty="0">
                <a:latin typeface="Garamond" panose="02020404030301010803" pitchFamily="18" charset="0"/>
                <a:cs typeface="Times New Roman"/>
              </a:rPr>
              <a:t>this </a:t>
            </a:r>
            <a:r>
              <a:rPr lang="en-US" sz="2800" spc="-30" dirty="0">
                <a:latin typeface="Garamond" panose="02020404030301010803" pitchFamily="18" charset="0"/>
                <a:cs typeface="Times New Roman"/>
              </a:rPr>
              <a:t>sharing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information </a:t>
            </a:r>
            <a:r>
              <a:rPr lang="en-US" sz="2800" spc="-25" dirty="0">
                <a:latin typeface="Garamond" panose="02020404030301010803" pitchFamily="18" charset="0"/>
                <a:cs typeface="Times New Roman"/>
              </a:rPr>
              <a:t>with </a:t>
            </a:r>
            <a:r>
              <a:rPr lang="en-US" sz="2800" spc="-35" dirty="0">
                <a:latin typeface="Garamond" panose="02020404030301010803" pitchFamily="18" charset="0"/>
                <a:cs typeface="Times New Roman"/>
              </a:rPr>
              <a:t>service </a:t>
            </a:r>
            <a:r>
              <a:rPr lang="en-US" sz="2800" spc="-20" dirty="0">
                <a:latin typeface="Garamond" panose="02020404030301010803" pitchFamily="18" charset="0"/>
                <a:cs typeface="Times New Roman"/>
              </a:rPr>
              <a:t>providers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contractors</a:t>
            </a:r>
            <a:r>
              <a:rPr lang="en-US" sz="2800" spc="-1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necessary.</a:t>
            </a:r>
            <a:endParaRPr lang="en-US" sz="2800" dirty="0">
              <a:latin typeface="Garamond" panose="02020404030301010803" pitchFamily="18" charset="0"/>
              <a:cs typeface="Times New Roman"/>
            </a:endParaRPr>
          </a:p>
          <a:p>
            <a:pPr marL="927100" marR="7620" lvl="1" indent="-228600" algn="just">
              <a:lnSpc>
                <a:spcPct val="140800"/>
              </a:lnSpc>
              <a:spcBef>
                <a:spcPts val="40"/>
              </a:spcBef>
              <a:buFont typeface="Wingdings"/>
              <a:buChar char=""/>
              <a:tabLst>
                <a:tab pos="927735" algn="l"/>
              </a:tabLst>
            </a:pPr>
            <a:r>
              <a:rPr lang="en-US" sz="2800" dirty="0">
                <a:latin typeface="Garamond" panose="02020404030301010803" pitchFamily="18" charset="0"/>
                <a:cs typeface="Times New Roman"/>
              </a:rPr>
              <a:t>It's </a:t>
            </a:r>
            <a:r>
              <a:rPr lang="en-US" sz="2800" spc="-10" dirty="0">
                <a:latin typeface="Garamond" panose="02020404030301010803" pitchFamily="18" charset="0"/>
                <a:cs typeface="Times New Roman"/>
              </a:rPr>
              <a:t>important </a:t>
            </a:r>
            <a:r>
              <a:rPr lang="en-US" sz="2800" spc="10" dirty="0">
                <a:latin typeface="Garamond" panose="02020404030301010803" pitchFamily="18" charset="0"/>
                <a:cs typeface="Times New Roman"/>
              </a:rPr>
              <a:t>to </a:t>
            </a:r>
            <a:r>
              <a:rPr lang="en-US" sz="2800" spc="-10" dirty="0">
                <a:latin typeface="Garamond" panose="02020404030301010803" pitchFamily="18" charset="0"/>
                <a:cs typeface="Times New Roman"/>
              </a:rPr>
              <a:t>inform </a:t>
            </a:r>
            <a:r>
              <a:rPr lang="en-US" sz="2800" spc="-25" dirty="0">
                <a:latin typeface="Garamond" panose="02020404030301010803" pitchFamily="18" charset="0"/>
                <a:cs typeface="Times New Roman"/>
              </a:rPr>
              <a:t>users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service </a:t>
            </a:r>
            <a:r>
              <a:rPr lang="en-US" sz="2800" spc="-20" dirty="0">
                <a:latin typeface="Garamond" panose="02020404030301010803" pitchFamily="18" charset="0"/>
                <a:cs typeface="Times New Roman"/>
              </a:rPr>
              <a:t>providers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contractors </a:t>
            </a:r>
            <a:r>
              <a:rPr lang="en-US" sz="2800" spc="-30" dirty="0">
                <a:latin typeface="Garamond" panose="02020404030301010803" pitchFamily="18" charset="0"/>
                <a:cs typeface="Times New Roman"/>
              </a:rPr>
              <a:t>are </a:t>
            </a:r>
            <a:r>
              <a:rPr lang="en-US" sz="2800" spc="-35" dirty="0">
                <a:latin typeface="Garamond" panose="02020404030301010803" pitchFamily="18" charset="0"/>
                <a:cs typeface="Times New Roman"/>
              </a:rPr>
              <a:t>also </a:t>
            </a:r>
            <a:r>
              <a:rPr lang="en-US" sz="2800" spc="-5" dirty="0">
                <a:latin typeface="Garamond" panose="02020404030301010803" pitchFamily="18" charset="0"/>
                <a:cs typeface="Times New Roman"/>
              </a:rPr>
              <a:t>bound </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confidentiality </a:t>
            </a:r>
            <a:r>
              <a:rPr lang="en-US" sz="2800" spc="-25" dirty="0">
                <a:latin typeface="Garamond" panose="02020404030301010803" pitchFamily="18" charset="0"/>
                <a:cs typeface="Times New Roman"/>
              </a:rPr>
              <a:t>agreements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security </a:t>
            </a:r>
            <a:r>
              <a:rPr lang="en-US" sz="2800" spc="-15" dirty="0">
                <a:latin typeface="Garamond" panose="02020404030301010803" pitchFamily="18" charset="0"/>
                <a:cs typeface="Times New Roman"/>
              </a:rPr>
              <a:t>and </a:t>
            </a:r>
            <a:r>
              <a:rPr lang="en-US" sz="2800" spc="-45" dirty="0">
                <a:latin typeface="Garamond" panose="02020404030301010803" pitchFamily="18" charset="0"/>
                <a:cs typeface="Times New Roman"/>
              </a:rPr>
              <a:t>privacy</a:t>
            </a:r>
            <a:r>
              <a:rPr lang="en-US" sz="2800" spc="21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user's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335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Let’s Fix It!</a:t>
            </a:r>
            <a:endParaRPr lang="en-US" sz="3600" dirty="0">
              <a:latin typeface="Garamond" panose="02020404030301010803" pitchFamily="18" charset="0"/>
              <a:cs typeface="Times New Roman"/>
            </a:endParaRPr>
          </a:p>
        </p:txBody>
      </p:sp>
      <p:sp>
        <p:nvSpPr>
          <p:cNvPr id="4" name="Slide Number Placeholder 3">
            <a:extLst>
              <a:ext uri="{FF2B5EF4-FFF2-40B4-BE49-F238E27FC236}">
                <a16:creationId xmlns:a16="http://schemas.microsoft.com/office/drawing/2014/main" id="{475FC1EA-BF65-F924-3927-B7AB8ACB5C81}"/>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209</a:t>
            </a:fld>
            <a:endParaRPr lang="en-US"/>
          </a:p>
        </p:txBody>
      </p:sp>
    </p:spTree>
    <p:extLst>
      <p:ext uri="{BB962C8B-B14F-4D97-AF65-F5344CB8AC3E}">
        <p14:creationId xmlns:p14="http://schemas.microsoft.com/office/powerpoint/2010/main" val="30230801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66125" y="2157591"/>
            <a:ext cx="17289173" cy="6940939"/>
          </a:xfrm>
          <a:prstGeom prst="rect">
            <a:avLst/>
          </a:prstGeom>
        </p:spPr>
        <p:txBody>
          <a:bodyPr vert="horz" wrap="square" lIns="0" tIns="12700" rIns="0" bIns="0" rtlCol="0">
            <a:spAutoFit/>
          </a:bodyPr>
          <a:lstStyle/>
          <a:p>
            <a:pPr marL="241300" indent="-229235">
              <a:spcBef>
                <a:spcPts val="1155"/>
              </a:spcBef>
              <a:buFont typeface="Wingdings"/>
              <a:buChar char=""/>
              <a:tabLst>
                <a:tab pos="241300" algn="l"/>
                <a:tab pos="241935" algn="l"/>
              </a:tabLst>
            </a:pPr>
            <a:r>
              <a:rPr lang="en-US" sz="2800" b="1" spc="30" dirty="0">
                <a:latin typeface="Garamond" panose="02020404030301010803" pitchFamily="18" charset="0"/>
                <a:cs typeface="Times New Roman"/>
              </a:rPr>
              <a:t>How</a:t>
            </a:r>
            <a:r>
              <a:rPr lang="en-US" sz="2800" b="1" spc="-5" dirty="0">
                <a:latin typeface="Garamond" panose="02020404030301010803" pitchFamily="18" charset="0"/>
                <a:cs typeface="Times New Roman"/>
              </a:rPr>
              <a:t> </a:t>
            </a:r>
            <a:r>
              <a:rPr lang="en-US" sz="2800" b="1" spc="5" dirty="0">
                <a:latin typeface="Garamond" panose="02020404030301010803" pitchFamily="18" charset="0"/>
                <a:cs typeface="Times New Roman"/>
              </a:rPr>
              <a:t>do</a:t>
            </a:r>
            <a:r>
              <a:rPr lang="en-US" sz="2800" b="1" spc="-5" dirty="0">
                <a:latin typeface="Garamond" panose="02020404030301010803" pitchFamily="18" charset="0"/>
                <a:cs typeface="Times New Roman"/>
              </a:rPr>
              <a:t> </a:t>
            </a:r>
            <a:r>
              <a:rPr lang="en-US" sz="2800" b="1" dirty="0">
                <a:latin typeface="Garamond" panose="02020404030301010803" pitchFamily="18" charset="0"/>
                <a:cs typeface="Times New Roman"/>
              </a:rPr>
              <a:t>we</a:t>
            </a:r>
            <a:r>
              <a:rPr lang="en-US" sz="2800" b="1" spc="-10" dirty="0">
                <a:latin typeface="Garamond" panose="02020404030301010803" pitchFamily="18" charset="0"/>
                <a:cs typeface="Times New Roman"/>
              </a:rPr>
              <a:t> </a:t>
            </a:r>
            <a:r>
              <a:rPr lang="en-US" sz="2800" b="1" spc="-20" dirty="0">
                <a:latin typeface="Garamond" panose="02020404030301010803" pitchFamily="18" charset="0"/>
                <a:cs typeface="Times New Roman"/>
              </a:rPr>
              <a:t>protect</a:t>
            </a:r>
            <a:r>
              <a:rPr lang="en-US" sz="2800" b="1" dirty="0">
                <a:latin typeface="Garamond" panose="02020404030301010803" pitchFamily="18" charset="0"/>
                <a:cs typeface="Times New Roman"/>
              </a:rPr>
              <a:t> </a:t>
            </a:r>
            <a:r>
              <a:rPr lang="en-US" sz="2800" b="1" spc="-35" dirty="0">
                <a:latin typeface="Garamond" panose="02020404030301010803" pitchFamily="18" charset="0"/>
                <a:cs typeface="Times New Roman"/>
              </a:rPr>
              <a:t>your</a:t>
            </a:r>
            <a:r>
              <a:rPr lang="en-US" sz="2800" b="1" spc="-5" dirty="0">
                <a:latin typeface="Garamond" panose="02020404030301010803" pitchFamily="18" charset="0"/>
                <a:cs typeface="Times New Roman"/>
              </a:rPr>
              <a:t> </a:t>
            </a:r>
            <a:r>
              <a:rPr lang="en-US" sz="2800" b="1" spc="-25" dirty="0">
                <a:latin typeface="Garamond" panose="02020404030301010803" pitchFamily="18" charset="0"/>
                <a:cs typeface="Times New Roman"/>
              </a:rPr>
              <a:t>information?</a:t>
            </a:r>
            <a:endParaRPr lang="en-US" sz="2800" dirty="0">
              <a:latin typeface="Garamond" panose="02020404030301010803" pitchFamily="18" charset="0"/>
              <a:cs typeface="Times New Roman"/>
            </a:endParaRPr>
          </a:p>
          <a:p>
            <a:pPr>
              <a:spcBef>
                <a:spcPts val="10"/>
              </a:spcBef>
              <a:buFont typeface="Wingdings"/>
              <a:buChar char=""/>
            </a:pPr>
            <a:endParaRPr lang="en-US" sz="2800" dirty="0">
              <a:latin typeface="Garamond" panose="02020404030301010803" pitchFamily="18" charset="0"/>
              <a:cs typeface="Times New Roman"/>
            </a:endParaRPr>
          </a:p>
          <a:p>
            <a:pPr marL="241300" algn="just"/>
            <a:r>
              <a:rPr lang="en-US" sz="2800" spc="-55" dirty="0">
                <a:latin typeface="Garamond" panose="02020404030301010803" pitchFamily="18" charset="0"/>
                <a:cs typeface="Times New Roman"/>
              </a:rPr>
              <a:t>We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place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protect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a:lnSpc>
                <a:spcPct val="100000"/>
              </a:lnSpc>
            </a:pPr>
            <a:endParaRPr lang="en-US" sz="2800" dirty="0">
              <a:latin typeface="Garamond" panose="02020404030301010803" pitchFamily="18" charset="0"/>
              <a:cs typeface="Times New Roman"/>
            </a:endParaRPr>
          </a:p>
          <a:p>
            <a:pPr marL="241300" marR="5715">
              <a:lnSpc>
                <a:spcPct val="141000"/>
              </a:lnSpc>
              <a:spcBef>
                <a:spcPts val="5"/>
              </a:spcBef>
            </a:pPr>
            <a:r>
              <a:rPr lang="en-US" sz="2800" spc="-10" dirty="0">
                <a:solidFill>
                  <a:srgbClr val="054C2C"/>
                </a:solidFill>
                <a:latin typeface="Garamond" panose="02020404030301010803" pitchFamily="18" charset="0"/>
                <a:cs typeface="Times New Roman"/>
              </a:rPr>
              <a:t>The</a:t>
            </a:r>
            <a:r>
              <a:rPr lang="en-US" sz="2800" spc="114" dirty="0">
                <a:solidFill>
                  <a:srgbClr val="054C2C"/>
                </a:solidFill>
                <a:latin typeface="Garamond" panose="02020404030301010803" pitchFamily="18" charset="0"/>
                <a:cs typeface="Times New Roman"/>
              </a:rPr>
              <a:t> </a:t>
            </a:r>
            <a:r>
              <a:rPr lang="en-US" sz="2800" spc="-15" dirty="0">
                <a:solidFill>
                  <a:srgbClr val="054C2C"/>
                </a:solidFill>
                <a:latin typeface="Garamond" panose="02020404030301010803" pitchFamily="18" charset="0"/>
                <a:cs typeface="Times New Roman"/>
              </a:rPr>
              <a:t>statement</a:t>
            </a:r>
            <a:r>
              <a:rPr lang="en-US" sz="2800" spc="114" dirty="0">
                <a:solidFill>
                  <a:srgbClr val="054C2C"/>
                </a:solidFill>
                <a:latin typeface="Garamond" panose="02020404030301010803" pitchFamily="18" charset="0"/>
                <a:cs typeface="Times New Roman"/>
              </a:rPr>
              <a:t> </a:t>
            </a:r>
            <a:r>
              <a:rPr lang="en-US" sz="2800" spc="-40" dirty="0">
                <a:solidFill>
                  <a:srgbClr val="054C2C"/>
                </a:solidFill>
                <a:latin typeface="Garamond" panose="02020404030301010803" pitchFamily="18" charset="0"/>
                <a:cs typeface="Times New Roman"/>
              </a:rPr>
              <a:t>"We</a:t>
            </a:r>
            <a:r>
              <a:rPr lang="en-US" sz="2800" spc="120" dirty="0">
                <a:solidFill>
                  <a:srgbClr val="054C2C"/>
                </a:solidFill>
                <a:latin typeface="Garamond" panose="02020404030301010803" pitchFamily="18" charset="0"/>
                <a:cs typeface="Times New Roman"/>
              </a:rPr>
              <a:t> </a:t>
            </a:r>
            <a:r>
              <a:rPr lang="en-US" sz="2800" spc="-35" dirty="0">
                <a:solidFill>
                  <a:srgbClr val="054C2C"/>
                </a:solidFill>
                <a:latin typeface="Garamond" panose="02020404030301010803" pitchFamily="18" charset="0"/>
                <a:cs typeface="Times New Roman"/>
              </a:rPr>
              <a:t>have</a:t>
            </a:r>
            <a:r>
              <a:rPr lang="en-US" sz="2800" spc="120" dirty="0">
                <a:solidFill>
                  <a:srgbClr val="054C2C"/>
                </a:solidFill>
                <a:latin typeface="Garamond" panose="02020404030301010803" pitchFamily="18" charset="0"/>
                <a:cs typeface="Times New Roman"/>
              </a:rPr>
              <a:t> </a:t>
            </a:r>
            <a:r>
              <a:rPr lang="en-US" sz="2800" spc="-35" dirty="0">
                <a:solidFill>
                  <a:srgbClr val="054C2C"/>
                </a:solidFill>
                <a:latin typeface="Garamond" panose="02020404030301010803" pitchFamily="18" charset="0"/>
                <a:cs typeface="Times New Roman"/>
              </a:rPr>
              <a:t>security</a:t>
            </a:r>
            <a:r>
              <a:rPr lang="en-US" sz="2800" spc="120" dirty="0">
                <a:solidFill>
                  <a:srgbClr val="054C2C"/>
                </a:solidFill>
                <a:latin typeface="Garamond" panose="02020404030301010803" pitchFamily="18" charset="0"/>
                <a:cs typeface="Times New Roman"/>
              </a:rPr>
              <a:t> </a:t>
            </a:r>
            <a:r>
              <a:rPr lang="en-US" sz="2800" spc="-30" dirty="0">
                <a:solidFill>
                  <a:srgbClr val="054C2C"/>
                </a:solidFill>
                <a:latin typeface="Garamond" panose="02020404030301010803" pitchFamily="18" charset="0"/>
                <a:cs typeface="Times New Roman"/>
              </a:rPr>
              <a:t>measures</a:t>
            </a:r>
            <a:r>
              <a:rPr lang="en-US" sz="2800" spc="120" dirty="0">
                <a:solidFill>
                  <a:srgbClr val="054C2C"/>
                </a:solidFill>
                <a:latin typeface="Garamond" panose="02020404030301010803" pitchFamily="18" charset="0"/>
                <a:cs typeface="Times New Roman"/>
              </a:rPr>
              <a:t> </a:t>
            </a:r>
            <a:r>
              <a:rPr lang="en-US" sz="2800" spc="-25" dirty="0">
                <a:solidFill>
                  <a:srgbClr val="054C2C"/>
                </a:solidFill>
                <a:latin typeface="Garamond" panose="02020404030301010803" pitchFamily="18" charset="0"/>
                <a:cs typeface="Times New Roman"/>
              </a:rPr>
              <a:t>in</a:t>
            </a:r>
            <a:r>
              <a:rPr lang="en-US" sz="2800" spc="114" dirty="0">
                <a:solidFill>
                  <a:srgbClr val="054C2C"/>
                </a:solidFill>
                <a:latin typeface="Garamond" panose="02020404030301010803" pitchFamily="18" charset="0"/>
                <a:cs typeface="Times New Roman"/>
              </a:rPr>
              <a:t> </a:t>
            </a:r>
            <a:r>
              <a:rPr lang="en-US" sz="2800" spc="-40" dirty="0">
                <a:solidFill>
                  <a:srgbClr val="054C2C"/>
                </a:solidFill>
                <a:latin typeface="Garamond" panose="02020404030301010803" pitchFamily="18" charset="0"/>
                <a:cs typeface="Times New Roman"/>
              </a:rPr>
              <a:t>place</a:t>
            </a:r>
            <a:r>
              <a:rPr lang="en-US" sz="2800" spc="120" dirty="0">
                <a:solidFill>
                  <a:srgbClr val="054C2C"/>
                </a:solidFill>
                <a:latin typeface="Garamond" panose="02020404030301010803" pitchFamily="18" charset="0"/>
                <a:cs typeface="Times New Roman"/>
              </a:rPr>
              <a:t> </a:t>
            </a:r>
            <a:r>
              <a:rPr lang="en-US" sz="2800" spc="10" dirty="0">
                <a:solidFill>
                  <a:srgbClr val="054C2C"/>
                </a:solidFill>
                <a:latin typeface="Garamond" panose="02020404030301010803" pitchFamily="18" charset="0"/>
                <a:cs typeface="Times New Roman"/>
              </a:rPr>
              <a:t>to</a:t>
            </a:r>
            <a:r>
              <a:rPr lang="en-US" sz="2800" spc="114" dirty="0">
                <a:solidFill>
                  <a:srgbClr val="054C2C"/>
                </a:solidFill>
                <a:latin typeface="Garamond" panose="02020404030301010803" pitchFamily="18" charset="0"/>
                <a:cs typeface="Times New Roman"/>
              </a:rPr>
              <a:t> </a:t>
            </a:r>
            <a:r>
              <a:rPr lang="en-US" sz="2800" spc="-5" dirty="0">
                <a:solidFill>
                  <a:srgbClr val="054C2C"/>
                </a:solidFill>
                <a:latin typeface="Garamond" panose="02020404030301010803" pitchFamily="18" charset="0"/>
                <a:cs typeface="Times New Roman"/>
              </a:rPr>
              <a:t>protect</a:t>
            </a:r>
            <a:r>
              <a:rPr lang="en-US" sz="2800" spc="120" dirty="0">
                <a:solidFill>
                  <a:srgbClr val="054C2C"/>
                </a:solidFill>
                <a:latin typeface="Garamond" panose="02020404030301010803" pitchFamily="18" charset="0"/>
                <a:cs typeface="Times New Roman"/>
              </a:rPr>
              <a:t> </a:t>
            </a:r>
            <a:r>
              <a:rPr lang="en-US" sz="2800" spc="-25" dirty="0">
                <a:solidFill>
                  <a:srgbClr val="054C2C"/>
                </a:solidFill>
                <a:latin typeface="Garamond" panose="02020404030301010803" pitchFamily="18" charset="0"/>
                <a:cs typeface="Times New Roman"/>
              </a:rPr>
              <a:t>your</a:t>
            </a:r>
            <a:r>
              <a:rPr lang="en-US" sz="2800" spc="114" dirty="0">
                <a:solidFill>
                  <a:srgbClr val="054C2C"/>
                </a:solidFill>
                <a:latin typeface="Garamond" panose="02020404030301010803" pitchFamily="18" charset="0"/>
                <a:cs typeface="Times New Roman"/>
              </a:rPr>
              <a:t> </a:t>
            </a:r>
            <a:r>
              <a:rPr lang="en-US" sz="2800" spc="-20" dirty="0">
                <a:solidFill>
                  <a:srgbClr val="054C2C"/>
                </a:solidFill>
                <a:latin typeface="Garamond" panose="02020404030301010803" pitchFamily="18" charset="0"/>
                <a:cs typeface="Times New Roman"/>
              </a:rPr>
              <a:t>data"</a:t>
            </a:r>
            <a:r>
              <a:rPr lang="en-US" sz="2800" spc="120" dirty="0">
                <a:solidFill>
                  <a:srgbClr val="054C2C"/>
                </a:solidFill>
                <a:latin typeface="Garamond" panose="02020404030301010803" pitchFamily="18" charset="0"/>
                <a:cs typeface="Times New Roman"/>
              </a:rPr>
              <a:t> </a:t>
            </a:r>
            <a:r>
              <a:rPr lang="en-US" sz="2800" spc="-25" dirty="0">
                <a:solidFill>
                  <a:srgbClr val="054C2C"/>
                </a:solidFill>
                <a:latin typeface="Garamond" panose="02020404030301010803" pitchFamily="18" charset="0"/>
                <a:cs typeface="Times New Roman"/>
              </a:rPr>
              <a:t>in</a:t>
            </a:r>
            <a:r>
              <a:rPr lang="en-US" sz="2800" spc="125" dirty="0">
                <a:solidFill>
                  <a:srgbClr val="054C2C"/>
                </a:solidFill>
                <a:latin typeface="Garamond" panose="02020404030301010803" pitchFamily="18" charset="0"/>
                <a:cs typeface="Times New Roman"/>
              </a:rPr>
              <a:t> </a:t>
            </a:r>
            <a:r>
              <a:rPr lang="en-US" sz="2800" spc="5" dirty="0">
                <a:solidFill>
                  <a:srgbClr val="054C2C"/>
                </a:solidFill>
                <a:latin typeface="Garamond" panose="02020404030301010803" pitchFamily="18" charset="0"/>
                <a:cs typeface="Times New Roman"/>
              </a:rPr>
              <a:t>the</a:t>
            </a:r>
            <a:r>
              <a:rPr lang="en-US" sz="2800" spc="125" dirty="0">
                <a:solidFill>
                  <a:srgbClr val="054C2C"/>
                </a:solidFill>
                <a:latin typeface="Garamond" panose="02020404030301010803" pitchFamily="18" charset="0"/>
                <a:cs typeface="Times New Roman"/>
              </a:rPr>
              <a:t> </a:t>
            </a:r>
            <a:r>
              <a:rPr lang="en-US" sz="2800" spc="-45" dirty="0">
                <a:solidFill>
                  <a:srgbClr val="054C2C"/>
                </a:solidFill>
                <a:latin typeface="Garamond" panose="02020404030301010803" pitchFamily="18" charset="0"/>
                <a:cs typeface="Times New Roman"/>
              </a:rPr>
              <a:t>Privacy</a:t>
            </a:r>
            <a:r>
              <a:rPr lang="en-US" sz="2800" spc="120" dirty="0">
                <a:solidFill>
                  <a:srgbClr val="054C2C"/>
                </a:solidFill>
                <a:latin typeface="Garamond" panose="02020404030301010803" pitchFamily="18" charset="0"/>
                <a:cs typeface="Times New Roman"/>
              </a:rPr>
              <a:t> </a:t>
            </a:r>
            <a:r>
              <a:rPr lang="en-US" sz="2800" spc="-45" dirty="0">
                <a:solidFill>
                  <a:srgbClr val="054C2C"/>
                </a:solidFill>
                <a:latin typeface="Garamond" panose="02020404030301010803" pitchFamily="18" charset="0"/>
                <a:cs typeface="Times New Roman"/>
              </a:rPr>
              <a:t>Policy</a:t>
            </a:r>
            <a:r>
              <a:rPr lang="en-US" sz="2800" spc="120" dirty="0">
                <a:solidFill>
                  <a:srgbClr val="054C2C"/>
                </a:solidFill>
                <a:latin typeface="Garamond" panose="02020404030301010803" pitchFamily="18" charset="0"/>
                <a:cs typeface="Times New Roman"/>
              </a:rPr>
              <a:t> </a:t>
            </a:r>
            <a:r>
              <a:rPr lang="en-US" sz="2800" spc="-45" dirty="0">
                <a:solidFill>
                  <a:srgbClr val="054C2C"/>
                </a:solidFill>
                <a:latin typeface="Garamond" panose="02020404030301010803" pitchFamily="18" charset="0"/>
                <a:cs typeface="Times New Roman"/>
              </a:rPr>
              <a:t>is </a:t>
            </a:r>
            <a:r>
              <a:rPr lang="en-US" sz="2800" spc="-285" dirty="0">
                <a:solidFill>
                  <a:srgbClr val="054C2C"/>
                </a:solidFill>
                <a:latin typeface="Garamond" panose="02020404030301010803" pitchFamily="18" charset="0"/>
                <a:cs typeface="Times New Roman"/>
              </a:rPr>
              <a:t> </a:t>
            </a:r>
            <a:r>
              <a:rPr lang="en-US" sz="2800" spc="-45" dirty="0">
                <a:solidFill>
                  <a:srgbClr val="054C2C"/>
                </a:solidFill>
                <a:latin typeface="Garamond" panose="02020404030301010803" pitchFamily="18" charset="0"/>
                <a:cs typeface="Times New Roman"/>
              </a:rPr>
              <a:t>lacking</a:t>
            </a:r>
            <a:r>
              <a:rPr lang="en-US" sz="2800" dirty="0">
                <a:solidFill>
                  <a:srgbClr val="054C2C"/>
                </a:solidFill>
                <a:latin typeface="Garamond" panose="02020404030301010803" pitchFamily="18" charset="0"/>
                <a:cs typeface="Times New Roman"/>
              </a:rPr>
              <a:t> </a:t>
            </a:r>
            <a:r>
              <a:rPr lang="en-US" sz="2800" spc="-25" dirty="0">
                <a:solidFill>
                  <a:srgbClr val="054C2C"/>
                </a:solidFill>
                <a:latin typeface="Garamond" panose="02020404030301010803" pitchFamily="18" charset="0"/>
                <a:cs typeface="Times New Roman"/>
              </a:rPr>
              <a:t>in</a:t>
            </a:r>
            <a:r>
              <a:rPr lang="en-US" sz="2800" spc="-5" dirty="0">
                <a:solidFill>
                  <a:srgbClr val="054C2C"/>
                </a:solidFill>
                <a:latin typeface="Garamond" panose="02020404030301010803" pitchFamily="18" charset="0"/>
                <a:cs typeface="Times New Roman"/>
              </a:rPr>
              <a:t> </a:t>
            </a:r>
            <a:r>
              <a:rPr lang="en-US" sz="2800" spc="-40" dirty="0">
                <a:solidFill>
                  <a:srgbClr val="054C2C"/>
                </a:solidFill>
                <a:latin typeface="Garamond" panose="02020404030301010803" pitchFamily="18" charset="0"/>
                <a:cs typeface="Times New Roman"/>
              </a:rPr>
              <a:t>necessary</a:t>
            </a:r>
            <a:r>
              <a:rPr lang="en-US" sz="2800" spc="-5" dirty="0">
                <a:solidFill>
                  <a:srgbClr val="054C2C"/>
                </a:solidFill>
                <a:latin typeface="Garamond" panose="02020404030301010803" pitchFamily="18" charset="0"/>
                <a:cs typeface="Times New Roman"/>
              </a:rPr>
              <a:t> </a:t>
            </a:r>
            <a:r>
              <a:rPr lang="en-US" sz="2800" spc="-30" dirty="0">
                <a:solidFill>
                  <a:srgbClr val="054C2C"/>
                </a:solidFill>
                <a:latin typeface="Garamond" panose="02020404030301010803" pitchFamily="18" charset="0"/>
                <a:cs typeface="Times New Roman"/>
              </a:rPr>
              <a:t>detail</a:t>
            </a:r>
            <a:r>
              <a:rPr lang="en-US" sz="2800" spc="-10" dirty="0">
                <a:solidFill>
                  <a:srgbClr val="054C2C"/>
                </a:solidFill>
                <a:latin typeface="Garamond" panose="02020404030301010803" pitchFamily="18" charset="0"/>
                <a:cs typeface="Times New Roman"/>
              </a:rPr>
              <a:t> </a:t>
            </a:r>
            <a:r>
              <a:rPr lang="en-US" sz="2800" spc="-15" dirty="0">
                <a:solidFill>
                  <a:srgbClr val="054C2C"/>
                </a:solidFill>
                <a:latin typeface="Garamond" panose="02020404030301010803" pitchFamily="18" charset="0"/>
                <a:cs typeface="Times New Roman"/>
              </a:rPr>
              <a:t>and</a:t>
            </a:r>
            <a:r>
              <a:rPr lang="en-US" sz="2800" spc="-5" dirty="0">
                <a:solidFill>
                  <a:srgbClr val="054C2C"/>
                </a:solidFill>
                <a:latin typeface="Garamond" panose="02020404030301010803" pitchFamily="18" charset="0"/>
                <a:cs typeface="Times New Roman"/>
              </a:rPr>
              <a:t> </a:t>
            </a:r>
            <a:r>
              <a:rPr lang="en-US" sz="2800" spc="-25" dirty="0">
                <a:solidFill>
                  <a:srgbClr val="054C2C"/>
                </a:solidFill>
                <a:latin typeface="Garamond" panose="02020404030301010803" pitchFamily="18" charset="0"/>
                <a:cs typeface="Times New Roman"/>
              </a:rPr>
              <a:t>transparency.</a:t>
            </a:r>
            <a:endParaRPr lang="en-US" sz="2800" dirty="0">
              <a:solidFill>
                <a:srgbClr val="054C2C"/>
              </a:solidFill>
              <a:latin typeface="Garamond" panose="02020404030301010803" pitchFamily="18" charset="0"/>
              <a:cs typeface="Times New Roman"/>
            </a:endParaRPr>
          </a:p>
          <a:p>
            <a:pPr>
              <a:lnSpc>
                <a:spcPct val="100000"/>
              </a:lnSpc>
            </a:pPr>
            <a:endParaRPr lang="en-US" sz="2800" dirty="0">
              <a:latin typeface="Garamond" panose="02020404030301010803" pitchFamily="18" charset="0"/>
              <a:cs typeface="Times New Roman"/>
            </a:endParaRPr>
          </a:p>
          <a:p>
            <a:pPr marL="241300" algn="just">
              <a:spcBef>
                <a:spcPts val="1105"/>
              </a:spcBef>
            </a:pPr>
            <a:r>
              <a:rPr lang="en-US" sz="2800" spc="1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could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improved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following</a:t>
            </a:r>
            <a:r>
              <a:rPr lang="en-US" sz="2800" spc="5" dirty="0">
                <a:latin typeface="Garamond" panose="02020404030301010803" pitchFamily="18" charset="0"/>
                <a:cs typeface="Times New Roman"/>
              </a:rPr>
              <a:t> </a:t>
            </a:r>
            <a:r>
              <a:rPr lang="en-US" sz="2800" spc="-65" dirty="0">
                <a:latin typeface="Garamond" panose="02020404030301010803" pitchFamily="18" charset="0"/>
                <a:cs typeface="Times New Roman"/>
              </a:rPr>
              <a:t>ways:</a:t>
            </a:r>
            <a:endParaRPr lang="en-US" sz="2800" dirty="0">
              <a:latin typeface="Garamond" panose="02020404030301010803" pitchFamily="18" charset="0"/>
              <a:cs typeface="Times New Roman"/>
            </a:endParaRPr>
          </a:p>
          <a:p>
            <a:pPr marL="927100" marR="5080" lvl="1" indent="-228600" algn="just">
              <a:lnSpc>
                <a:spcPct val="140800"/>
              </a:lnSpc>
              <a:spcBef>
                <a:spcPts val="40"/>
              </a:spcBef>
              <a:buFont typeface="Wingdings"/>
              <a:buChar char=""/>
              <a:tabLst>
                <a:tab pos="927735" algn="l"/>
              </a:tabLst>
            </a:pPr>
            <a:r>
              <a:rPr lang="en-US" sz="2800" spc="-15" dirty="0">
                <a:latin typeface="Garamond" panose="02020404030301010803" pitchFamily="18" charset="0"/>
                <a:cs typeface="Times New Roman"/>
              </a:rPr>
              <a:t>The </a:t>
            </a:r>
            <a:r>
              <a:rPr lang="en-US" sz="2800" spc="-45" dirty="0">
                <a:latin typeface="Garamond" panose="02020404030301010803" pitchFamily="18" charset="0"/>
                <a:cs typeface="Times New Roman"/>
              </a:rPr>
              <a:t>Privacy Policy </a:t>
            </a:r>
            <a:r>
              <a:rPr lang="en-US" sz="2800" spc="-20" dirty="0">
                <a:latin typeface="Garamond" panose="02020404030301010803" pitchFamily="18" charset="0"/>
                <a:cs typeface="Times New Roman"/>
              </a:rPr>
              <a:t>should </a:t>
            </a:r>
            <a:r>
              <a:rPr lang="en-US" sz="2800" spc="-55" dirty="0">
                <a:latin typeface="Garamond" panose="02020404030301010803" pitchFamily="18" charset="0"/>
                <a:cs typeface="Times New Roman"/>
              </a:rPr>
              <a:t>ideally </a:t>
            </a:r>
            <a:r>
              <a:rPr lang="en-US" sz="2800" spc="-25" dirty="0">
                <a:latin typeface="Garamond" panose="02020404030301010803" pitchFamily="18" charset="0"/>
                <a:cs typeface="Times New Roman"/>
              </a:rPr>
              <a:t>outline </a:t>
            </a:r>
            <a:r>
              <a:rPr lang="en-US" sz="2800" spc="-35" dirty="0">
                <a:latin typeface="Garamond" panose="02020404030301010803" pitchFamily="18" charset="0"/>
                <a:cs typeface="Times New Roman"/>
              </a:rPr>
              <a:t>specific security </a:t>
            </a:r>
            <a:r>
              <a:rPr lang="en-US" sz="2800" spc="-25" dirty="0">
                <a:latin typeface="Garamond" panose="02020404030301010803" pitchFamily="18" charset="0"/>
                <a:cs typeface="Times New Roman"/>
              </a:rPr>
              <a:t>measures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practices </a:t>
            </a:r>
            <a:r>
              <a:rPr lang="en-US" sz="2800" spc="-25" dirty="0">
                <a:latin typeface="Garamond" panose="02020404030301010803" pitchFamily="18" charset="0"/>
                <a:cs typeface="Times New Roman"/>
              </a:rPr>
              <a:t>in </a:t>
            </a:r>
            <a:r>
              <a:rPr lang="en-US" sz="2800" spc="-40" dirty="0">
                <a:latin typeface="Garamond" panose="02020404030301010803" pitchFamily="18" charset="0"/>
                <a:cs typeface="Times New Roman"/>
              </a:rPr>
              <a:t>place </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protect </a:t>
            </a:r>
            <a:r>
              <a:rPr lang="en-US" sz="2800" spc="-20" dirty="0">
                <a:latin typeface="Garamond" panose="02020404030301010803" pitchFamily="18" charset="0"/>
                <a:cs typeface="Times New Roman"/>
              </a:rPr>
              <a:t>user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This </a:t>
            </a:r>
            <a:r>
              <a:rPr lang="en-US" sz="2800" spc="-55" dirty="0">
                <a:latin typeface="Garamond" panose="02020404030301010803" pitchFamily="18" charset="0"/>
                <a:cs typeface="Times New Roman"/>
              </a:rPr>
              <a:t>may</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include </a:t>
            </a:r>
            <a:r>
              <a:rPr lang="en-US" sz="2800" spc="-20" dirty="0">
                <a:latin typeface="Garamond" panose="02020404030301010803" pitchFamily="18" charset="0"/>
                <a:cs typeface="Times New Roman"/>
              </a:rPr>
              <a:t>encryption </a:t>
            </a:r>
            <a:r>
              <a:rPr lang="en-US" sz="2800" spc="-15" dirty="0">
                <a:latin typeface="Garamond" panose="02020404030301010803" pitchFamily="18" charset="0"/>
                <a:cs typeface="Times New Roman"/>
              </a:rPr>
              <a:t>protocols, </a:t>
            </a:r>
            <a:r>
              <a:rPr lang="en-US" sz="2800" spc="-35" dirty="0">
                <a:latin typeface="Garamond" panose="02020404030301010803" pitchFamily="18" charset="0"/>
                <a:cs typeface="Times New Roman"/>
              </a:rPr>
              <a:t>access </a:t>
            </a:r>
            <a:r>
              <a:rPr lang="en-US" sz="2800" spc="-15" dirty="0">
                <a:latin typeface="Garamond" panose="02020404030301010803" pitchFamily="18" charset="0"/>
                <a:cs typeface="Times New Roman"/>
              </a:rPr>
              <a:t>controls, </a:t>
            </a:r>
            <a:r>
              <a:rPr lang="en-US" sz="2800" spc="-35" dirty="0">
                <a:latin typeface="Garamond" panose="02020404030301010803" pitchFamily="18" charset="0"/>
                <a:cs typeface="Times New Roman"/>
              </a:rPr>
              <a:t>regular </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audits,</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employee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training,</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other </a:t>
            </a:r>
            <a:r>
              <a:rPr lang="en-US" sz="2800" spc="-25" dirty="0">
                <a:latin typeface="Garamond" panose="02020404030301010803" pitchFamily="18" charset="0"/>
                <a:cs typeface="Times New Roman"/>
              </a:rPr>
              <a:t>relevant</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safeguards.</a:t>
            </a:r>
            <a:endParaRPr lang="en-US" sz="2800" dirty="0">
              <a:latin typeface="Garamond" panose="02020404030301010803" pitchFamily="18" charset="0"/>
              <a:cs typeface="Times New Roman"/>
            </a:endParaRPr>
          </a:p>
          <a:p>
            <a:pPr marL="927100" marR="5715" lvl="1" indent="-228600" algn="just">
              <a:lnSpc>
                <a:spcPct val="140800"/>
              </a:lnSpc>
              <a:spcBef>
                <a:spcPts val="35"/>
              </a:spcBef>
              <a:buFont typeface="Wingdings"/>
              <a:buChar char=""/>
              <a:tabLst>
                <a:tab pos="927735" algn="l"/>
              </a:tabLst>
            </a:pPr>
            <a:r>
              <a:rPr lang="en-US" sz="2800" spc="-15" dirty="0">
                <a:latin typeface="Garamond" panose="02020404030301010803" pitchFamily="18" charset="0"/>
                <a:cs typeface="Times New Roman"/>
              </a:rPr>
              <a:t>The </a:t>
            </a:r>
            <a:r>
              <a:rPr lang="en-US" sz="2800" spc="-45" dirty="0">
                <a:latin typeface="Garamond" panose="02020404030301010803" pitchFamily="18" charset="0"/>
                <a:cs typeface="Times New Roman"/>
              </a:rPr>
              <a:t>Privacy Policy </a:t>
            </a:r>
            <a:r>
              <a:rPr lang="en-US" sz="2800" spc="-20" dirty="0">
                <a:latin typeface="Garamond" panose="02020404030301010803" pitchFamily="18" charset="0"/>
                <a:cs typeface="Times New Roman"/>
              </a:rPr>
              <a:t>should </a:t>
            </a:r>
            <a:r>
              <a:rPr lang="en-US" sz="2800" spc="-25" dirty="0">
                <a:latin typeface="Garamond" panose="02020404030301010803" pitchFamily="18" charset="0"/>
                <a:cs typeface="Times New Roman"/>
              </a:rPr>
              <a:t>indicate </a:t>
            </a:r>
            <a:r>
              <a:rPr lang="en-US" sz="2800" spc="-20" dirty="0">
                <a:latin typeface="Garamond" panose="02020404030301010803" pitchFamily="18" charset="0"/>
                <a:cs typeface="Times New Roman"/>
              </a:rPr>
              <a:t>whether </a:t>
            </a: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organization adheres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recognized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standards</a:t>
            </a:r>
            <a:r>
              <a:rPr lang="en-US" sz="2800" spc="-5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40" dirty="0">
                <a:latin typeface="Garamond" panose="02020404030301010803" pitchFamily="18" charset="0"/>
                <a:cs typeface="Times New Roman"/>
              </a:rPr>
              <a:t> as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ISO</a:t>
            </a:r>
            <a:r>
              <a:rPr lang="en-US" sz="2800" spc="-40" dirty="0">
                <a:latin typeface="Garamond" panose="02020404030301010803" pitchFamily="18" charset="0"/>
                <a:cs typeface="Times New Roman"/>
              </a:rPr>
              <a:t> 27001, </a:t>
            </a:r>
            <a:r>
              <a:rPr lang="en-US" sz="2800" spc="10" dirty="0">
                <a:latin typeface="Garamond" panose="02020404030301010803" pitchFamily="18" charset="0"/>
                <a:cs typeface="Times New Roman"/>
              </a:rPr>
              <a:t>to</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assure</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users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commitment </a:t>
            </a:r>
            <a:r>
              <a:rPr lang="en-US" sz="2800" spc="-29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335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Let’s Fix It!</a:t>
            </a:r>
            <a:endParaRPr lang="en-US" sz="3600" dirty="0">
              <a:latin typeface="Garamond" panose="02020404030301010803" pitchFamily="18" charset="0"/>
              <a:cs typeface="Times New Roman"/>
            </a:endParaRPr>
          </a:p>
        </p:txBody>
      </p:sp>
      <p:sp>
        <p:nvSpPr>
          <p:cNvPr id="4" name="Slide Number Placeholder 3">
            <a:extLst>
              <a:ext uri="{FF2B5EF4-FFF2-40B4-BE49-F238E27FC236}">
                <a16:creationId xmlns:a16="http://schemas.microsoft.com/office/drawing/2014/main" id="{A1808217-00B9-B01D-7889-D53B297E9AA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210</a:t>
            </a:fld>
            <a:endParaRPr lang="en-US"/>
          </a:p>
        </p:txBody>
      </p:sp>
    </p:spTree>
    <p:extLst>
      <p:ext uri="{BB962C8B-B14F-4D97-AF65-F5344CB8AC3E}">
        <p14:creationId xmlns:p14="http://schemas.microsoft.com/office/powerpoint/2010/main" val="53541459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66125" y="2157591"/>
            <a:ext cx="17289173" cy="6569234"/>
          </a:xfrm>
          <a:prstGeom prst="rect">
            <a:avLst/>
          </a:prstGeom>
        </p:spPr>
        <p:txBody>
          <a:bodyPr vert="horz" wrap="square" lIns="0" tIns="12700" rIns="0" bIns="0" rtlCol="0">
            <a:spAutoFit/>
          </a:bodyPr>
          <a:lstStyle/>
          <a:p>
            <a:pPr marL="241300" indent="-229235">
              <a:lnSpc>
                <a:spcPct val="150000"/>
              </a:lnSpc>
              <a:spcBef>
                <a:spcPts val="100"/>
              </a:spcBef>
              <a:buFont typeface="Wingdings"/>
              <a:buChar char=""/>
              <a:tabLst>
                <a:tab pos="241300" algn="l"/>
                <a:tab pos="241935" algn="l"/>
              </a:tabLst>
            </a:pPr>
            <a:r>
              <a:rPr lang="en-US" sz="2800" b="1" spc="30" dirty="0">
                <a:latin typeface="Garamond" panose="02020404030301010803" pitchFamily="18" charset="0"/>
                <a:cs typeface="Times New Roman"/>
              </a:rPr>
              <a:t>How</a:t>
            </a:r>
            <a:r>
              <a:rPr lang="en-US" sz="2800" b="1" spc="-10" dirty="0">
                <a:latin typeface="Garamond" panose="02020404030301010803" pitchFamily="18" charset="0"/>
                <a:cs typeface="Times New Roman"/>
              </a:rPr>
              <a:t> </a:t>
            </a:r>
            <a:r>
              <a:rPr lang="en-US" sz="2800" b="1" spc="5" dirty="0">
                <a:latin typeface="Garamond" panose="02020404030301010803" pitchFamily="18" charset="0"/>
                <a:cs typeface="Times New Roman"/>
              </a:rPr>
              <a:t>long</a:t>
            </a:r>
            <a:r>
              <a:rPr lang="en-US" sz="2800" b="1" spc="-20" dirty="0">
                <a:latin typeface="Garamond" panose="02020404030301010803" pitchFamily="18" charset="0"/>
                <a:cs typeface="Times New Roman"/>
              </a:rPr>
              <a:t> </a:t>
            </a:r>
            <a:r>
              <a:rPr lang="en-US" sz="2800" b="1" spc="-35" dirty="0">
                <a:latin typeface="Garamond" panose="02020404030301010803" pitchFamily="18" charset="0"/>
                <a:cs typeface="Times New Roman"/>
              </a:rPr>
              <a:t>your</a:t>
            </a:r>
            <a:r>
              <a:rPr lang="en-US" sz="2800" b="1" spc="-15" dirty="0">
                <a:latin typeface="Garamond" panose="02020404030301010803" pitchFamily="18" charset="0"/>
                <a:cs typeface="Times New Roman"/>
              </a:rPr>
              <a:t> </a:t>
            </a:r>
            <a:r>
              <a:rPr lang="en-US" sz="2800" b="1" spc="-25" dirty="0">
                <a:latin typeface="Garamond" panose="02020404030301010803" pitchFamily="18" charset="0"/>
                <a:cs typeface="Times New Roman"/>
              </a:rPr>
              <a:t>data</a:t>
            </a:r>
            <a:r>
              <a:rPr lang="en-US" sz="2800" b="1" spc="-5" dirty="0">
                <a:latin typeface="Garamond" panose="02020404030301010803" pitchFamily="18" charset="0"/>
                <a:cs typeface="Times New Roman"/>
              </a:rPr>
              <a:t> </a:t>
            </a:r>
            <a:r>
              <a:rPr lang="en-US" sz="2800" b="1" spc="15" dirty="0">
                <a:latin typeface="Garamond" panose="02020404030301010803" pitchFamily="18" charset="0"/>
                <a:cs typeface="Times New Roman"/>
              </a:rPr>
              <a:t>is</a:t>
            </a:r>
            <a:r>
              <a:rPr lang="en-US" sz="2800" b="1" spc="-15" dirty="0">
                <a:latin typeface="Garamond" panose="02020404030301010803" pitchFamily="18" charset="0"/>
                <a:cs typeface="Times New Roman"/>
              </a:rPr>
              <a:t> </a:t>
            </a:r>
            <a:r>
              <a:rPr lang="en-US" sz="2800" b="1" spc="-25" dirty="0">
                <a:latin typeface="Garamond" panose="02020404030301010803" pitchFamily="18" charset="0"/>
                <a:cs typeface="Times New Roman"/>
              </a:rPr>
              <a:t>retained?</a:t>
            </a:r>
            <a:endParaRPr lang="en-US" sz="2800" dirty="0">
              <a:latin typeface="Garamond" panose="02020404030301010803" pitchFamily="18" charset="0"/>
              <a:cs typeface="Times New Roman"/>
            </a:endParaRPr>
          </a:p>
          <a:p>
            <a:pPr marL="241300" algn="just">
              <a:lnSpc>
                <a:spcPct val="150000"/>
              </a:lnSpc>
            </a:pPr>
            <a:r>
              <a:rPr lang="en-US" sz="2800" spc="-55" dirty="0">
                <a:latin typeface="Garamond" panose="02020404030301010803" pitchFamily="18" charset="0"/>
                <a:cs typeface="Times New Roman"/>
              </a:rPr>
              <a:t>We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retain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your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dirty="0">
                <a:latin typeface="Garamond" panose="02020404030301010803" pitchFamily="18" charset="0"/>
                <a:cs typeface="Times New Roman"/>
              </a:rPr>
              <a:t> for</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long</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necessary.</a:t>
            </a:r>
            <a:endParaRPr lang="en-US" sz="2800" dirty="0">
              <a:latin typeface="Garamond" panose="02020404030301010803" pitchFamily="18" charset="0"/>
              <a:cs typeface="Times New Roman"/>
            </a:endParaRPr>
          </a:p>
          <a:p>
            <a:pPr marL="241300" marR="12065" algn="just">
              <a:lnSpc>
                <a:spcPct val="150000"/>
              </a:lnSpc>
              <a:spcBef>
                <a:spcPts val="155"/>
              </a:spcBef>
            </a:pPr>
            <a:r>
              <a:rPr lang="en-US" sz="2800" spc="-10" dirty="0">
                <a:solidFill>
                  <a:srgbClr val="054C2C"/>
                </a:solidFill>
                <a:latin typeface="Garamond" panose="02020404030301010803" pitchFamily="18" charset="0"/>
                <a:cs typeface="Times New Roman"/>
              </a:rPr>
              <a:t>The </a:t>
            </a:r>
            <a:r>
              <a:rPr lang="en-US" sz="2800" spc="-15" dirty="0">
                <a:solidFill>
                  <a:srgbClr val="054C2C"/>
                </a:solidFill>
                <a:latin typeface="Garamond" panose="02020404030301010803" pitchFamily="18" charset="0"/>
                <a:cs typeface="Times New Roman"/>
              </a:rPr>
              <a:t>statement </a:t>
            </a:r>
            <a:r>
              <a:rPr lang="en-US" sz="2800" spc="-40" dirty="0">
                <a:solidFill>
                  <a:srgbClr val="054C2C"/>
                </a:solidFill>
                <a:latin typeface="Garamond" panose="02020404030301010803" pitchFamily="18" charset="0"/>
                <a:cs typeface="Times New Roman"/>
              </a:rPr>
              <a:t>"We </a:t>
            </a:r>
            <a:r>
              <a:rPr lang="en-US" sz="2800" spc="-25" dirty="0">
                <a:solidFill>
                  <a:srgbClr val="054C2C"/>
                </a:solidFill>
                <a:latin typeface="Garamond" panose="02020404030301010803" pitchFamily="18" charset="0"/>
                <a:cs typeface="Times New Roman"/>
              </a:rPr>
              <a:t>retain your </a:t>
            </a:r>
            <a:r>
              <a:rPr lang="en-US" sz="2800" spc="-20" dirty="0">
                <a:solidFill>
                  <a:srgbClr val="054C2C"/>
                </a:solidFill>
                <a:latin typeface="Garamond" panose="02020404030301010803" pitchFamily="18" charset="0"/>
                <a:cs typeface="Times New Roman"/>
              </a:rPr>
              <a:t>data </a:t>
            </a:r>
            <a:r>
              <a:rPr lang="en-US" sz="2800" dirty="0">
                <a:solidFill>
                  <a:srgbClr val="054C2C"/>
                </a:solidFill>
                <a:latin typeface="Garamond" panose="02020404030301010803" pitchFamily="18" charset="0"/>
                <a:cs typeface="Times New Roman"/>
              </a:rPr>
              <a:t>for </a:t>
            </a:r>
            <a:r>
              <a:rPr lang="en-US" sz="2800" spc="-40" dirty="0">
                <a:solidFill>
                  <a:srgbClr val="054C2C"/>
                </a:solidFill>
                <a:latin typeface="Garamond" panose="02020404030301010803" pitchFamily="18" charset="0"/>
                <a:cs typeface="Times New Roman"/>
              </a:rPr>
              <a:t>as </a:t>
            </a:r>
            <a:r>
              <a:rPr lang="en-US" sz="2800" spc="-25" dirty="0">
                <a:solidFill>
                  <a:srgbClr val="054C2C"/>
                </a:solidFill>
                <a:latin typeface="Garamond" panose="02020404030301010803" pitchFamily="18" charset="0"/>
                <a:cs typeface="Times New Roman"/>
              </a:rPr>
              <a:t>long </a:t>
            </a:r>
            <a:r>
              <a:rPr lang="en-US" sz="2800" spc="-40" dirty="0">
                <a:solidFill>
                  <a:srgbClr val="054C2C"/>
                </a:solidFill>
                <a:latin typeface="Garamond" panose="02020404030301010803" pitchFamily="18" charset="0"/>
                <a:cs typeface="Times New Roman"/>
              </a:rPr>
              <a:t>as </a:t>
            </a:r>
            <a:r>
              <a:rPr lang="en-US" sz="2800" spc="-35" dirty="0">
                <a:solidFill>
                  <a:srgbClr val="054C2C"/>
                </a:solidFill>
                <a:latin typeface="Garamond" panose="02020404030301010803" pitchFamily="18" charset="0"/>
                <a:cs typeface="Times New Roman"/>
              </a:rPr>
              <a:t>necessary" </a:t>
            </a:r>
            <a:r>
              <a:rPr lang="en-US" sz="2800" spc="-25" dirty="0">
                <a:solidFill>
                  <a:srgbClr val="054C2C"/>
                </a:solidFill>
                <a:latin typeface="Garamond" panose="02020404030301010803" pitchFamily="18" charset="0"/>
                <a:cs typeface="Times New Roman"/>
              </a:rPr>
              <a:t>in </a:t>
            </a:r>
            <a:r>
              <a:rPr lang="en-US" sz="2800" spc="-5" dirty="0">
                <a:solidFill>
                  <a:srgbClr val="054C2C"/>
                </a:solidFill>
                <a:latin typeface="Garamond" panose="02020404030301010803" pitchFamily="18" charset="0"/>
                <a:cs typeface="Times New Roman"/>
              </a:rPr>
              <a:t>the </a:t>
            </a:r>
            <a:r>
              <a:rPr lang="en-US" sz="2800" spc="-45" dirty="0">
                <a:solidFill>
                  <a:srgbClr val="054C2C"/>
                </a:solidFill>
                <a:latin typeface="Garamond" panose="02020404030301010803" pitchFamily="18" charset="0"/>
                <a:cs typeface="Times New Roman"/>
              </a:rPr>
              <a:t>Privacy Policy lacks clarity </a:t>
            </a:r>
            <a:r>
              <a:rPr lang="en-US" sz="2800" spc="-15" dirty="0">
                <a:solidFill>
                  <a:srgbClr val="054C2C"/>
                </a:solidFill>
                <a:latin typeface="Garamond" panose="02020404030301010803" pitchFamily="18" charset="0"/>
                <a:cs typeface="Times New Roman"/>
              </a:rPr>
              <a:t>and </a:t>
            </a:r>
            <a:r>
              <a:rPr lang="en-US" sz="2800" spc="-10" dirty="0">
                <a:solidFill>
                  <a:srgbClr val="054C2C"/>
                </a:solidFill>
                <a:latin typeface="Garamond" panose="02020404030301010803" pitchFamily="18" charset="0"/>
                <a:cs typeface="Times New Roman"/>
              </a:rPr>
              <a:t> </a:t>
            </a:r>
            <a:r>
              <a:rPr lang="en-US" sz="2800" spc="-40" dirty="0">
                <a:solidFill>
                  <a:srgbClr val="054C2C"/>
                </a:solidFill>
                <a:latin typeface="Garamond" panose="02020404030301010803" pitchFamily="18" charset="0"/>
                <a:cs typeface="Times New Roman"/>
              </a:rPr>
              <a:t>specificity.</a:t>
            </a:r>
            <a:endParaRPr lang="en-US" sz="2800" dirty="0">
              <a:solidFill>
                <a:srgbClr val="054C2C"/>
              </a:solidFill>
              <a:latin typeface="Garamond" panose="02020404030301010803" pitchFamily="18" charset="0"/>
              <a:cs typeface="Times New Roman"/>
            </a:endParaRPr>
          </a:p>
          <a:p>
            <a:pPr>
              <a:lnSpc>
                <a:spcPct val="150000"/>
              </a:lnSpc>
            </a:pPr>
            <a:endParaRPr lang="en-US" sz="2800" dirty="0">
              <a:latin typeface="Garamond" panose="02020404030301010803" pitchFamily="18" charset="0"/>
              <a:cs typeface="Times New Roman"/>
            </a:endParaRPr>
          </a:p>
          <a:p>
            <a:pPr marL="241300" algn="just">
              <a:lnSpc>
                <a:spcPct val="150000"/>
              </a:lnSpc>
              <a:spcBef>
                <a:spcPts val="950"/>
              </a:spcBef>
            </a:pPr>
            <a:r>
              <a:rPr lang="en-US" sz="2800" spc="1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could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improved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following</a:t>
            </a:r>
            <a:r>
              <a:rPr lang="en-US" sz="2800" dirty="0">
                <a:latin typeface="Garamond" panose="02020404030301010803" pitchFamily="18" charset="0"/>
                <a:cs typeface="Times New Roman"/>
              </a:rPr>
              <a:t> </a:t>
            </a:r>
            <a:r>
              <a:rPr lang="en-US" sz="2800" spc="-65" dirty="0">
                <a:latin typeface="Garamond" panose="02020404030301010803" pitchFamily="18" charset="0"/>
                <a:cs typeface="Times New Roman"/>
              </a:rPr>
              <a:t>ways:</a:t>
            </a:r>
            <a:endParaRPr lang="en-US" sz="2800" dirty="0">
              <a:latin typeface="Garamond" panose="02020404030301010803" pitchFamily="18" charset="0"/>
              <a:cs typeface="Times New Roman"/>
            </a:endParaRPr>
          </a:p>
          <a:p>
            <a:pPr marL="927100" marR="8890" lvl="1" indent="-228600" algn="just">
              <a:lnSpc>
                <a:spcPct val="150000"/>
              </a:lnSpc>
              <a:spcBef>
                <a:spcPts val="20"/>
              </a:spcBef>
              <a:buFont typeface="Wingdings"/>
              <a:buChar char=""/>
              <a:tabLst>
                <a:tab pos="927735" algn="l"/>
              </a:tabLst>
            </a:pPr>
            <a:r>
              <a:rPr lang="en-US" sz="2800" spc="-15" dirty="0">
                <a:latin typeface="Garamond" panose="02020404030301010803" pitchFamily="18" charset="0"/>
                <a:cs typeface="Times New Roman"/>
              </a:rPr>
              <a:t>The </a:t>
            </a:r>
            <a:r>
              <a:rPr lang="en-US" sz="2800" spc="-45" dirty="0">
                <a:latin typeface="Garamond" panose="02020404030301010803" pitchFamily="18" charset="0"/>
                <a:cs typeface="Times New Roman"/>
              </a:rPr>
              <a:t>Privacy Policy </a:t>
            </a:r>
            <a:r>
              <a:rPr lang="en-US" sz="2800" spc="-20" dirty="0">
                <a:latin typeface="Garamond" panose="02020404030301010803" pitchFamily="18" charset="0"/>
                <a:cs typeface="Times New Roman"/>
              </a:rPr>
              <a:t>should provide </a:t>
            </a:r>
            <a:r>
              <a:rPr lang="en-US" sz="2800" spc="-50" dirty="0">
                <a:latin typeface="Garamond" panose="02020404030301010803" pitchFamily="18" charset="0"/>
                <a:cs typeface="Times New Roman"/>
              </a:rPr>
              <a:t>a </a:t>
            </a:r>
            <a:r>
              <a:rPr lang="en-US" sz="2800" spc="-40" dirty="0">
                <a:latin typeface="Garamond" panose="02020404030301010803" pitchFamily="18" charset="0"/>
                <a:cs typeface="Times New Roman"/>
              </a:rPr>
              <a:t>clear </a:t>
            </a:r>
            <a:r>
              <a:rPr lang="en-US" sz="2800" spc="-20" dirty="0">
                <a:latin typeface="Garamond" panose="02020404030301010803" pitchFamily="18" charset="0"/>
                <a:cs typeface="Times New Roman"/>
              </a:rPr>
              <a:t>definition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what </a:t>
            </a:r>
            <a:r>
              <a:rPr lang="en-US" sz="2800" spc="-35" dirty="0">
                <a:latin typeface="Garamond" panose="02020404030301010803" pitchFamily="18" charset="0"/>
                <a:cs typeface="Times New Roman"/>
              </a:rPr>
              <a:t>"necessary" </a:t>
            </a:r>
            <a:r>
              <a:rPr lang="en-US" sz="2800" spc="-25" dirty="0">
                <a:latin typeface="Garamond" panose="02020404030301010803" pitchFamily="18" charset="0"/>
                <a:cs typeface="Times New Roman"/>
              </a:rPr>
              <a:t>means in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context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retention. </a:t>
            </a:r>
            <a:r>
              <a:rPr lang="en-US" sz="2800" spc="-25" dirty="0">
                <a:latin typeface="Garamond" panose="02020404030301010803" pitchFamily="18" charset="0"/>
                <a:cs typeface="Times New Roman"/>
              </a:rPr>
              <a:t>Users </a:t>
            </a:r>
            <a:r>
              <a:rPr lang="en-US" sz="2800" spc="-20" dirty="0">
                <a:latin typeface="Garamond" panose="02020404030301010803" pitchFamily="18" charset="0"/>
                <a:cs typeface="Times New Roman"/>
              </a:rPr>
              <a:t>should know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criteria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factors </a:t>
            </a:r>
            <a:r>
              <a:rPr lang="en-US" sz="2800" dirty="0">
                <a:latin typeface="Garamond" panose="02020404030301010803" pitchFamily="18" charset="0"/>
                <a:cs typeface="Times New Roman"/>
              </a:rPr>
              <a:t>that </a:t>
            </a:r>
            <a:r>
              <a:rPr lang="en-US" sz="2800" spc="-20" dirty="0">
                <a:latin typeface="Garamond" panose="02020404030301010803" pitchFamily="18" charset="0"/>
                <a:cs typeface="Times New Roman"/>
              </a:rPr>
              <a:t>determine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retention</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period.</a:t>
            </a:r>
            <a:endParaRPr lang="en-US" sz="2800" dirty="0">
              <a:latin typeface="Garamond" panose="02020404030301010803" pitchFamily="18" charset="0"/>
              <a:cs typeface="Times New Roman"/>
            </a:endParaRPr>
          </a:p>
          <a:p>
            <a:pPr marL="927100" marR="5080" lvl="1" indent="-228600" algn="just">
              <a:lnSpc>
                <a:spcPct val="150000"/>
              </a:lnSpc>
              <a:spcBef>
                <a:spcPts val="25"/>
              </a:spcBef>
              <a:buFont typeface="Wingdings"/>
              <a:buChar char=""/>
              <a:tabLst>
                <a:tab pos="927735" algn="l"/>
              </a:tabLst>
            </a:pPr>
            <a:r>
              <a:rPr lang="en-US" sz="2800" dirty="0">
                <a:latin typeface="Garamond" panose="02020404030301010803" pitchFamily="18" charset="0"/>
                <a:cs typeface="Times New Roman"/>
              </a:rPr>
              <a:t>It's </a:t>
            </a:r>
            <a:r>
              <a:rPr lang="en-US" sz="2800" spc="-10" dirty="0">
                <a:latin typeface="Garamond" panose="02020404030301010803" pitchFamily="18" charset="0"/>
                <a:cs typeface="Times New Roman"/>
              </a:rPr>
              <a:t>important</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specify</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actual</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retention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periods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15" dirty="0">
                <a:latin typeface="Garamond" panose="02020404030301010803" pitchFamily="18" charset="0"/>
                <a:cs typeface="Times New Roman"/>
              </a:rPr>
              <a:t>different</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types</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40" dirty="0">
                <a:latin typeface="Garamond" panose="02020404030301010803" pitchFamily="18" charset="0"/>
                <a:cs typeface="Times New Roman"/>
              </a:rPr>
              <a:t>if </a:t>
            </a:r>
            <a:r>
              <a:rPr lang="en-US" sz="2800" spc="-35" dirty="0">
                <a:latin typeface="Garamond" panose="02020404030301010803" pitchFamily="18" charset="0"/>
                <a:cs typeface="Times New Roman"/>
              </a:rPr>
              <a:t> applicable.</a:t>
            </a:r>
            <a:r>
              <a:rPr lang="en-US" sz="2800" dirty="0">
                <a:latin typeface="Garamond" panose="02020404030301010803" pitchFamily="18" charset="0"/>
                <a:cs typeface="Times New Roman"/>
              </a:rPr>
              <a:t> For </a:t>
            </a:r>
            <a:r>
              <a:rPr lang="en-US" sz="2800" spc="-35" dirty="0">
                <a:latin typeface="Garamond" panose="02020404030301010803" pitchFamily="18" charset="0"/>
                <a:cs typeface="Times New Roman"/>
              </a:rPr>
              <a:t>example,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some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shorter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retention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period</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than </a:t>
            </a:r>
            <a:r>
              <a:rPr lang="en-US" sz="2800" spc="-15" dirty="0">
                <a:latin typeface="Garamond" panose="02020404030301010803" pitchFamily="18" charset="0"/>
                <a:cs typeface="Times New Roman"/>
              </a:rPr>
              <a:t>others.</a:t>
            </a:r>
            <a:endParaRPr lang="en-US" sz="2800" dirty="0">
              <a:latin typeface="Garamond" panose="02020404030301010803" pitchFamily="18" charset="0"/>
              <a:cs typeface="Times New Roman"/>
            </a:endParaRPr>
          </a:p>
          <a:p>
            <a:pPr lvl="1">
              <a:lnSpc>
                <a:spcPct val="150000"/>
              </a:lnSpc>
              <a:buFont typeface="Wingdings"/>
              <a:buChar char=""/>
            </a:pP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335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Let’s Fix It!</a:t>
            </a:r>
            <a:endParaRPr lang="en-US" sz="3600" dirty="0">
              <a:latin typeface="Garamond" panose="02020404030301010803" pitchFamily="18" charset="0"/>
              <a:cs typeface="Times New Roman"/>
            </a:endParaRPr>
          </a:p>
        </p:txBody>
      </p:sp>
      <p:sp>
        <p:nvSpPr>
          <p:cNvPr id="4" name="Slide Number Placeholder 3">
            <a:extLst>
              <a:ext uri="{FF2B5EF4-FFF2-40B4-BE49-F238E27FC236}">
                <a16:creationId xmlns:a16="http://schemas.microsoft.com/office/drawing/2014/main" id="{59F58FDB-E7FF-1849-1872-02EB76DFF9D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211</a:t>
            </a:fld>
            <a:endParaRPr lang="en-US"/>
          </a:p>
        </p:txBody>
      </p:sp>
    </p:spTree>
    <p:extLst>
      <p:ext uri="{BB962C8B-B14F-4D97-AF65-F5344CB8AC3E}">
        <p14:creationId xmlns:p14="http://schemas.microsoft.com/office/powerpoint/2010/main" val="11518304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31F03DF-754E-C14D-DD8A-6DDECF444997}"/>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1537791" y="7254783"/>
            <a:ext cx="16169105" cy="1189685"/>
          </a:xfrm>
          <a:prstGeom prst="rect">
            <a:avLst/>
          </a:prstGeom>
        </p:spPr>
        <p:txBody>
          <a:bodyPr vert="horz" wrap="square" lIns="0" tIns="12700" rIns="0" bIns="0" rtlCol="0">
            <a:spAutoFit/>
          </a:bodyPr>
          <a:lstStyle/>
          <a:p>
            <a:pPr marL="12700" marR="5080" algn="just">
              <a:lnSpc>
                <a:spcPct val="140700"/>
              </a:lnSpc>
              <a:spcBef>
                <a:spcPts val="100"/>
              </a:spcBef>
            </a:pPr>
            <a:endParaRPr lang="en-US" sz="2800" spc="-30" dirty="0">
              <a:latin typeface="Garamond" panose="02020404030301010803" pitchFamily="18" charset="0"/>
              <a:cs typeface="Times New Roman"/>
            </a:endParaRPr>
          </a:p>
          <a:p>
            <a:pPr marL="12700" marR="5080" algn="just">
              <a:lnSpc>
                <a:spcPct val="140700"/>
              </a:lnSpc>
              <a:spcBef>
                <a:spcPts val="100"/>
              </a:spcBef>
            </a:pPr>
            <a:r>
              <a:rPr sz="2800" b="1" spc="15" dirty="0">
                <a:solidFill>
                  <a:srgbClr val="054C2C"/>
                </a:solidFill>
                <a:latin typeface="Garamond" panose="02020404030301010803" pitchFamily="18" charset="0"/>
                <a:cs typeface="Times New Roman"/>
              </a:rPr>
              <a:t>Time</a:t>
            </a:r>
            <a:r>
              <a:rPr sz="2800" b="1" spc="-15" dirty="0">
                <a:solidFill>
                  <a:srgbClr val="054C2C"/>
                </a:solidFill>
                <a:latin typeface="Garamond" panose="02020404030301010803" pitchFamily="18" charset="0"/>
                <a:cs typeface="Times New Roman"/>
              </a:rPr>
              <a:t> </a:t>
            </a:r>
            <a:r>
              <a:rPr sz="2800" b="1" spc="-25" dirty="0">
                <a:solidFill>
                  <a:srgbClr val="054C2C"/>
                </a:solidFill>
                <a:latin typeface="Garamond" panose="02020404030301010803" pitchFamily="18" charset="0"/>
                <a:cs typeface="Times New Roman"/>
              </a:rPr>
              <a:t>Allocated:</a:t>
            </a:r>
            <a:r>
              <a:rPr sz="2800" b="1" spc="-1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15</a:t>
            </a:r>
            <a:r>
              <a:rPr sz="2800" b="1" spc="-10" dirty="0">
                <a:solidFill>
                  <a:srgbClr val="054C2C"/>
                </a:solidFill>
                <a:latin typeface="Garamond" panose="02020404030301010803" pitchFamily="18" charset="0"/>
                <a:cs typeface="Times New Roman"/>
              </a:rPr>
              <a:t> </a:t>
            </a:r>
            <a:r>
              <a:rPr sz="2800" b="1" spc="10" dirty="0">
                <a:solidFill>
                  <a:srgbClr val="054C2C"/>
                </a:solidFill>
                <a:latin typeface="Garamond" panose="02020404030301010803" pitchFamily="18" charset="0"/>
                <a:cs typeface="Times New Roman"/>
              </a:rPr>
              <a:t>mins</a:t>
            </a:r>
            <a:endParaRPr sz="2800" dirty="0">
              <a:solidFill>
                <a:srgbClr val="054C2C"/>
              </a:solidFill>
              <a:latin typeface="Garamond" panose="02020404030301010803" pitchFamily="18" charset="0"/>
              <a:cs typeface="Times New Roman"/>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aramond" panose="02020404030301010803" pitchFamily="18" charset="0"/>
            </a:endParaRPr>
          </a:p>
        </p:txBody>
      </p:sp>
      <p:sp>
        <p:nvSpPr>
          <p:cNvPr id="6" name="object 6"/>
          <p:cNvSpPr txBox="1"/>
          <p:nvPr/>
        </p:nvSpPr>
        <p:spPr>
          <a:xfrm>
            <a:off x="2402156" y="2786058"/>
            <a:ext cx="14034944" cy="4815164"/>
          </a:xfrm>
          <a:prstGeom prst="rect">
            <a:avLst/>
          </a:prstGeom>
          <a:ln w="19050">
            <a:noFill/>
          </a:ln>
        </p:spPr>
        <p:txBody>
          <a:bodyPr vert="horz" wrap="square" lIns="0" tIns="21590" rIns="0" bIns="0" rtlCol="0">
            <a:spAutoFit/>
          </a:bodyPr>
          <a:lstStyle/>
          <a:p>
            <a:pPr marL="91440">
              <a:lnSpc>
                <a:spcPct val="200000"/>
              </a:lnSpc>
            </a:pPr>
            <a:r>
              <a:rPr lang="en-US" sz="3200" b="1" spc="-10" dirty="0">
                <a:latin typeface="Garamond" panose="02020404030301010803" pitchFamily="18" charset="0"/>
                <a:cs typeface="Times New Roman"/>
              </a:rPr>
              <a:t>Under this topic, the following key areas shall be discussed:</a:t>
            </a:r>
          </a:p>
          <a:p>
            <a:pPr marL="91440">
              <a:lnSpc>
                <a:spcPct val="200000"/>
              </a:lnSpc>
            </a:pPr>
            <a:r>
              <a:rPr lang="en-US" sz="3200" b="1" spc="-10" dirty="0">
                <a:latin typeface="Garamond" panose="02020404030301010803" pitchFamily="18" charset="0"/>
                <a:cs typeface="Times New Roman"/>
              </a:rPr>
              <a:t>Learning Objectives</a:t>
            </a:r>
          </a:p>
          <a:p>
            <a:pPr marL="91440">
              <a:lnSpc>
                <a:spcPct val="200000"/>
              </a:lnSpc>
            </a:pPr>
            <a:r>
              <a:rPr lang="en-US" sz="3200" b="1" spc="-10" dirty="0">
                <a:latin typeface="Garamond" panose="02020404030301010803" pitchFamily="18" charset="0"/>
                <a:cs typeface="Times New Roman"/>
              </a:rPr>
              <a:t>Overview of Third-Party Risks  Importance of Vendor Due Diligence</a:t>
            </a:r>
          </a:p>
          <a:p>
            <a:pPr marL="91440">
              <a:lnSpc>
                <a:spcPct val="200000"/>
              </a:lnSpc>
            </a:pPr>
            <a:r>
              <a:rPr lang="en-US" sz="3200" b="1" spc="-10" dirty="0">
                <a:latin typeface="Garamond" panose="02020404030301010803" pitchFamily="18" charset="0"/>
                <a:cs typeface="Times New Roman"/>
              </a:rPr>
              <a:t>Key Steps in Assessing Third-Party Vendors  Case Studies and Risk Mitigation</a:t>
            </a:r>
          </a:p>
          <a:p>
            <a:pPr marL="91440">
              <a:lnSpc>
                <a:spcPct val="200000"/>
              </a:lnSpc>
            </a:pPr>
            <a:r>
              <a:rPr lang="en-US" sz="3200" b="1" spc="-10" dirty="0">
                <a:latin typeface="Garamond" panose="02020404030301010803" pitchFamily="18" charset="0"/>
                <a:cs typeface="Times New Roman"/>
              </a:rPr>
              <a:t>Case Studies and Risk Mitigations </a:t>
            </a:r>
          </a:p>
        </p:txBody>
      </p:sp>
      <p:grpSp>
        <p:nvGrpSpPr>
          <p:cNvPr id="7" name="object 7"/>
          <p:cNvGrpSpPr/>
          <p:nvPr/>
        </p:nvGrpSpPr>
        <p:grpSpPr>
          <a:xfrm>
            <a:off x="1461132" y="4088147"/>
            <a:ext cx="9601201" cy="558441"/>
            <a:chOff x="1191767" y="2479535"/>
            <a:chExt cx="4210139" cy="284238"/>
          </a:xfrm>
        </p:grpSpPr>
        <p:sp>
          <p:nvSpPr>
            <p:cNvPr id="9" name="object 9"/>
            <p:cNvSpPr/>
            <p:nvPr/>
          </p:nvSpPr>
          <p:spPr>
            <a:xfrm>
              <a:off x="1229321" y="2739770"/>
              <a:ext cx="4172585" cy="0"/>
            </a:xfrm>
            <a:custGeom>
              <a:avLst/>
              <a:gdLst/>
              <a:ahLst/>
              <a:cxnLst/>
              <a:rect l="l" t="t" r="r" b="b"/>
              <a:pathLst>
                <a:path w="4172585">
                  <a:moveTo>
                    <a:pt x="0" y="0"/>
                  </a:moveTo>
                  <a:lnTo>
                    <a:pt x="41721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10" name="object 10"/>
            <p:cNvPicPr/>
            <p:nvPr/>
          </p:nvPicPr>
          <p:blipFill>
            <a:blip r:embed="rId2" cstate="print"/>
            <a:stretch>
              <a:fillRect/>
            </a:stretch>
          </p:blipFill>
          <p:spPr>
            <a:xfrm>
              <a:off x="1191767" y="2479535"/>
              <a:ext cx="311696" cy="284238"/>
            </a:xfrm>
            <a:prstGeom prst="rect">
              <a:avLst/>
            </a:prstGeom>
            <a:ln>
              <a:solidFill>
                <a:srgbClr val="054C2C"/>
              </a:solidFill>
            </a:ln>
          </p:spPr>
        </p:pic>
      </p:grpSp>
      <p:sp>
        <p:nvSpPr>
          <p:cNvPr id="13" name="object 13"/>
          <p:cNvSpPr/>
          <p:nvPr/>
        </p:nvSpPr>
        <p:spPr>
          <a:xfrm>
            <a:off x="1546747" y="5625317"/>
            <a:ext cx="9605342" cy="0"/>
          </a:xfrm>
          <a:custGeom>
            <a:avLst/>
            <a:gdLst/>
            <a:ahLst/>
            <a:cxnLst/>
            <a:rect l="l" t="t" r="r" b="b"/>
            <a:pathLst>
              <a:path w="4211955">
                <a:moveTo>
                  <a:pt x="0" y="0"/>
                </a:moveTo>
                <a:lnTo>
                  <a:pt x="4211497"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17" name="object 17"/>
          <p:cNvSpPr/>
          <p:nvPr/>
        </p:nvSpPr>
        <p:spPr>
          <a:xfrm>
            <a:off x="1546774" y="6581754"/>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4633911" y="1374573"/>
            <a:ext cx="14387513" cy="707886"/>
          </a:xfrm>
          <a:prstGeom prst="rect">
            <a:avLst/>
          </a:prstGeom>
          <a:noFill/>
        </p:spPr>
        <p:txBody>
          <a:bodyPr wrap="square">
            <a:spAutoFit/>
          </a:bodyPr>
          <a:lstStyle/>
          <a:p>
            <a:pPr marL="12700">
              <a:spcBef>
                <a:spcPts val="95"/>
              </a:spcBef>
            </a:pPr>
            <a:r>
              <a:rPr lang="en-US" sz="4000" b="1" spc="-35" dirty="0">
                <a:solidFill>
                  <a:srgbClr val="054C2C"/>
                </a:solidFill>
                <a:latin typeface="Garamond" panose="02020404030301010803" pitchFamily="18" charset="0"/>
                <a:cs typeface="Times New Roman"/>
              </a:rPr>
              <a:t>Managing Third-Party Risk: Vendors, Partner and Collaborations </a:t>
            </a:r>
            <a:endParaRPr lang="en-US" sz="4000" dirty="0">
              <a:solidFill>
                <a:srgbClr val="054C2C"/>
              </a:solidFill>
              <a:latin typeface="Garamond" panose="02020404030301010803" pitchFamily="18" charset="0"/>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b="1" spc="-385" dirty="0">
                <a:solidFill>
                  <a:srgbClr val="C00000"/>
                </a:solidFill>
                <a:latin typeface="Garamond" panose="02020404030301010803" pitchFamily="18" charset="0"/>
                <a:cs typeface="Times New Roman"/>
              </a:rPr>
              <a:t> </a:t>
            </a:r>
            <a:r>
              <a:rPr lang="en-US" sz="6600" b="1" spc="22" baseline="17361" dirty="0">
                <a:solidFill>
                  <a:srgbClr val="FFFFFF"/>
                </a:solidFill>
                <a:latin typeface="Garamond" panose="02020404030301010803" pitchFamily="18" charset="0"/>
                <a:cs typeface="Times New Roman"/>
              </a:rPr>
              <a:t>Topic</a:t>
            </a:r>
            <a:r>
              <a:rPr lang="en-US" sz="6600" b="1" spc="-15" baseline="17361" dirty="0">
                <a:solidFill>
                  <a:srgbClr val="FFFFFF"/>
                </a:solidFill>
                <a:latin typeface="Garamond" panose="02020404030301010803" pitchFamily="18" charset="0"/>
                <a:cs typeface="Times New Roman"/>
              </a:rPr>
              <a:t> 2</a:t>
            </a:r>
            <a:endParaRPr lang="en-US" sz="6600" dirty="0">
              <a:latin typeface="Garamond" panose="02020404030301010803" pitchFamily="18" charset="0"/>
            </a:endParaRPr>
          </a:p>
        </p:txBody>
      </p:sp>
      <p:grpSp>
        <p:nvGrpSpPr>
          <p:cNvPr id="3" name="object 15">
            <a:extLst>
              <a:ext uri="{FF2B5EF4-FFF2-40B4-BE49-F238E27FC236}">
                <a16:creationId xmlns:a16="http://schemas.microsoft.com/office/drawing/2014/main" id="{2423715C-6473-422D-790B-D508F5BA7DE1}"/>
              </a:ext>
            </a:extLst>
          </p:cNvPr>
          <p:cNvGrpSpPr/>
          <p:nvPr/>
        </p:nvGrpSpPr>
        <p:grpSpPr>
          <a:xfrm>
            <a:off x="1461132" y="7034379"/>
            <a:ext cx="9718498" cy="561486"/>
            <a:chOff x="1191767" y="3343617"/>
            <a:chExt cx="4261574" cy="285788"/>
          </a:xfrm>
        </p:grpSpPr>
        <p:sp>
          <p:nvSpPr>
            <p:cNvPr id="26" name="object 17">
              <a:extLst>
                <a:ext uri="{FF2B5EF4-FFF2-40B4-BE49-F238E27FC236}">
                  <a16:creationId xmlns:a16="http://schemas.microsoft.com/office/drawing/2014/main" id="{6719D821-8E10-C519-4572-955DAF362D4E}"/>
                </a:ext>
              </a:extLst>
            </p:cNvPr>
            <p:cNvSpPr/>
            <p:nvPr/>
          </p:nvSpPr>
          <p:spPr>
            <a:xfrm>
              <a:off x="1229321" y="3604640"/>
              <a:ext cx="4224020"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28" name="object 18">
              <a:extLst>
                <a:ext uri="{FF2B5EF4-FFF2-40B4-BE49-F238E27FC236}">
                  <a16:creationId xmlns:a16="http://schemas.microsoft.com/office/drawing/2014/main" id="{54DD9D44-7996-BAF6-27DB-30FD4425733B}"/>
                </a:ext>
              </a:extLst>
            </p:cNvPr>
            <p:cNvPicPr/>
            <p:nvPr/>
          </p:nvPicPr>
          <p:blipFill>
            <a:blip r:embed="rId3" cstate="print"/>
            <a:stretch>
              <a:fillRect/>
            </a:stretch>
          </p:blipFill>
          <p:spPr>
            <a:xfrm>
              <a:off x="1191767" y="3343617"/>
              <a:ext cx="311696" cy="285788"/>
            </a:xfrm>
            <a:prstGeom prst="rect">
              <a:avLst/>
            </a:prstGeom>
            <a:ln>
              <a:solidFill>
                <a:srgbClr val="054C2C"/>
              </a:solidFill>
            </a:ln>
          </p:spPr>
        </p:pic>
      </p:grpSp>
      <p:grpSp>
        <p:nvGrpSpPr>
          <p:cNvPr id="20" name="Group 19">
            <a:extLst>
              <a:ext uri="{FF2B5EF4-FFF2-40B4-BE49-F238E27FC236}">
                <a16:creationId xmlns:a16="http://schemas.microsoft.com/office/drawing/2014/main" id="{F9107F16-B2DF-198A-6049-F57800D44497}"/>
              </a:ext>
            </a:extLst>
          </p:cNvPr>
          <p:cNvGrpSpPr/>
          <p:nvPr/>
        </p:nvGrpSpPr>
        <p:grpSpPr>
          <a:xfrm>
            <a:off x="1512351" y="3808501"/>
            <a:ext cx="864365" cy="831433"/>
            <a:chOff x="1461132" y="3884669"/>
            <a:chExt cx="864365" cy="831433"/>
          </a:xfrm>
        </p:grpSpPr>
        <p:sp>
          <p:nvSpPr>
            <p:cNvPr id="21" name="Google Shape;506;p8">
              <a:extLst>
                <a:ext uri="{FF2B5EF4-FFF2-40B4-BE49-F238E27FC236}">
                  <a16:creationId xmlns:a16="http://schemas.microsoft.com/office/drawing/2014/main" id="{4BBA90A0-B431-BAF6-D88F-E81029FAFE4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22" name="Google Shape;548;p12">
              <a:extLst>
                <a:ext uri="{FF2B5EF4-FFF2-40B4-BE49-F238E27FC236}">
                  <a16:creationId xmlns:a16="http://schemas.microsoft.com/office/drawing/2014/main" id="{05711659-1759-6A89-B529-5C3D972BC4A8}"/>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grpSp>
        <p:nvGrpSpPr>
          <p:cNvPr id="23" name="Group 22">
            <a:extLst>
              <a:ext uri="{FF2B5EF4-FFF2-40B4-BE49-F238E27FC236}">
                <a16:creationId xmlns:a16="http://schemas.microsoft.com/office/drawing/2014/main" id="{7C169353-767D-A4F9-0828-353E465E8179}"/>
              </a:ext>
            </a:extLst>
          </p:cNvPr>
          <p:cNvGrpSpPr/>
          <p:nvPr/>
        </p:nvGrpSpPr>
        <p:grpSpPr>
          <a:xfrm>
            <a:off x="1512351" y="5766235"/>
            <a:ext cx="864365" cy="831433"/>
            <a:chOff x="1461132" y="3884669"/>
            <a:chExt cx="864365" cy="831433"/>
          </a:xfrm>
        </p:grpSpPr>
        <p:sp>
          <p:nvSpPr>
            <p:cNvPr id="30" name="Google Shape;506;p8">
              <a:extLst>
                <a:ext uri="{FF2B5EF4-FFF2-40B4-BE49-F238E27FC236}">
                  <a16:creationId xmlns:a16="http://schemas.microsoft.com/office/drawing/2014/main" id="{6A804B2A-8FDD-FA59-7C45-37503996EA7D}"/>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1" name="Google Shape;548;p12">
              <a:extLst>
                <a:ext uri="{FF2B5EF4-FFF2-40B4-BE49-F238E27FC236}">
                  <a16:creationId xmlns:a16="http://schemas.microsoft.com/office/drawing/2014/main" id="{6327B3C2-A078-CE02-64F9-2B41E08A7B3A}"/>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grpSp>
        <p:nvGrpSpPr>
          <p:cNvPr id="32" name="Group 31">
            <a:extLst>
              <a:ext uri="{FF2B5EF4-FFF2-40B4-BE49-F238E27FC236}">
                <a16:creationId xmlns:a16="http://schemas.microsoft.com/office/drawing/2014/main" id="{5B776E8A-4CD4-2D11-C204-5BDC88CA3EDA}"/>
              </a:ext>
            </a:extLst>
          </p:cNvPr>
          <p:cNvGrpSpPr/>
          <p:nvPr/>
        </p:nvGrpSpPr>
        <p:grpSpPr>
          <a:xfrm>
            <a:off x="1512351" y="6745102"/>
            <a:ext cx="864365" cy="831433"/>
            <a:chOff x="1461132" y="3884669"/>
            <a:chExt cx="864365" cy="831433"/>
          </a:xfrm>
        </p:grpSpPr>
        <p:sp>
          <p:nvSpPr>
            <p:cNvPr id="33" name="Google Shape;506;p8">
              <a:extLst>
                <a:ext uri="{FF2B5EF4-FFF2-40B4-BE49-F238E27FC236}">
                  <a16:creationId xmlns:a16="http://schemas.microsoft.com/office/drawing/2014/main" id="{A7CCBE68-3EDA-3362-32A7-38D3F02A212C}"/>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4" name="Google Shape;548;p12">
              <a:extLst>
                <a:ext uri="{FF2B5EF4-FFF2-40B4-BE49-F238E27FC236}">
                  <a16:creationId xmlns:a16="http://schemas.microsoft.com/office/drawing/2014/main" id="{44BCC3E3-3ECB-DAAA-CFE9-C50001DD0CD6}"/>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grpSp>
        <p:nvGrpSpPr>
          <p:cNvPr id="38" name="Group 37">
            <a:extLst>
              <a:ext uri="{FF2B5EF4-FFF2-40B4-BE49-F238E27FC236}">
                <a16:creationId xmlns:a16="http://schemas.microsoft.com/office/drawing/2014/main" id="{BF6767B2-6F2B-8951-A17D-C77A4AD10F98}"/>
              </a:ext>
            </a:extLst>
          </p:cNvPr>
          <p:cNvGrpSpPr/>
          <p:nvPr/>
        </p:nvGrpSpPr>
        <p:grpSpPr>
          <a:xfrm>
            <a:off x="1512351" y="4801882"/>
            <a:ext cx="864365" cy="831433"/>
            <a:chOff x="1461132" y="3884669"/>
            <a:chExt cx="864365" cy="831433"/>
          </a:xfrm>
        </p:grpSpPr>
        <p:sp>
          <p:nvSpPr>
            <p:cNvPr id="39" name="Google Shape;506;p8">
              <a:extLst>
                <a:ext uri="{FF2B5EF4-FFF2-40B4-BE49-F238E27FC236}">
                  <a16:creationId xmlns:a16="http://schemas.microsoft.com/office/drawing/2014/main" id="{FDAB89DC-A6D0-67B5-568A-2A118AA949DA}"/>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0" name="Google Shape;548;p12">
              <a:extLst>
                <a:ext uri="{FF2B5EF4-FFF2-40B4-BE49-F238E27FC236}">
                  <a16:creationId xmlns:a16="http://schemas.microsoft.com/office/drawing/2014/main" id="{3350A817-BCEF-6AED-421F-B95E45D59084}"/>
                </a:ext>
              </a:extLst>
            </p:cNvPr>
            <p:cNvPicPr preferRelativeResize="0"/>
            <p:nvPr/>
          </p:nvPicPr>
          <p:blipFill rotWithShape="1">
            <a:blip r:embed="rId4">
              <a:alphaModFix/>
            </a:blip>
            <a:srcRect/>
            <a:stretch/>
          </p:blipFill>
          <p:spPr>
            <a:xfrm>
              <a:off x="1580801" y="4021634"/>
              <a:ext cx="744696" cy="650350"/>
            </a:xfrm>
            <a:prstGeom prst="rect">
              <a:avLst/>
            </a:prstGeom>
            <a:noFill/>
            <a:ln>
              <a:noFill/>
            </a:ln>
          </p:spPr>
        </p:pic>
      </p:grpSp>
      <p:sp>
        <p:nvSpPr>
          <p:cNvPr id="5" name="Slide Number Placeholder 4">
            <a:extLst>
              <a:ext uri="{FF2B5EF4-FFF2-40B4-BE49-F238E27FC236}">
                <a16:creationId xmlns:a16="http://schemas.microsoft.com/office/drawing/2014/main" id="{559B1423-2C5F-8D99-38F8-4A34F1B0A36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212</a:t>
            </a:fld>
            <a:endParaRPr lang="en-US"/>
          </a:p>
        </p:txBody>
      </p:sp>
    </p:spTree>
    <p:extLst>
      <p:ext uri="{BB962C8B-B14F-4D97-AF65-F5344CB8AC3E}">
        <p14:creationId xmlns:p14="http://schemas.microsoft.com/office/powerpoint/2010/main" val="161561984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59437" y="1634738"/>
            <a:ext cx="8651275"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aramond" panose="02020404030301010803" pitchFamily="18" charset="0"/>
                <a:cs typeface="Times New Roman"/>
              </a:rPr>
              <a:t>Third-Party Risk Management</a:t>
            </a:r>
          </a:p>
        </p:txBody>
      </p:sp>
      <p:sp>
        <p:nvSpPr>
          <p:cNvPr id="10" name="object 10"/>
          <p:cNvSpPr txBox="1"/>
          <p:nvPr/>
        </p:nvSpPr>
        <p:spPr>
          <a:xfrm>
            <a:off x="1357312" y="3342685"/>
            <a:ext cx="15621000" cy="7130414"/>
          </a:xfrm>
          <a:prstGeom prst="rect">
            <a:avLst/>
          </a:prstGeom>
        </p:spPr>
        <p:txBody>
          <a:bodyPr vert="horz" wrap="square" lIns="0" tIns="12700" rIns="0" bIns="0" rtlCol="0">
            <a:spAutoFit/>
          </a:bodyPr>
          <a:lstStyle/>
          <a:p>
            <a:pPr marL="0" lvl="2">
              <a:lnSpc>
                <a:spcPct val="150000"/>
              </a:lnSpc>
              <a:spcBef>
                <a:spcPts val="100"/>
              </a:spcBef>
              <a:tabLst>
                <a:tab pos="299085" algn="l"/>
              </a:tabLst>
            </a:pPr>
            <a:endParaRPr sz="4800" dirty="0">
              <a:latin typeface="Garamond" panose="02020404030301010803" pitchFamily="18" charset="0"/>
              <a:cs typeface="Times New Roman"/>
            </a:endParaRPr>
          </a:p>
          <a:p>
            <a:pPr marL="12700" algn="just"/>
            <a:r>
              <a:rPr lang="en-US" sz="3200" dirty="0">
                <a:latin typeface="Garamond" panose="02020404030301010803" pitchFamily="18" charset="0"/>
                <a:cs typeface="Times New Roman"/>
              </a:rPr>
              <a:t>Upon</a:t>
            </a:r>
            <a:r>
              <a:rPr lang="en-US" sz="3200" spc="515" dirty="0">
                <a:latin typeface="Garamond" panose="02020404030301010803" pitchFamily="18" charset="0"/>
                <a:cs typeface="Times New Roman"/>
              </a:rPr>
              <a:t> </a:t>
            </a:r>
            <a:r>
              <a:rPr lang="en-US" sz="3200" spc="-15" dirty="0">
                <a:latin typeface="Garamond" panose="02020404030301010803" pitchFamily="18" charset="0"/>
                <a:cs typeface="Times New Roman"/>
              </a:rPr>
              <a:t>completion</a:t>
            </a:r>
            <a:r>
              <a:rPr lang="en-US" sz="3200" spc="520"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spc="515" dirty="0">
                <a:latin typeface="Garamond" panose="02020404030301010803" pitchFamily="18" charset="0"/>
                <a:cs typeface="Times New Roman"/>
              </a:rPr>
              <a:t> </a:t>
            </a:r>
            <a:r>
              <a:rPr lang="en-US" sz="3200" spc="-15" dirty="0">
                <a:latin typeface="Garamond" panose="02020404030301010803" pitchFamily="18" charset="0"/>
                <a:cs typeface="Times New Roman"/>
              </a:rPr>
              <a:t>Topic</a:t>
            </a:r>
            <a:r>
              <a:rPr lang="en-US" sz="3200" spc="520" dirty="0">
                <a:latin typeface="Garamond" panose="02020404030301010803" pitchFamily="18" charset="0"/>
                <a:cs typeface="Times New Roman"/>
              </a:rPr>
              <a:t> </a:t>
            </a:r>
            <a:r>
              <a:rPr lang="en-US" sz="3200" spc="-40" dirty="0">
                <a:latin typeface="Garamond" panose="02020404030301010803" pitchFamily="18" charset="0"/>
                <a:cs typeface="Times New Roman"/>
              </a:rPr>
              <a:t>2</a:t>
            </a:r>
            <a:r>
              <a:rPr lang="en-US" sz="3200" spc="265" dirty="0">
                <a:latin typeface="Garamond" panose="02020404030301010803" pitchFamily="18" charset="0"/>
                <a:cs typeface="Times New Roman"/>
              </a:rPr>
              <a:t> </a:t>
            </a:r>
            <a:r>
              <a:rPr lang="en-US" sz="3200" spc="-20" dirty="0">
                <a:latin typeface="Garamond" panose="02020404030301010803" pitchFamily="18" charset="0"/>
                <a:cs typeface="Times New Roman"/>
              </a:rPr>
              <a:t>“Third-Party</a:t>
            </a:r>
            <a:r>
              <a:rPr lang="en-US" sz="3200" spc="520" dirty="0">
                <a:latin typeface="Garamond" panose="02020404030301010803" pitchFamily="18" charset="0"/>
                <a:cs typeface="Times New Roman"/>
              </a:rPr>
              <a:t> </a:t>
            </a:r>
            <a:r>
              <a:rPr lang="en-US" sz="3200" spc="-45" dirty="0">
                <a:latin typeface="Garamond" panose="02020404030301010803" pitchFamily="18" charset="0"/>
                <a:cs typeface="Times New Roman"/>
              </a:rPr>
              <a:t>Risk</a:t>
            </a:r>
            <a:r>
              <a:rPr lang="en-US" sz="3200" spc="520" dirty="0">
                <a:latin typeface="Garamond" panose="02020404030301010803" pitchFamily="18" charset="0"/>
                <a:cs typeface="Times New Roman"/>
              </a:rPr>
              <a:t> </a:t>
            </a:r>
            <a:r>
              <a:rPr lang="en-US" sz="3200" spc="-30" dirty="0">
                <a:latin typeface="Garamond" panose="02020404030301010803" pitchFamily="18" charset="0"/>
                <a:cs typeface="Times New Roman"/>
              </a:rPr>
              <a:t>Management”,</a:t>
            </a:r>
            <a:endParaRPr lang="en-US" sz="3200" dirty="0">
              <a:latin typeface="Garamond" panose="02020404030301010803" pitchFamily="18" charset="0"/>
              <a:cs typeface="Times New Roman"/>
            </a:endParaRPr>
          </a:p>
          <a:p>
            <a:pPr marL="12700" algn="just">
              <a:spcBef>
                <a:spcPts val="585"/>
              </a:spcBef>
            </a:pPr>
            <a:r>
              <a:rPr lang="en-US" sz="3200" spc="-20" dirty="0">
                <a:latin typeface="Garamond" panose="02020404030301010803" pitchFamily="18" charset="0"/>
                <a:cs typeface="Times New Roman"/>
              </a:rPr>
              <a:t>participants</a:t>
            </a:r>
            <a:r>
              <a:rPr lang="en-US" sz="3200" spc="-15" dirty="0">
                <a:latin typeface="Garamond" panose="02020404030301010803" pitchFamily="18" charset="0"/>
                <a:cs typeface="Times New Roman"/>
              </a:rPr>
              <a:t> </a:t>
            </a:r>
            <a:r>
              <a:rPr lang="en-US" sz="3200" spc="-40" dirty="0">
                <a:latin typeface="Garamond" panose="02020404030301010803" pitchFamily="18" charset="0"/>
                <a:cs typeface="Times New Roman"/>
              </a:rPr>
              <a:t>shall</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be </a:t>
            </a:r>
            <a:r>
              <a:rPr lang="en-US" sz="3200" spc="-20" dirty="0">
                <a:latin typeface="Garamond" panose="02020404030301010803" pitchFamily="18" charset="0"/>
                <a:cs typeface="Times New Roman"/>
              </a:rPr>
              <a:t>equipped</a:t>
            </a:r>
            <a:r>
              <a:rPr lang="en-US" sz="3200" spc="-5" dirty="0">
                <a:latin typeface="Garamond" panose="02020404030301010803" pitchFamily="18" charset="0"/>
                <a:cs typeface="Times New Roman"/>
              </a:rPr>
              <a:t> </a:t>
            </a:r>
            <a:r>
              <a:rPr lang="en-US" sz="3200" spc="-25" dirty="0">
                <a:latin typeface="Garamond" panose="02020404030301010803" pitchFamily="18" charset="0"/>
                <a:cs typeface="Times New Roman"/>
              </a:rPr>
              <a:t>with</a:t>
            </a:r>
            <a:r>
              <a:rPr lang="en-US" sz="3200" spc="-5" dirty="0">
                <a:latin typeface="Garamond" panose="02020404030301010803" pitchFamily="18" charset="0"/>
                <a:cs typeface="Times New Roman"/>
              </a:rPr>
              <a:t> the </a:t>
            </a:r>
            <a:r>
              <a:rPr lang="en-US" sz="3200" spc="-50" dirty="0">
                <a:latin typeface="Garamond" panose="02020404030301010803" pitchFamily="18" charset="0"/>
                <a:cs typeface="Times New Roman"/>
              </a:rPr>
              <a:t>skills</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to:</a:t>
            </a:r>
            <a:endParaRPr lang="en-US" sz="3200" dirty="0">
              <a:latin typeface="Garamond" panose="02020404030301010803" pitchFamily="18" charset="0"/>
              <a:cs typeface="Times New Roman"/>
            </a:endParaRPr>
          </a:p>
          <a:p>
            <a:pPr marL="640080" marR="1555115" indent="-228600" algn="just">
              <a:lnSpc>
                <a:spcPct val="140900"/>
              </a:lnSpc>
              <a:spcBef>
                <a:spcPts val="35"/>
              </a:spcBef>
              <a:buFont typeface="Wingdings"/>
              <a:buChar char=""/>
              <a:tabLst>
                <a:tab pos="640715" algn="l"/>
              </a:tabLst>
            </a:pPr>
            <a:r>
              <a:rPr lang="en-US" sz="3200" spc="-15" dirty="0">
                <a:latin typeface="Garamond" panose="02020404030301010803" pitchFamily="18" charset="0"/>
                <a:cs typeface="Times New Roman"/>
              </a:rPr>
              <a:t>Develop</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50" dirty="0">
                <a:latin typeface="Garamond" panose="02020404030301010803" pitchFamily="18" charset="0"/>
                <a:cs typeface="Times New Roman"/>
              </a:rPr>
              <a:t>skills</a:t>
            </a:r>
            <a:r>
              <a:rPr lang="en-US" sz="3200" spc="-45" dirty="0">
                <a:latin typeface="Garamond" panose="02020404030301010803" pitchFamily="18" charset="0"/>
                <a:cs typeface="Times New Roman"/>
              </a:rPr>
              <a:t> </a:t>
            </a:r>
            <a:r>
              <a:rPr lang="en-US" sz="3200" spc="10" dirty="0">
                <a:latin typeface="Garamond" panose="02020404030301010803" pitchFamily="18" charset="0"/>
                <a:cs typeface="Times New Roman"/>
              </a:rPr>
              <a:t>to</a:t>
            </a:r>
            <a:r>
              <a:rPr lang="en-US" sz="3200" spc="15" dirty="0">
                <a:latin typeface="Garamond" panose="02020404030301010803" pitchFamily="18" charset="0"/>
                <a:cs typeface="Times New Roman"/>
              </a:rPr>
              <a:t> </a:t>
            </a:r>
            <a:r>
              <a:rPr lang="en-US" sz="3200" spc="-30" dirty="0">
                <a:latin typeface="Garamond" panose="02020404030301010803" pitchFamily="18" charset="0"/>
                <a:cs typeface="Times New Roman"/>
              </a:rPr>
              <a:t>recognize</a:t>
            </a:r>
            <a:r>
              <a:rPr lang="en-US" sz="3200" spc="-25" dirty="0">
                <a:latin typeface="Garamond" panose="02020404030301010803" pitchFamily="18" charset="0"/>
                <a:cs typeface="Times New Roman"/>
              </a:rPr>
              <a:t> </a:t>
            </a:r>
            <a:r>
              <a:rPr lang="en-US" sz="3200" spc="-15" dirty="0">
                <a:latin typeface="Garamond" panose="02020404030301010803" pitchFamily="18" charset="0"/>
                <a:cs typeface="Times New Roman"/>
              </a:rPr>
              <a:t>and</a:t>
            </a:r>
            <a:r>
              <a:rPr lang="en-US" sz="3200" spc="-10" dirty="0">
                <a:latin typeface="Garamond" panose="02020404030301010803" pitchFamily="18" charset="0"/>
                <a:cs typeface="Times New Roman"/>
              </a:rPr>
              <a:t> </a:t>
            </a:r>
            <a:r>
              <a:rPr lang="en-US" sz="3200" spc="-30" dirty="0">
                <a:latin typeface="Garamond" panose="02020404030301010803" pitchFamily="18" charset="0"/>
                <a:cs typeface="Times New Roman"/>
              </a:rPr>
              <a:t>categorize</a:t>
            </a:r>
            <a:r>
              <a:rPr lang="en-US" sz="3200" spc="-25" dirty="0">
                <a:latin typeface="Garamond" panose="02020404030301010803" pitchFamily="18" charset="0"/>
                <a:cs typeface="Times New Roman"/>
              </a:rPr>
              <a:t> </a:t>
            </a:r>
            <a:r>
              <a:rPr lang="en-US" sz="3200" spc="-35" dirty="0">
                <a:latin typeface="Garamond" panose="02020404030301010803" pitchFamily="18" charset="0"/>
                <a:cs typeface="Times New Roman"/>
              </a:rPr>
              <a:t>risks </a:t>
            </a:r>
            <a:r>
              <a:rPr lang="en-US" sz="3200" spc="-30" dirty="0">
                <a:latin typeface="Garamond" panose="02020404030301010803" pitchFamily="18" charset="0"/>
                <a:cs typeface="Times New Roman"/>
              </a:rPr>
              <a:t>associated</a:t>
            </a:r>
            <a:r>
              <a:rPr lang="en-US" sz="3200" spc="-25" dirty="0">
                <a:latin typeface="Garamond" panose="02020404030301010803" pitchFamily="18" charset="0"/>
                <a:cs typeface="Times New Roman"/>
              </a:rPr>
              <a:t> with</a:t>
            </a:r>
            <a:r>
              <a:rPr lang="en-US" sz="3200" spc="-20" dirty="0">
                <a:latin typeface="Garamond" panose="02020404030301010803" pitchFamily="18" charset="0"/>
                <a:cs typeface="Times New Roman"/>
              </a:rPr>
              <a:t> third-party</a:t>
            </a:r>
            <a:r>
              <a:rPr lang="en-US" sz="3200" spc="-15" dirty="0">
                <a:latin typeface="Garamond" panose="02020404030301010803" pitchFamily="18" charset="0"/>
                <a:cs typeface="Times New Roman"/>
              </a:rPr>
              <a:t> </a:t>
            </a:r>
            <a:r>
              <a:rPr lang="en-US" sz="3200" spc="-20" dirty="0">
                <a:latin typeface="Garamond" panose="02020404030301010803" pitchFamily="18" charset="0"/>
                <a:cs typeface="Times New Roman"/>
              </a:rPr>
              <a:t>vendors,</a:t>
            </a:r>
            <a:r>
              <a:rPr lang="en-US" sz="3200" spc="-15" dirty="0">
                <a:latin typeface="Garamond" panose="02020404030301010803" pitchFamily="18" charset="0"/>
                <a:cs typeface="Times New Roman"/>
              </a:rPr>
              <a:t> </a:t>
            </a:r>
            <a:r>
              <a:rPr lang="en-US" sz="3200" spc="-20" dirty="0">
                <a:latin typeface="Garamond" panose="02020404030301010803" pitchFamily="18" charset="0"/>
                <a:cs typeface="Times New Roman"/>
              </a:rPr>
              <a:t>partners,</a:t>
            </a:r>
            <a:r>
              <a:rPr lang="en-US" sz="3200" spc="-15" dirty="0">
                <a:latin typeface="Garamond" panose="02020404030301010803" pitchFamily="18" charset="0"/>
                <a:cs typeface="Times New Roman"/>
              </a:rPr>
              <a:t> and </a:t>
            </a:r>
            <a:r>
              <a:rPr lang="en-US" sz="3200" spc="-20" dirty="0">
                <a:latin typeface="Garamond" panose="02020404030301010803" pitchFamily="18" charset="0"/>
                <a:cs typeface="Times New Roman"/>
              </a:rPr>
              <a:t>collaborators</a:t>
            </a:r>
            <a:r>
              <a:rPr lang="en-US" sz="3200" spc="-15" dirty="0">
                <a:latin typeface="Garamond" panose="02020404030301010803" pitchFamily="18" charset="0"/>
                <a:cs typeface="Times New Roman"/>
              </a:rPr>
              <a:t> </a:t>
            </a:r>
            <a:r>
              <a:rPr lang="en-US" sz="3200" dirty="0">
                <a:latin typeface="Garamond" panose="02020404030301010803" pitchFamily="18" charset="0"/>
                <a:cs typeface="Times New Roman"/>
              </a:rPr>
              <a:t>that </a:t>
            </a:r>
            <a:r>
              <a:rPr lang="en-US" sz="3200" spc="-30" dirty="0">
                <a:latin typeface="Garamond" panose="02020404030301010803" pitchFamily="18" charset="0"/>
                <a:cs typeface="Times New Roman"/>
              </a:rPr>
              <a:t>have</a:t>
            </a:r>
            <a:r>
              <a:rPr lang="en-US" sz="3200" spc="-5" dirty="0">
                <a:latin typeface="Garamond" panose="02020404030301010803" pitchFamily="18" charset="0"/>
                <a:cs typeface="Times New Roman"/>
              </a:rPr>
              <a:t> </a:t>
            </a:r>
            <a:r>
              <a:rPr lang="en-US" sz="3200" spc="-30" dirty="0">
                <a:latin typeface="Garamond" panose="02020404030301010803" pitchFamily="18" charset="0"/>
                <a:cs typeface="Times New Roman"/>
              </a:rPr>
              <a:t>implications</a:t>
            </a:r>
            <a:r>
              <a:rPr lang="en-US" sz="3200" spc="-10" dirty="0">
                <a:latin typeface="Garamond" panose="02020404030301010803" pitchFamily="18" charset="0"/>
                <a:cs typeface="Times New Roman"/>
              </a:rPr>
              <a:t> </a:t>
            </a:r>
            <a:r>
              <a:rPr lang="en-US" sz="3200" dirty="0">
                <a:latin typeface="Garamond" panose="02020404030301010803" pitchFamily="18" charset="0"/>
                <a:cs typeface="Times New Roman"/>
              </a:rPr>
              <a:t>for</a:t>
            </a:r>
            <a:r>
              <a:rPr lang="en-US" sz="3200" spc="-10"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spc="-5" dirty="0">
                <a:latin typeface="Garamond" panose="02020404030301010803" pitchFamily="18" charset="0"/>
                <a:cs typeface="Times New Roman"/>
              </a:rPr>
              <a:t> </a:t>
            </a:r>
            <a:r>
              <a:rPr lang="en-US" sz="3200" spc="-10" dirty="0">
                <a:latin typeface="Garamond" panose="02020404030301010803" pitchFamily="18" charset="0"/>
                <a:cs typeface="Times New Roman"/>
              </a:rPr>
              <a:t>protection.</a:t>
            </a:r>
            <a:endParaRPr lang="en-US" sz="3200" dirty="0">
              <a:latin typeface="Garamond" panose="02020404030301010803" pitchFamily="18" charset="0"/>
              <a:cs typeface="Times New Roman"/>
            </a:endParaRPr>
          </a:p>
          <a:p>
            <a:pPr marL="640080" marR="5080" indent="-228600" algn="just">
              <a:lnSpc>
                <a:spcPct val="141700"/>
              </a:lnSpc>
              <a:spcBef>
                <a:spcPts val="15"/>
              </a:spcBef>
              <a:buFont typeface="Wingdings"/>
              <a:buChar char=""/>
              <a:tabLst>
                <a:tab pos="640715" algn="l"/>
              </a:tabLst>
            </a:pPr>
            <a:r>
              <a:rPr lang="en-US" sz="3200" spc="-15" dirty="0">
                <a:latin typeface="Garamond" panose="02020404030301010803" pitchFamily="18" charset="0"/>
                <a:cs typeface="Times New Roman"/>
              </a:rPr>
              <a:t>Understand </a:t>
            </a:r>
            <a:r>
              <a:rPr lang="en-US" sz="3200" spc="-5" dirty="0">
                <a:latin typeface="Garamond" panose="02020404030301010803" pitchFamily="18" charset="0"/>
                <a:cs typeface="Times New Roman"/>
              </a:rPr>
              <a:t>the </a:t>
            </a:r>
            <a:r>
              <a:rPr lang="en-US" sz="3200" spc="-15" dirty="0">
                <a:latin typeface="Garamond" panose="02020404030301010803" pitchFamily="18" charset="0"/>
                <a:cs typeface="Times New Roman"/>
              </a:rPr>
              <a:t>importance </a:t>
            </a:r>
            <a:r>
              <a:rPr lang="en-US" sz="3200" spc="-5" dirty="0">
                <a:latin typeface="Garamond" panose="02020404030301010803" pitchFamily="18" charset="0"/>
                <a:cs typeface="Times New Roman"/>
              </a:rPr>
              <a:t>of </a:t>
            </a:r>
            <a:r>
              <a:rPr lang="en-US" sz="3200" spc="-35" dirty="0">
                <a:latin typeface="Garamond" panose="02020404030301010803" pitchFamily="18" charset="0"/>
                <a:cs typeface="Times New Roman"/>
              </a:rPr>
              <a:t>proactively managing </a:t>
            </a:r>
            <a:r>
              <a:rPr lang="en-US" sz="3200" spc="-20" dirty="0">
                <a:latin typeface="Garamond" panose="02020404030301010803" pitchFamily="18" charset="0"/>
                <a:cs typeface="Times New Roman"/>
              </a:rPr>
              <a:t>third-party </a:t>
            </a:r>
            <a:r>
              <a:rPr lang="en-US" sz="3200" spc="-35" dirty="0">
                <a:latin typeface="Garamond" panose="02020404030301010803" pitchFamily="18" charset="0"/>
                <a:cs typeface="Times New Roman"/>
              </a:rPr>
              <a:t>risks </a:t>
            </a:r>
            <a:r>
              <a:rPr lang="en-US" sz="3200" spc="10" dirty="0">
                <a:latin typeface="Garamond" panose="02020404030301010803" pitchFamily="18" charset="0"/>
                <a:cs typeface="Times New Roman"/>
              </a:rPr>
              <a:t>to </a:t>
            </a:r>
            <a:r>
              <a:rPr lang="en-US" sz="3200" spc="-30" dirty="0">
                <a:latin typeface="Garamond" panose="02020404030301010803" pitchFamily="18" charset="0"/>
                <a:cs typeface="Times New Roman"/>
              </a:rPr>
              <a:t>safeguard </a:t>
            </a:r>
            <a:r>
              <a:rPr lang="en-US" sz="3200" spc="-15" dirty="0">
                <a:latin typeface="Garamond" panose="02020404030301010803" pitchFamily="18" charset="0"/>
                <a:cs typeface="Times New Roman"/>
              </a:rPr>
              <a:t>their </a:t>
            </a:r>
            <a:r>
              <a:rPr lang="en-US" sz="3200" spc="-25" dirty="0">
                <a:latin typeface="Garamond" panose="02020404030301010803" pitchFamily="18" charset="0"/>
                <a:cs typeface="Times New Roman"/>
              </a:rPr>
              <a:t>organization's</a:t>
            </a:r>
            <a:r>
              <a:rPr lang="en-US" sz="3200" spc="-5" dirty="0">
                <a:latin typeface="Garamond" panose="02020404030301010803" pitchFamily="18" charset="0"/>
                <a:cs typeface="Times New Roman"/>
              </a:rPr>
              <a:t> </a:t>
            </a:r>
            <a:r>
              <a:rPr lang="en-US" sz="3200" spc="-25" dirty="0">
                <a:latin typeface="Garamond" panose="02020404030301010803" pitchFamily="18" charset="0"/>
                <a:cs typeface="Times New Roman"/>
              </a:rPr>
              <a:t>data,</a:t>
            </a:r>
            <a:r>
              <a:rPr lang="en-US" sz="3200" spc="-5" dirty="0">
                <a:latin typeface="Garamond" panose="02020404030301010803" pitchFamily="18" charset="0"/>
                <a:cs typeface="Times New Roman"/>
              </a:rPr>
              <a:t> </a:t>
            </a:r>
            <a:r>
              <a:rPr lang="en-US" sz="3200" spc="-15" dirty="0">
                <a:latin typeface="Garamond" panose="02020404030301010803" pitchFamily="18" charset="0"/>
                <a:cs typeface="Times New Roman"/>
              </a:rPr>
              <a:t>and</a:t>
            </a:r>
            <a:r>
              <a:rPr lang="en-US" sz="3200" spc="-5" dirty="0">
                <a:latin typeface="Garamond" panose="02020404030301010803" pitchFamily="18" charset="0"/>
                <a:cs typeface="Times New Roman"/>
              </a:rPr>
              <a:t> </a:t>
            </a:r>
            <a:r>
              <a:rPr lang="en-US" sz="3200" spc="-30" dirty="0">
                <a:latin typeface="Garamond" panose="02020404030301010803" pitchFamily="18" charset="0"/>
                <a:cs typeface="Times New Roman"/>
              </a:rPr>
              <a:t>ensuring</a:t>
            </a:r>
            <a:r>
              <a:rPr lang="en-US" sz="3200" spc="5" dirty="0">
                <a:latin typeface="Garamond" panose="02020404030301010803" pitchFamily="18" charset="0"/>
                <a:cs typeface="Times New Roman"/>
              </a:rPr>
              <a:t> </a:t>
            </a:r>
            <a:r>
              <a:rPr lang="en-US" sz="3200" spc="-25" dirty="0">
                <a:latin typeface="Garamond" panose="02020404030301010803" pitchFamily="18" charset="0"/>
                <a:cs typeface="Times New Roman"/>
              </a:rPr>
              <a:t>compliance</a:t>
            </a:r>
            <a:r>
              <a:rPr lang="en-US" sz="3200" spc="5" dirty="0">
                <a:latin typeface="Garamond" panose="02020404030301010803" pitchFamily="18" charset="0"/>
                <a:cs typeface="Times New Roman"/>
              </a:rPr>
              <a:t> </a:t>
            </a:r>
            <a:r>
              <a:rPr lang="en-US" sz="3200" spc="-25" dirty="0">
                <a:latin typeface="Garamond" panose="02020404030301010803" pitchFamily="18" charset="0"/>
                <a:cs typeface="Times New Roman"/>
              </a:rPr>
              <a:t>with</a:t>
            </a:r>
            <a:r>
              <a:rPr lang="en-US" sz="3200" spc="-10"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dirty="0">
                <a:latin typeface="Garamond" panose="02020404030301010803" pitchFamily="18" charset="0"/>
                <a:cs typeface="Times New Roman"/>
              </a:rPr>
              <a:t> </a:t>
            </a:r>
            <a:r>
              <a:rPr lang="en-US" sz="3200" spc="-10" dirty="0">
                <a:latin typeface="Garamond" panose="02020404030301010803" pitchFamily="18" charset="0"/>
                <a:cs typeface="Times New Roman"/>
              </a:rPr>
              <a:t>protection</a:t>
            </a:r>
            <a:r>
              <a:rPr lang="en-US" sz="3200" spc="5" dirty="0">
                <a:latin typeface="Garamond" panose="02020404030301010803" pitchFamily="18" charset="0"/>
                <a:cs typeface="Times New Roman"/>
              </a:rPr>
              <a:t> </a:t>
            </a:r>
            <a:r>
              <a:rPr lang="en-US" sz="3200" spc="-50" dirty="0">
                <a:latin typeface="Garamond" panose="02020404030301010803" pitchFamily="18" charset="0"/>
                <a:cs typeface="Times New Roman"/>
              </a:rPr>
              <a:t>laws.</a:t>
            </a:r>
            <a:endParaRPr lang="en-US" sz="3200" dirty="0">
              <a:latin typeface="Garamond" panose="02020404030301010803" pitchFamily="18" charset="0"/>
              <a:cs typeface="Times New Roman"/>
            </a:endParaRPr>
          </a:p>
          <a:p>
            <a:pPr marL="640080" marR="5080" indent="-228600" algn="just">
              <a:lnSpc>
                <a:spcPct val="140800"/>
              </a:lnSpc>
              <a:spcBef>
                <a:spcPts val="35"/>
              </a:spcBef>
              <a:buFont typeface="Wingdings"/>
              <a:buChar char=""/>
              <a:tabLst>
                <a:tab pos="640715" algn="l"/>
              </a:tabLst>
            </a:pPr>
            <a:r>
              <a:rPr lang="en-US" sz="3200" spc="-10" dirty="0">
                <a:latin typeface="Garamond" panose="02020404030301010803" pitchFamily="18" charset="0"/>
                <a:cs typeface="Times New Roman"/>
              </a:rPr>
              <a:t>Perform </a:t>
            </a:r>
            <a:r>
              <a:rPr lang="en-US" sz="3200" spc="-5" dirty="0">
                <a:latin typeface="Garamond" panose="02020404030301010803" pitchFamily="18" charset="0"/>
                <a:cs typeface="Times New Roman"/>
              </a:rPr>
              <a:t>thorough </a:t>
            </a:r>
            <a:r>
              <a:rPr lang="en-US" sz="3200" spc="-10" dirty="0">
                <a:latin typeface="Garamond" panose="02020404030301010803" pitchFamily="18" charset="0"/>
                <a:cs typeface="Times New Roman"/>
              </a:rPr>
              <a:t>vendor </a:t>
            </a:r>
            <a:r>
              <a:rPr lang="en-US" sz="3200" spc="-15" dirty="0">
                <a:latin typeface="Garamond" panose="02020404030301010803" pitchFamily="18" charset="0"/>
                <a:cs typeface="Times New Roman"/>
              </a:rPr>
              <a:t>due</a:t>
            </a:r>
            <a:r>
              <a:rPr lang="en-US" sz="3200" spc="-10" dirty="0">
                <a:latin typeface="Garamond" panose="02020404030301010803" pitchFamily="18" charset="0"/>
                <a:cs typeface="Times New Roman"/>
              </a:rPr>
              <a:t> </a:t>
            </a:r>
            <a:r>
              <a:rPr lang="en-US" sz="3200" spc="-40" dirty="0">
                <a:latin typeface="Garamond" panose="02020404030301010803" pitchFamily="18" charset="0"/>
                <a:cs typeface="Times New Roman"/>
              </a:rPr>
              <a:t>diligence</a:t>
            </a:r>
            <a:r>
              <a:rPr lang="en-US" sz="3200" spc="-35" dirty="0">
                <a:latin typeface="Garamond" panose="02020404030301010803" pitchFamily="18" charset="0"/>
                <a:cs typeface="Times New Roman"/>
              </a:rPr>
              <a:t> </a:t>
            </a:r>
            <a:r>
              <a:rPr lang="en-US" sz="3200" spc="-25" dirty="0">
                <a:latin typeface="Garamond" panose="02020404030301010803" pitchFamily="18" charset="0"/>
                <a:cs typeface="Times New Roman"/>
              </a:rPr>
              <a:t>with</a:t>
            </a:r>
            <a:r>
              <a:rPr lang="en-US" sz="3200" spc="-20" dirty="0">
                <a:latin typeface="Garamond" panose="02020404030301010803" pitchFamily="18" charset="0"/>
                <a:cs typeface="Times New Roman"/>
              </a:rPr>
              <a:t> </a:t>
            </a:r>
            <a:r>
              <a:rPr lang="en-US" sz="3200" spc="-50" dirty="0">
                <a:latin typeface="Garamond" panose="02020404030301010803" pitchFamily="18" charset="0"/>
                <a:cs typeface="Times New Roman"/>
              </a:rPr>
              <a:t>a</a:t>
            </a:r>
            <a:r>
              <a:rPr lang="en-US" sz="3200" spc="-45" dirty="0">
                <a:latin typeface="Garamond" panose="02020404030301010803" pitchFamily="18" charset="0"/>
                <a:cs typeface="Times New Roman"/>
              </a:rPr>
              <a:t> </a:t>
            </a:r>
            <a:r>
              <a:rPr lang="en-US" sz="3200" spc="-35" dirty="0">
                <a:latin typeface="Garamond" panose="02020404030301010803" pitchFamily="18" charset="0"/>
                <a:cs typeface="Times New Roman"/>
              </a:rPr>
              <a:t>specific</a:t>
            </a:r>
            <a:r>
              <a:rPr lang="en-US" sz="3200" spc="-30" dirty="0">
                <a:latin typeface="Garamond" panose="02020404030301010803" pitchFamily="18" charset="0"/>
                <a:cs typeface="Times New Roman"/>
              </a:rPr>
              <a:t> </a:t>
            </a:r>
            <a:r>
              <a:rPr lang="en-US" sz="3200" spc="-25" dirty="0">
                <a:latin typeface="Garamond" panose="02020404030301010803" pitchFamily="18" charset="0"/>
                <a:cs typeface="Times New Roman"/>
              </a:rPr>
              <a:t>emphasis</a:t>
            </a:r>
            <a:r>
              <a:rPr lang="en-US" sz="3200" spc="-20" dirty="0">
                <a:latin typeface="Garamond" panose="02020404030301010803" pitchFamily="18" charset="0"/>
                <a:cs typeface="Times New Roman"/>
              </a:rPr>
              <a:t> </a:t>
            </a:r>
            <a:r>
              <a:rPr lang="en-US" sz="3200" spc="5" dirty="0">
                <a:latin typeface="Garamond" panose="02020404030301010803" pitchFamily="18" charset="0"/>
                <a:cs typeface="Times New Roman"/>
              </a:rPr>
              <a:t>on </a:t>
            </a:r>
            <a:r>
              <a:rPr lang="en-US" sz="3200" spc="-35" dirty="0">
                <a:latin typeface="Garamond" panose="02020404030301010803" pitchFamily="18" charset="0"/>
                <a:cs typeface="Times New Roman"/>
              </a:rPr>
              <a:t>evaluating</a:t>
            </a:r>
            <a:r>
              <a:rPr lang="en-US" sz="3200" spc="-30" dirty="0">
                <a:latin typeface="Garamond" panose="02020404030301010803" pitchFamily="18" charset="0"/>
                <a:cs typeface="Times New Roman"/>
              </a:rPr>
              <a:t> </a:t>
            </a:r>
            <a:r>
              <a:rPr lang="en-US" sz="3200" spc="-50" dirty="0">
                <a:latin typeface="Garamond" panose="02020404030301010803" pitchFamily="18" charset="0"/>
                <a:cs typeface="Times New Roman"/>
              </a:rPr>
              <a:t>a </a:t>
            </a:r>
            <a:r>
              <a:rPr lang="en-US" sz="3200" spc="-45" dirty="0">
                <a:latin typeface="Garamond" panose="02020404030301010803" pitchFamily="18" charset="0"/>
                <a:cs typeface="Times New Roman"/>
              </a:rPr>
              <a:t> </a:t>
            </a:r>
            <a:r>
              <a:rPr lang="en-US" sz="3200" spc="-15" dirty="0">
                <a:latin typeface="Garamond" panose="02020404030301010803" pitchFamily="18" charset="0"/>
                <a:cs typeface="Times New Roman"/>
              </a:rPr>
              <a:t>vendor's </a:t>
            </a:r>
            <a:r>
              <a:rPr lang="en-US" sz="3200" spc="-20" dirty="0">
                <a:latin typeface="Garamond" panose="02020404030301010803" pitchFamily="18" charset="0"/>
                <a:cs typeface="Times New Roman"/>
              </a:rPr>
              <a:t>data </a:t>
            </a:r>
            <a:r>
              <a:rPr lang="en-US" sz="3200" spc="-10" dirty="0">
                <a:latin typeface="Garamond" panose="02020404030301010803" pitchFamily="18" charset="0"/>
                <a:cs typeface="Times New Roman"/>
              </a:rPr>
              <a:t>protection </a:t>
            </a:r>
            <a:r>
              <a:rPr lang="en-US" sz="3200" spc="-35" dirty="0">
                <a:latin typeface="Garamond" panose="02020404030301010803" pitchFamily="18" charset="0"/>
                <a:cs typeface="Times New Roman"/>
              </a:rPr>
              <a:t>capabilities, security </a:t>
            </a:r>
            <a:r>
              <a:rPr lang="en-US" sz="3200" spc="-30" dirty="0">
                <a:latin typeface="Garamond" panose="02020404030301010803" pitchFamily="18" charset="0"/>
                <a:cs typeface="Times New Roman"/>
              </a:rPr>
              <a:t>practices, </a:t>
            </a:r>
            <a:r>
              <a:rPr lang="en-US" sz="3200" spc="-15" dirty="0">
                <a:latin typeface="Garamond" panose="02020404030301010803" pitchFamily="18" charset="0"/>
                <a:cs typeface="Times New Roman"/>
              </a:rPr>
              <a:t>and </a:t>
            </a:r>
            <a:r>
              <a:rPr lang="en-US" sz="3200" spc="-20" dirty="0">
                <a:latin typeface="Garamond" panose="02020404030301010803" pitchFamily="18" charset="0"/>
                <a:cs typeface="Times New Roman"/>
              </a:rPr>
              <a:t>adherence </a:t>
            </a:r>
            <a:r>
              <a:rPr lang="en-US" sz="3200" spc="10" dirty="0">
                <a:latin typeface="Garamond" panose="02020404030301010803" pitchFamily="18" charset="0"/>
                <a:cs typeface="Times New Roman"/>
              </a:rPr>
              <a:t>to </a:t>
            </a:r>
            <a:r>
              <a:rPr lang="en-US" sz="3200" spc="-35" dirty="0">
                <a:latin typeface="Garamond" panose="02020404030301010803" pitchFamily="18" charset="0"/>
                <a:cs typeface="Times New Roman"/>
              </a:rPr>
              <a:t>regulatory </a:t>
            </a:r>
            <a:r>
              <a:rPr lang="en-US" sz="3200" spc="-25" dirty="0">
                <a:latin typeface="Garamond" panose="02020404030301010803" pitchFamily="18" charset="0"/>
                <a:cs typeface="Times New Roman"/>
              </a:rPr>
              <a:t>requirements.</a:t>
            </a:r>
            <a:endParaRPr lang="en-US" sz="3200" dirty="0">
              <a:latin typeface="Garamond" panose="02020404030301010803" pitchFamily="18" charset="0"/>
              <a:cs typeface="Times New Roman"/>
            </a:endParaRPr>
          </a:p>
          <a:p>
            <a:pPr marL="626110" indent="-457200">
              <a:lnSpc>
                <a:spcPct val="150000"/>
              </a:lnSpc>
              <a:spcBef>
                <a:spcPts val="795"/>
              </a:spcBef>
              <a:buFont typeface="Arial" panose="020B0604020202020204" pitchFamily="34" charset="0"/>
              <a:buChar char="•"/>
            </a:pPr>
            <a:endParaRPr lang="en-US" sz="3200" dirty="0">
              <a:latin typeface="Garamond" panose="02020404030301010803" pitchFamily="18" charset="0"/>
              <a:cs typeface="Times New Roman"/>
            </a:endParaRPr>
          </a:p>
        </p:txBody>
      </p:sp>
      <p:pic>
        <p:nvPicPr>
          <p:cNvPr id="2" name="object 8">
            <a:extLst>
              <a:ext uri="{FF2B5EF4-FFF2-40B4-BE49-F238E27FC236}">
                <a16:creationId xmlns:a16="http://schemas.microsoft.com/office/drawing/2014/main" id="{DB7B73B8-740E-561B-73C8-59276642DF18}"/>
              </a:ext>
            </a:extLst>
          </p:cNvPr>
          <p:cNvPicPr/>
          <p:nvPr/>
        </p:nvPicPr>
        <p:blipFill>
          <a:blip r:embed="rId2" cstate="print"/>
          <a:stretch>
            <a:fillRect/>
          </a:stretch>
        </p:blipFill>
        <p:spPr>
          <a:xfrm>
            <a:off x="14311312" y="2530475"/>
            <a:ext cx="4423923" cy="3505200"/>
          </a:xfrm>
          <a:prstGeom prst="rect">
            <a:avLst/>
          </a:prstGeom>
        </p:spPr>
      </p:pic>
      <p:grpSp>
        <p:nvGrpSpPr>
          <p:cNvPr id="3" name="Group 2">
            <a:extLst>
              <a:ext uri="{FF2B5EF4-FFF2-40B4-BE49-F238E27FC236}">
                <a16:creationId xmlns:a16="http://schemas.microsoft.com/office/drawing/2014/main" id="{D999C7D7-4CD7-AB6A-295E-72E2DFDB0891}"/>
              </a:ext>
            </a:extLst>
          </p:cNvPr>
          <p:cNvGrpSpPr/>
          <p:nvPr/>
        </p:nvGrpSpPr>
        <p:grpSpPr>
          <a:xfrm>
            <a:off x="848325" y="2530475"/>
            <a:ext cx="6376387" cy="1485903"/>
            <a:chOff x="848325" y="2530475"/>
            <a:chExt cx="6376387" cy="1485903"/>
          </a:xfrm>
        </p:grpSpPr>
        <p:pic>
          <p:nvPicPr>
            <p:cNvPr id="4" name="object 9">
              <a:extLst>
                <a:ext uri="{FF2B5EF4-FFF2-40B4-BE49-F238E27FC236}">
                  <a16:creationId xmlns:a16="http://schemas.microsoft.com/office/drawing/2014/main" id="{00768521-4F7B-564B-6ACA-14A2B13AE599}"/>
                </a:ext>
              </a:extLst>
            </p:cNvPr>
            <p:cNvPicPr/>
            <p:nvPr/>
          </p:nvPicPr>
          <p:blipFill>
            <a:blip r:embed="rId3" cstate="print"/>
            <a:stretch>
              <a:fillRect/>
            </a:stretch>
          </p:blipFill>
          <p:spPr>
            <a:xfrm>
              <a:off x="848325" y="2530475"/>
              <a:ext cx="6376387" cy="1485903"/>
            </a:xfrm>
            <a:prstGeom prst="rect">
              <a:avLst/>
            </a:prstGeom>
          </p:spPr>
        </p:pic>
        <p:sp>
          <p:nvSpPr>
            <p:cNvPr id="5" name="object 10">
              <a:extLst>
                <a:ext uri="{FF2B5EF4-FFF2-40B4-BE49-F238E27FC236}">
                  <a16:creationId xmlns:a16="http://schemas.microsoft.com/office/drawing/2014/main" id="{42DB437F-6959-DB5E-96D0-E9C5EC287015}"/>
                </a:ext>
              </a:extLst>
            </p:cNvPr>
            <p:cNvSpPr txBox="1"/>
            <p:nvPr/>
          </p:nvSpPr>
          <p:spPr>
            <a:xfrm>
              <a:off x="1340118" y="2682875"/>
              <a:ext cx="4589194" cy="765659"/>
            </a:xfrm>
            <a:prstGeom prst="rect">
              <a:avLst/>
            </a:prstGeom>
          </p:spPr>
          <p:txBody>
            <a:bodyPr vert="horz" wrap="square" lIns="0" tIns="12700" rIns="0" bIns="0" rtlCol="0">
              <a:spAutoFit/>
            </a:bodyPr>
            <a:lstStyle/>
            <a:p>
              <a:pPr marL="168910">
                <a:lnSpc>
                  <a:spcPct val="150000"/>
                </a:lnSpc>
                <a:spcBef>
                  <a:spcPts val="795"/>
                </a:spcBef>
              </a:pPr>
              <a:r>
                <a:rPr lang="en-US" sz="3600" b="1" spc="-15" dirty="0">
                  <a:solidFill>
                    <a:srgbClr val="FFFFFF"/>
                  </a:solidFill>
                  <a:latin typeface="Garamond" panose="02020404030301010803" pitchFamily="18" charset="0"/>
                  <a:cs typeface="Times New Roman"/>
                </a:rPr>
                <a:t>Learning</a:t>
              </a:r>
              <a:r>
                <a:rPr lang="en-US" sz="3600" b="1" spc="-55" dirty="0">
                  <a:solidFill>
                    <a:srgbClr val="FFFFFF"/>
                  </a:solidFill>
                  <a:latin typeface="Garamond" panose="02020404030301010803" pitchFamily="18" charset="0"/>
                  <a:cs typeface="Times New Roman"/>
                </a:rPr>
                <a:t> </a:t>
              </a:r>
              <a:r>
                <a:rPr lang="en-US" sz="3600" b="1" spc="-5" dirty="0">
                  <a:solidFill>
                    <a:srgbClr val="FFFFFF"/>
                  </a:solidFill>
                  <a:latin typeface="Garamond" panose="02020404030301010803" pitchFamily="18" charset="0"/>
                  <a:cs typeface="Times New Roman"/>
                </a:rPr>
                <a:t>Objectives</a:t>
              </a:r>
              <a:endParaRPr lang="en-US" sz="3600" dirty="0">
                <a:latin typeface="Garamond" panose="02020404030301010803" pitchFamily="18" charset="0"/>
                <a:cs typeface="Times New Roman"/>
              </a:endParaRPr>
            </a:p>
          </p:txBody>
        </p:sp>
      </p:grpSp>
      <p:sp>
        <p:nvSpPr>
          <p:cNvPr id="7" name="Slide Number Placeholder 6">
            <a:extLst>
              <a:ext uri="{FF2B5EF4-FFF2-40B4-BE49-F238E27FC236}">
                <a16:creationId xmlns:a16="http://schemas.microsoft.com/office/drawing/2014/main" id="{69ACCB6C-0D22-7299-C3D0-C3516A9EC96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213</a:t>
            </a:fld>
            <a:endParaRPr lang="en-US"/>
          </a:p>
        </p:txBody>
      </p:sp>
    </p:spTree>
    <p:extLst>
      <p:ext uri="{BB962C8B-B14F-4D97-AF65-F5344CB8AC3E}">
        <p14:creationId xmlns:p14="http://schemas.microsoft.com/office/powerpoint/2010/main" val="84676523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356870">
              <a:spcBef>
                <a:spcPts val="95"/>
              </a:spcBef>
            </a:pPr>
            <a:r>
              <a:rPr lang="en-US" sz="3600" b="1" spc="-15" dirty="0">
                <a:solidFill>
                  <a:srgbClr val="054C2C"/>
                </a:solidFill>
                <a:latin typeface="Garamond" panose="02020404030301010803" pitchFamily="18" charset="0"/>
                <a:cs typeface="Times New Roman"/>
              </a:rPr>
              <a:t>Introduction</a:t>
            </a:r>
            <a:r>
              <a:rPr lang="en-US" sz="3600" b="1" spc="-5" dirty="0">
                <a:solidFill>
                  <a:srgbClr val="054C2C"/>
                </a:solidFill>
                <a:latin typeface="Garamond" panose="02020404030301010803" pitchFamily="18" charset="0"/>
                <a:cs typeface="Times New Roman"/>
              </a:rPr>
              <a:t> to </a:t>
            </a:r>
            <a:r>
              <a:rPr lang="en-US" sz="3600" b="1" spc="-40" dirty="0">
                <a:solidFill>
                  <a:srgbClr val="054C2C"/>
                </a:solidFill>
                <a:latin typeface="Garamond" panose="02020404030301010803" pitchFamily="18" charset="0"/>
                <a:cs typeface="Times New Roman"/>
              </a:rPr>
              <a:t>Third-Party</a:t>
            </a:r>
            <a:r>
              <a:rPr lang="en-US" sz="3600" b="1" spc="-20" dirty="0">
                <a:solidFill>
                  <a:srgbClr val="054C2C"/>
                </a:solidFill>
                <a:latin typeface="Garamond" panose="02020404030301010803" pitchFamily="18" charset="0"/>
                <a:cs typeface="Times New Roman"/>
              </a:rPr>
              <a:t> </a:t>
            </a:r>
            <a:r>
              <a:rPr lang="en-US" sz="3600" b="1" dirty="0">
                <a:solidFill>
                  <a:srgbClr val="054C2C"/>
                </a:solidFill>
                <a:latin typeface="Garamond" panose="02020404030301010803" pitchFamily="18" charset="0"/>
                <a:cs typeface="Times New Roman"/>
              </a:rPr>
              <a:t>Risks</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594267" cy="3263201"/>
          </a:xfrm>
          <a:prstGeom prst="rect">
            <a:avLst/>
          </a:prstGeom>
          <a:noFill/>
        </p:spPr>
        <p:txBody>
          <a:bodyPr wrap="square">
            <a:spAutoFit/>
          </a:bodyPr>
          <a:lstStyle/>
          <a:p>
            <a:pPr marL="12700" marR="5080" algn="just">
              <a:lnSpc>
                <a:spcPct val="150000"/>
              </a:lnSpc>
              <a:spcBef>
                <a:spcPts val="1550"/>
              </a:spcBef>
            </a:pPr>
            <a:r>
              <a:rPr lang="en-US" sz="2800" spc="15" dirty="0">
                <a:latin typeface="Garamond" panose="02020404030301010803" pitchFamily="18" charset="0"/>
                <a:cs typeface="Times New Roman"/>
              </a:rPr>
              <a:t>In </a:t>
            </a:r>
            <a:r>
              <a:rPr lang="en-US" sz="2800" spc="-40" dirty="0">
                <a:latin typeface="Garamond" panose="02020404030301010803" pitchFamily="18" charset="0"/>
                <a:cs typeface="Times New Roman"/>
              </a:rPr>
              <a:t>today’s </a:t>
            </a:r>
            <a:r>
              <a:rPr lang="en-US" sz="2800" spc="-25" dirty="0">
                <a:latin typeface="Garamond" panose="02020404030301010803" pitchFamily="18" charset="0"/>
                <a:cs typeface="Times New Roman"/>
              </a:rPr>
              <a:t>business </a:t>
            </a:r>
            <a:r>
              <a:rPr lang="en-US" sz="2800" spc="-30" dirty="0">
                <a:latin typeface="Garamond" panose="02020404030301010803" pitchFamily="18" charset="0"/>
                <a:cs typeface="Times New Roman"/>
              </a:rPr>
              <a:t>world, </a:t>
            </a:r>
            <a:r>
              <a:rPr lang="en-US" sz="2800" spc="-15" dirty="0">
                <a:latin typeface="Garamond" panose="02020404030301010803" pitchFamily="18" charset="0"/>
                <a:cs typeface="Times New Roman"/>
              </a:rPr>
              <a:t>it's </a:t>
            </a:r>
            <a:r>
              <a:rPr lang="en-US" sz="2800" spc="-5" dirty="0">
                <a:latin typeface="Garamond" panose="02020404030301010803" pitchFamily="18" charset="0"/>
                <a:cs typeface="Times New Roman"/>
              </a:rPr>
              <a:t>common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organizations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engage </a:t>
            </a:r>
            <a:r>
              <a:rPr lang="en-US" sz="2800" spc="-25" dirty="0">
                <a:latin typeface="Garamond" panose="02020404030301010803" pitchFamily="18" charset="0"/>
                <a:cs typeface="Times New Roman"/>
              </a:rPr>
              <a:t>with third-party </a:t>
            </a:r>
            <a:r>
              <a:rPr lang="en-US" sz="2800" spc="-20" dirty="0">
                <a:latin typeface="Garamond" panose="02020404030301010803" pitchFamily="18" charset="0"/>
                <a:cs typeface="Times New Roman"/>
              </a:rPr>
              <a:t>vendors, </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partners,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collaborators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meet </a:t>
            </a:r>
            <a:r>
              <a:rPr lang="en-US" sz="2800" spc="-15" dirty="0">
                <a:latin typeface="Garamond" panose="02020404030301010803" pitchFamily="18" charset="0"/>
                <a:cs typeface="Times New Roman"/>
              </a:rPr>
              <a:t>their </a:t>
            </a:r>
            <a:r>
              <a:rPr lang="en-US" sz="2800" spc="-25" dirty="0">
                <a:latin typeface="Garamond" panose="02020404030301010803" pitchFamily="18" charset="0"/>
                <a:cs typeface="Times New Roman"/>
              </a:rPr>
              <a:t>business </a:t>
            </a:r>
            <a:r>
              <a:rPr lang="en-US" sz="2800" spc="-30" dirty="0">
                <a:latin typeface="Garamond" panose="02020404030301010803" pitchFamily="18" charset="0"/>
                <a:cs typeface="Times New Roman"/>
              </a:rPr>
              <a:t>objectives. </a:t>
            </a:r>
            <a:r>
              <a:rPr lang="en-US" sz="2800" spc="-20" dirty="0">
                <a:latin typeface="Garamond" panose="02020404030301010803" pitchFamily="18" charset="0"/>
                <a:cs typeface="Times New Roman"/>
              </a:rPr>
              <a:t>These partnerships </a:t>
            </a:r>
            <a:r>
              <a:rPr lang="en-US" sz="2800" spc="-15" dirty="0">
                <a:latin typeface="Garamond" panose="02020404030301010803" pitchFamily="18" charset="0"/>
                <a:cs typeface="Times New Roman"/>
              </a:rPr>
              <a:t>offer numerous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advantages,</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including</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access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specialized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expertise,</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cost</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efficiencies,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enhanced</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capabilities.</a:t>
            </a:r>
            <a:endParaRPr lang="en-US" sz="4000" dirty="0">
              <a:latin typeface="Garamond" panose="02020404030301010803" pitchFamily="18" charset="0"/>
              <a:cs typeface="Times New Roman"/>
            </a:endParaRPr>
          </a:p>
          <a:p>
            <a:pPr marL="12700" marR="5080" algn="just">
              <a:lnSpc>
                <a:spcPct val="150000"/>
              </a:lnSpc>
            </a:pPr>
            <a:r>
              <a:rPr lang="en-US" sz="2800" b="1" spc="-15" dirty="0">
                <a:solidFill>
                  <a:srgbClr val="C00000"/>
                </a:solidFill>
                <a:latin typeface="Garamond" panose="02020404030301010803" pitchFamily="18" charset="0"/>
                <a:cs typeface="Times New Roman"/>
              </a:rPr>
              <a:t>Data-related </a:t>
            </a:r>
            <a:r>
              <a:rPr lang="en-US" sz="2800" b="1" spc="-35" dirty="0">
                <a:solidFill>
                  <a:srgbClr val="C00000"/>
                </a:solidFill>
                <a:latin typeface="Garamond" panose="02020404030301010803" pitchFamily="18" charset="0"/>
                <a:cs typeface="Times New Roman"/>
              </a:rPr>
              <a:t>third-party</a:t>
            </a:r>
            <a:r>
              <a:rPr lang="en-US" sz="2800" b="1" spc="-30" dirty="0">
                <a:solidFill>
                  <a:srgbClr val="C00000"/>
                </a:solidFill>
                <a:latin typeface="Garamond" panose="02020404030301010803" pitchFamily="18" charset="0"/>
                <a:cs typeface="Times New Roman"/>
              </a:rPr>
              <a:t> </a:t>
            </a:r>
            <a:r>
              <a:rPr lang="en-US" sz="2800" b="1" spc="-25" dirty="0">
                <a:solidFill>
                  <a:srgbClr val="C00000"/>
                </a:solidFill>
                <a:latin typeface="Garamond" panose="02020404030301010803" pitchFamily="18" charset="0"/>
                <a:cs typeface="Times New Roman"/>
              </a:rPr>
              <a:t>risks</a:t>
            </a:r>
            <a:r>
              <a:rPr lang="en-US" sz="2800" b="1" spc="250" dirty="0">
                <a:solidFill>
                  <a:srgbClr val="C00000"/>
                </a:solidFill>
                <a:latin typeface="Garamond" panose="02020404030301010803" pitchFamily="18" charset="0"/>
                <a:cs typeface="Times New Roman"/>
              </a:rPr>
              <a:t> </a:t>
            </a:r>
            <a:r>
              <a:rPr lang="en-US" sz="2800" spc="-30" dirty="0">
                <a:latin typeface="Garamond" panose="02020404030301010803" pitchFamily="18" charset="0"/>
                <a:cs typeface="Times New Roman"/>
              </a:rPr>
              <a:t>are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potential </a:t>
            </a:r>
            <a:r>
              <a:rPr lang="en-US" sz="2800" spc="-10" dirty="0">
                <a:latin typeface="Garamond" panose="02020404030301010803" pitchFamily="18" charset="0"/>
                <a:cs typeface="Times New Roman"/>
              </a:rPr>
              <a:t>threats </a:t>
            </a:r>
            <a:r>
              <a:rPr lang="en-US" sz="2800" dirty="0">
                <a:latin typeface="Garamond" panose="02020404030301010803" pitchFamily="18" charset="0"/>
                <a:cs typeface="Times New Roman"/>
              </a:rPr>
              <a:t>that </a:t>
            </a:r>
            <a:r>
              <a:rPr lang="en-US" sz="2800" spc="-40" dirty="0">
                <a:latin typeface="Garamond" panose="02020404030301010803" pitchFamily="18" charset="0"/>
                <a:cs typeface="Times New Roman"/>
              </a:rPr>
              <a:t>arise</a:t>
            </a:r>
            <a:r>
              <a:rPr lang="en-US" sz="2800" spc="220" dirty="0">
                <a:latin typeface="Garamond" panose="02020404030301010803" pitchFamily="18" charset="0"/>
                <a:cs typeface="Times New Roman"/>
              </a:rPr>
              <a:t> </a:t>
            </a:r>
            <a:r>
              <a:rPr lang="en-US" sz="2800" spc="-25" dirty="0">
                <a:latin typeface="Garamond" panose="02020404030301010803" pitchFamily="18" charset="0"/>
                <a:cs typeface="Times New Roman"/>
              </a:rPr>
              <a:t>when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organization </a:t>
            </a:r>
            <a:r>
              <a:rPr lang="en-US" sz="2800" spc="-45" dirty="0">
                <a:latin typeface="Garamond" panose="02020404030301010803" pitchFamily="18" charset="0"/>
                <a:cs typeface="Times New Roman"/>
              </a:rPr>
              <a:t>relies </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on </a:t>
            </a:r>
            <a:r>
              <a:rPr lang="en-US" sz="2800" spc="-10" dirty="0">
                <a:latin typeface="Garamond" panose="02020404030301010803" pitchFamily="18" charset="0"/>
                <a:cs typeface="Times New Roman"/>
              </a:rPr>
              <a:t>third </a:t>
            </a:r>
            <a:r>
              <a:rPr lang="en-US" sz="2800" spc="-25" dirty="0">
                <a:latin typeface="Garamond" panose="02020404030301010803" pitchFamily="18" charset="0"/>
                <a:cs typeface="Times New Roman"/>
              </a:rPr>
              <a:t>parties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its </a:t>
            </a:r>
            <a:r>
              <a:rPr lang="en-US" sz="2800" spc="-20" dirty="0">
                <a:latin typeface="Garamond" panose="02020404030301010803" pitchFamily="18" charset="0"/>
                <a:cs typeface="Times New Roman"/>
              </a:rPr>
              <a:t>operations, </a:t>
            </a:r>
            <a:r>
              <a:rPr lang="en-US" sz="2800" spc="-15" dirty="0">
                <a:latin typeface="Garamond" panose="02020404030301010803" pitchFamily="18" charset="0"/>
                <a:cs typeface="Times New Roman"/>
              </a:rPr>
              <a:t>products,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services, </a:t>
            </a:r>
            <a:r>
              <a:rPr lang="en-US" sz="2800" spc="-15" dirty="0">
                <a:latin typeface="Garamond" panose="02020404030301010803" pitchFamily="18" charset="0"/>
                <a:cs typeface="Times New Roman"/>
              </a:rPr>
              <a:t>and these </a:t>
            </a:r>
            <a:r>
              <a:rPr lang="en-US" sz="2800" spc="-35" dirty="0">
                <a:latin typeface="Garamond" panose="02020404030301010803" pitchFamily="18" charset="0"/>
                <a:cs typeface="Times New Roman"/>
              </a:rPr>
              <a:t>risks </a:t>
            </a:r>
            <a:r>
              <a:rPr lang="en-US" sz="2800" spc="-20" dirty="0">
                <a:latin typeface="Garamond" panose="02020404030301010803" pitchFamily="18" charset="0"/>
                <a:cs typeface="Times New Roman"/>
              </a:rPr>
              <a:t>extend beyond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itself.</a:t>
            </a:r>
            <a:endParaRPr lang="en-US" sz="2800" dirty="0">
              <a:latin typeface="Garamond" panose="02020404030301010803" pitchFamily="18" charset="0"/>
              <a:cs typeface="Times New Roman"/>
            </a:endParaRPr>
          </a:p>
        </p:txBody>
      </p:sp>
      <p:pic>
        <p:nvPicPr>
          <p:cNvPr id="3" name="object 9">
            <a:extLst>
              <a:ext uri="{FF2B5EF4-FFF2-40B4-BE49-F238E27FC236}">
                <a16:creationId xmlns:a16="http://schemas.microsoft.com/office/drawing/2014/main" id="{49528E31-233B-8EB1-B047-76928819CE5E}"/>
              </a:ext>
            </a:extLst>
          </p:cNvPr>
          <p:cNvPicPr/>
          <p:nvPr/>
        </p:nvPicPr>
        <p:blipFill>
          <a:blip r:embed="rId3" cstate="print"/>
          <a:stretch>
            <a:fillRect/>
          </a:stretch>
        </p:blipFill>
        <p:spPr>
          <a:xfrm>
            <a:off x="5548312" y="6540956"/>
            <a:ext cx="6858000" cy="3475497"/>
          </a:xfrm>
          <a:prstGeom prst="rect">
            <a:avLst/>
          </a:prstGeom>
        </p:spPr>
      </p:pic>
      <p:sp>
        <p:nvSpPr>
          <p:cNvPr id="2" name="Slide Number Placeholder 1">
            <a:extLst>
              <a:ext uri="{FF2B5EF4-FFF2-40B4-BE49-F238E27FC236}">
                <a16:creationId xmlns:a16="http://schemas.microsoft.com/office/drawing/2014/main" id="{3C646BF9-8E9B-CBDF-97FC-9F000A844D5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214</a:t>
            </a:fld>
            <a:endParaRPr lang="en-US"/>
          </a:p>
        </p:txBody>
      </p:sp>
    </p:spTree>
    <p:extLst>
      <p:ext uri="{BB962C8B-B14F-4D97-AF65-F5344CB8AC3E}">
        <p14:creationId xmlns:p14="http://schemas.microsoft.com/office/powerpoint/2010/main" val="312833835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1838110"/>
            <a:ext cx="17133896" cy="8139985"/>
          </a:xfrm>
          <a:prstGeom prst="rect">
            <a:avLst/>
          </a:prstGeom>
        </p:spPr>
        <p:txBody>
          <a:bodyPr vert="horz" wrap="square" lIns="0" tIns="12700" rIns="0" bIns="0" rtlCol="0">
            <a:spAutoFit/>
          </a:bodyPr>
          <a:lstStyle/>
          <a:p>
            <a:pPr marL="12700" marR="6985" algn="just">
              <a:lnSpc>
                <a:spcPct val="140800"/>
              </a:lnSpc>
              <a:spcBef>
                <a:spcPts val="5"/>
              </a:spcBef>
            </a:pPr>
            <a:r>
              <a:rPr lang="en-US" sz="2800" spc="-5" dirty="0">
                <a:latin typeface="Garamond" panose="02020404030301010803" pitchFamily="18" charset="0"/>
                <a:cs typeface="Times New Roman"/>
              </a:rPr>
              <a:t>Data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one </a:t>
            </a:r>
            <a:r>
              <a:rPr lang="en-US" sz="2800" spc="-5" dirty="0">
                <a:latin typeface="Garamond" panose="02020404030301010803" pitchFamily="18" charset="0"/>
                <a:cs typeface="Times New Roman"/>
              </a:rPr>
              <a:t>of the most </a:t>
            </a:r>
            <a:r>
              <a:rPr lang="en-US" sz="2800" spc="-40" dirty="0">
                <a:latin typeface="Garamond" panose="02020404030301010803" pitchFamily="18" charset="0"/>
                <a:cs typeface="Times New Roman"/>
              </a:rPr>
              <a:t>valuable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sensitive assets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any </a:t>
            </a:r>
            <a:r>
              <a:rPr lang="en-US" sz="2800" spc="-25" dirty="0">
                <a:latin typeface="Garamond" panose="02020404030301010803" pitchFamily="18" charset="0"/>
                <a:cs typeface="Times New Roman"/>
              </a:rPr>
              <a:t>organization. However,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can also </a:t>
            </a:r>
            <a:r>
              <a:rPr lang="en-US" sz="2800" spc="-20" dirty="0">
                <a:latin typeface="Garamond" panose="02020404030301010803" pitchFamily="18" charset="0"/>
                <a:cs typeface="Times New Roman"/>
              </a:rPr>
              <a:t>be </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exposed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various </a:t>
            </a:r>
            <a:r>
              <a:rPr lang="en-US" sz="2800" spc="-40" dirty="0">
                <a:latin typeface="Garamond" panose="02020404030301010803" pitchFamily="18" charset="0"/>
                <a:cs typeface="Times New Roman"/>
              </a:rPr>
              <a:t>risks </a:t>
            </a:r>
            <a:r>
              <a:rPr lang="en-US" sz="2800" spc="-25" dirty="0">
                <a:latin typeface="Garamond" panose="02020404030301010803" pitchFamily="18" charset="0"/>
                <a:cs typeface="Times New Roman"/>
              </a:rPr>
              <a:t>when it </a:t>
            </a:r>
            <a:r>
              <a:rPr lang="en-US" sz="2800" spc="-55" dirty="0">
                <a:latin typeface="Garamond" panose="02020404030301010803" pitchFamily="18" charset="0"/>
                <a:cs typeface="Times New Roman"/>
              </a:rPr>
              <a:t>is </a:t>
            </a:r>
            <a:r>
              <a:rPr lang="en-US" sz="2800" spc="-25" dirty="0">
                <a:latin typeface="Garamond" panose="02020404030301010803" pitchFamily="18" charset="0"/>
                <a:cs typeface="Times New Roman"/>
              </a:rPr>
              <a:t>shared, </a:t>
            </a:r>
            <a:r>
              <a:rPr lang="en-US" sz="2800" spc="-15" dirty="0">
                <a:latin typeface="Garamond" panose="02020404030301010803" pitchFamily="18" charset="0"/>
                <a:cs typeface="Times New Roman"/>
              </a:rPr>
              <a:t>stored,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processed </a:t>
            </a:r>
            <a:r>
              <a:rPr lang="en-US" sz="2800" spc="-50" dirty="0">
                <a:latin typeface="Garamond" panose="02020404030301010803" pitchFamily="18" charset="0"/>
                <a:cs typeface="Times New Roman"/>
              </a:rPr>
              <a:t>by </a:t>
            </a:r>
            <a:r>
              <a:rPr lang="en-US" sz="2800" spc="-10" dirty="0">
                <a:latin typeface="Garamond" panose="02020404030301010803" pitchFamily="18" charset="0"/>
                <a:cs typeface="Times New Roman"/>
              </a:rPr>
              <a:t>third </a:t>
            </a:r>
            <a:r>
              <a:rPr lang="en-US" sz="2800" spc="-25" dirty="0">
                <a:latin typeface="Garamond" panose="02020404030301010803" pitchFamily="18" charset="0"/>
                <a:cs typeface="Times New Roman"/>
              </a:rPr>
              <a:t>parties. </a:t>
            </a:r>
            <a:r>
              <a:rPr lang="en-US" sz="2800" spc="-20" dirty="0">
                <a:latin typeface="Garamond" panose="02020404030301010803" pitchFamily="18" charset="0"/>
                <a:cs typeface="Times New Roman"/>
              </a:rPr>
              <a:t>These </a:t>
            </a:r>
            <a:r>
              <a:rPr lang="en-US" sz="2800" spc="-35" dirty="0">
                <a:latin typeface="Garamond" panose="02020404030301010803" pitchFamily="18" charset="0"/>
                <a:cs typeface="Times New Roman"/>
              </a:rPr>
              <a:t>risks </a:t>
            </a:r>
            <a:r>
              <a:rPr lang="en-US" sz="2800" spc="-25" dirty="0">
                <a:latin typeface="Garamond" panose="02020404030301010803" pitchFamily="18" charset="0"/>
                <a:cs typeface="Times New Roman"/>
              </a:rPr>
              <a:t>can </a:t>
            </a:r>
            <a:r>
              <a:rPr lang="en-US" sz="2800" spc="-35" dirty="0">
                <a:latin typeface="Garamond" panose="02020404030301010803" pitchFamily="18" charset="0"/>
                <a:cs typeface="Times New Roman"/>
              </a:rPr>
              <a:t>have </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serious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consequences</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organization’s</a:t>
            </a:r>
            <a:r>
              <a:rPr lang="en-US" sz="2800" spc="20" dirty="0">
                <a:latin typeface="Garamond" panose="02020404030301010803" pitchFamily="18" charset="0"/>
                <a:cs typeface="Times New Roman"/>
              </a:rPr>
              <a:t> </a:t>
            </a:r>
            <a:r>
              <a:rPr lang="en-US" sz="2800" spc="-20" dirty="0">
                <a:latin typeface="Garamond" panose="02020404030301010803" pitchFamily="18" charset="0"/>
                <a:cs typeface="Times New Roman"/>
              </a:rPr>
              <a:t>reputation,</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compliance,</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quality,</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continuity.</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algn="just">
              <a:spcBef>
                <a:spcPts val="1105"/>
              </a:spcBef>
            </a:pPr>
            <a:r>
              <a:rPr lang="en-US" sz="2800" spc="-35" dirty="0">
                <a:latin typeface="Garamond" panose="02020404030301010803" pitchFamily="18" charset="0"/>
                <a:cs typeface="Times New Roman"/>
              </a:rPr>
              <a:t>Some</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examples</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common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data-related</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risks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emerge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third-party</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relationships</a:t>
            </a:r>
            <a:r>
              <a:rPr lang="en-US" sz="2800" spc="15" dirty="0">
                <a:latin typeface="Garamond" panose="02020404030301010803" pitchFamily="18" charset="0"/>
                <a:cs typeface="Times New Roman"/>
              </a:rPr>
              <a:t> </a:t>
            </a:r>
            <a:r>
              <a:rPr lang="en-US" sz="2800" spc="-45" dirty="0">
                <a:latin typeface="Garamond" panose="02020404030301010803" pitchFamily="18" charset="0"/>
                <a:cs typeface="Times New Roman"/>
              </a:rPr>
              <a:t>are:</a:t>
            </a:r>
            <a:endParaRPr lang="en-US" sz="2800" dirty="0">
              <a:latin typeface="Garamond" panose="02020404030301010803" pitchFamily="18" charset="0"/>
              <a:cs typeface="Times New Roman"/>
            </a:endParaRPr>
          </a:p>
          <a:p>
            <a:pPr>
              <a:lnSpc>
                <a:spcPct val="100000"/>
              </a:lnSpc>
            </a:pPr>
            <a:endParaRPr lang="en-US" sz="2800" dirty="0">
              <a:latin typeface="Garamond" panose="02020404030301010803" pitchFamily="18" charset="0"/>
              <a:cs typeface="Times New Roman"/>
            </a:endParaRPr>
          </a:p>
          <a:p>
            <a:pPr marL="469265" marR="5080" indent="-228600" algn="just">
              <a:lnSpc>
                <a:spcPct val="1406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15" dirty="0">
                <a:solidFill>
                  <a:srgbClr val="054C2C"/>
                </a:solidFill>
                <a:latin typeface="Garamond" panose="02020404030301010803" pitchFamily="18" charset="0"/>
                <a:cs typeface="Times New Roman"/>
              </a:rPr>
              <a:t>breaches</a:t>
            </a:r>
            <a:r>
              <a:rPr lang="en-US" sz="2800" spc="-15"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 </a:t>
            </a:r>
            <a:r>
              <a:rPr lang="en-US" sz="2800" spc="-35" dirty="0">
                <a:latin typeface="Garamond" panose="02020404030301010803" pitchFamily="18" charset="0"/>
                <a:cs typeface="Times New Roman"/>
              </a:rPr>
              <a:t>risk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unauthorized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accidental disclosure </a:t>
            </a:r>
            <a:r>
              <a:rPr lang="en-US" sz="2800" spc="-5" dirty="0">
                <a:latin typeface="Garamond" panose="02020404030301010803" pitchFamily="18" charset="0"/>
                <a:cs typeface="Times New Roman"/>
              </a:rPr>
              <a:t>of the </a:t>
            </a:r>
            <a:r>
              <a:rPr lang="en-US" sz="2800" spc="-30"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external</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parties</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due</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50" dirty="0">
                <a:latin typeface="Garamond" panose="02020404030301010803" pitchFamily="18" charset="0"/>
                <a:cs typeface="Times New Roman"/>
              </a:rPr>
              <a:t>lack</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adequate</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measures</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controls</a:t>
            </a:r>
            <a:r>
              <a:rPr lang="en-US" sz="2800" spc="-5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party. </a:t>
            </a:r>
            <a:r>
              <a:rPr lang="en-US" sz="2800" spc="-290"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example, </a:t>
            </a:r>
            <a:r>
              <a:rPr lang="en-US" sz="2800" spc="-40" dirty="0">
                <a:latin typeface="Garamond" panose="02020404030301010803" pitchFamily="18" charset="0"/>
                <a:cs typeface="Times New Roman"/>
              </a:rPr>
              <a:t>if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third-party </a:t>
            </a:r>
            <a:r>
              <a:rPr lang="en-US" sz="2800" spc="-10" dirty="0">
                <a:latin typeface="Garamond" panose="02020404030301010803" pitchFamily="18" charset="0"/>
                <a:cs typeface="Times New Roman"/>
              </a:rPr>
              <a:t>vendor </a:t>
            </a:r>
            <a:r>
              <a:rPr lang="en-US" sz="2800" spc="-20" dirty="0">
                <a:latin typeface="Garamond" panose="02020404030301010803" pitchFamily="18" charset="0"/>
                <a:cs typeface="Times New Roman"/>
              </a:rPr>
              <a:t>suffers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cyberattack </a:t>
            </a:r>
            <a:r>
              <a:rPr lang="en-US" sz="2800" dirty="0">
                <a:latin typeface="Garamond" panose="02020404030301010803" pitchFamily="18" charset="0"/>
                <a:cs typeface="Times New Roman"/>
              </a:rPr>
              <a:t>or </a:t>
            </a:r>
            <a:r>
              <a:rPr lang="en-US" sz="2800" spc="-50" dirty="0">
                <a:latin typeface="Garamond" panose="02020404030301010803" pitchFamily="18" charset="0"/>
                <a:cs typeface="Times New Roman"/>
              </a:rPr>
              <a:t>a </a:t>
            </a:r>
            <a:r>
              <a:rPr lang="en-US" sz="2800" spc="-15" dirty="0">
                <a:latin typeface="Garamond" panose="02020404030301010803" pitchFamily="18" charset="0"/>
                <a:cs typeface="Times New Roman"/>
              </a:rPr>
              <a:t>human </a:t>
            </a:r>
            <a:r>
              <a:rPr lang="en-US" sz="2800" spc="-5" dirty="0">
                <a:latin typeface="Garamond" panose="02020404030301010803" pitchFamily="18" charset="0"/>
                <a:cs typeface="Times New Roman"/>
              </a:rPr>
              <a:t>error </a:t>
            </a:r>
            <a:r>
              <a:rPr lang="en-US" sz="2800" spc="5" dirty="0">
                <a:latin typeface="Garamond" panose="02020404030301010803" pitchFamily="18" charset="0"/>
                <a:cs typeface="Times New Roman"/>
              </a:rPr>
              <a:t>that </a:t>
            </a:r>
            <a:r>
              <a:rPr lang="en-US" sz="2800" spc="-25" dirty="0">
                <a:latin typeface="Garamond" panose="02020404030301010803" pitchFamily="18" charset="0"/>
                <a:cs typeface="Times New Roman"/>
              </a:rPr>
              <a:t>exposes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 </a:t>
            </a:r>
            <a:r>
              <a:rPr lang="en-US" sz="2800" spc="-15" dirty="0">
                <a:latin typeface="Garamond" panose="02020404030301010803" pitchFamily="18" charset="0"/>
                <a:cs typeface="Times New Roman"/>
              </a:rPr>
              <a:t>customer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hackers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competitors, </a:t>
            </a:r>
            <a:r>
              <a:rPr lang="en-US" sz="2800" spc="-25" dirty="0">
                <a:latin typeface="Garamond" panose="02020404030301010803" pitchFamily="18" charset="0"/>
                <a:cs typeface="Times New Roman"/>
              </a:rPr>
              <a:t>it can result in </a:t>
            </a:r>
            <a:r>
              <a:rPr lang="en-US" sz="2800" spc="-35" dirty="0">
                <a:latin typeface="Garamond" panose="02020404030301010803" pitchFamily="18" charset="0"/>
                <a:cs typeface="Times New Roman"/>
              </a:rPr>
              <a:t>financial losses, </a:t>
            </a:r>
            <a:r>
              <a:rPr lang="en-US" sz="2800" spc="-55" dirty="0">
                <a:latin typeface="Garamond" panose="02020404030301010803" pitchFamily="18" charset="0"/>
                <a:cs typeface="Times New Roman"/>
              </a:rPr>
              <a:t>legal </a:t>
            </a:r>
            <a:r>
              <a:rPr lang="en-US" sz="2800" spc="-50" dirty="0">
                <a:latin typeface="Garamond" panose="02020404030301010803" pitchFamily="18" charset="0"/>
                <a:cs typeface="Times New Roman"/>
              </a:rPr>
              <a:t> </a:t>
            </a:r>
            <a:r>
              <a:rPr lang="en-US" sz="2800" spc="-45" dirty="0">
                <a:latin typeface="Garamond" panose="02020404030301010803" pitchFamily="18" charset="0"/>
                <a:cs typeface="Times New Roman"/>
              </a:rPr>
              <a:t>liabilities,</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dissatisfaction.</a:t>
            </a:r>
          </a:p>
          <a:p>
            <a:pPr marL="469265" marR="5080" indent="-228600" algn="just">
              <a:lnSpc>
                <a:spcPct val="140600"/>
              </a:lnSpc>
              <a:buClr>
                <a:srgbClr val="000000"/>
              </a:buClr>
              <a:buFont typeface="Wingdings"/>
              <a:buChar char=""/>
              <a:tabLst>
                <a:tab pos="469900" algn="l"/>
              </a:tabLst>
            </a:pPr>
            <a:endParaRPr lang="en-US" sz="2800" dirty="0">
              <a:latin typeface="Garamond" panose="02020404030301010803" pitchFamily="18" charset="0"/>
              <a:cs typeface="Times New Roman"/>
            </a:endParaRPr>
          </a:p>
          <a:p>
            <a:pPr marL="469265" marR="5080" indent="-228600" algn="just">
              <a:lnSpc>
                <a:spcPct val="140800"/>
              </a:lnSpc>
              <a:spcBef>
                <a:spcPts val="40"/>
              </a:spcBef>
              <a:buClr>
                <a:srgbClr val="000000"/>
              </a:buClr>
              <a:buFont typeface="Wingdings"/>
              <a:buChar char=""/>
              <a:tabLst>
                <a:tab pos="469900" algn="l"/>
              </a:tabLst>
            </a:pPr>
            <a:r>
              <a:rPr lang="en-US" sz="2800" b="1" spc="-10" dirty="0">
                <a:solidFill>
                  <a:srgbClr val="054C2C"/>
                </a:solidFill>
                <a:latin typeface="Garamond" panose="02020404030301010803" pitchFamily="18" charset="0"/>
                <a:cs typeface="Times New Roman"/>
              </a:rPr>
              <a:t>Unauthorized</a:t>
            </a:r>
            <a:r>
              <a:rPr lang="en-US" sz="2800" b="1" spc="-7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access:</a:t>
            </a:r>
            <a:r>
              <a:rPr lang="en-US" sz="2800" b="1" spc="-55" dirty="0">
                <a:solidFill>
                  <a:srgbClr val="054C2C"/>
                </a:solidFill>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40" dirty="0">
                <a:latin typeface="Garamond" panose="02020404030301010803" pitchFamily="18" charset="0"/>
                <a:cs typeface="Times New Roman"/>
              </a:rPr>
              <a:t>risk</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unauthorized</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75" dirty="0">
                <a:latin typeface="Garamond" panose="02020404030301010803" pitchFamily="18" charset="0"/>
                <a:cs typeface="Times New Roman"/>
              </a:rPr>
              <a:t> </a:t>
            </a:r>
            <a:r>
              <a:rPr lang="en-US" sz="2800" spc="-20" dirty="0">
                <a:latin typeface="Garamond" panose="02020404030301010803" pitchFamily="18" charset="0"/>
                <a:cs typeface="Times New Roman"/>
              </a:rPr>
              <a:t>inappropriate</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access</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50" dirty="0">
                <a:latin typeface="Garamond" panose="02020404030301010803" pitchFamily="18" charset="0"/>
                <a:cs typeface="Times New Roman"/>
              </a:rPr>
              <a:t>by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third </a:t>
            </a:r>
            <a:r>
              <a:rPr lang="en-US" sz="2800" spc="-30" dirty="0">
                <a:latin typeface="Garamond" panose="02020404030301010803" pitchFamily="18" charset="0"/>
                <a:cs typeface="Times New Roman"/>
              </a:rPr>
              <a:t>party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its </a:t>
            </a:r>
            <a:r>
              <a:rPr lang="en-US" sz="2800" spc="-35" dirty="0">
                <a:latin typeface="Garamond" panose="02020404030301010803" pitchFamily="18" charset="0"/>
                <a:cs typeface="Times New Roman"/>
              </a:rPr>
              <a:t>employees </a:t>
            </a:r>
            <a:r>
              <a:rPr lang="en-US" sz="2800" spc="-20" dirty="0">
                <a:latin typeface="Garamond" panose="02020404030301010803" pitchFamily="18" charset="0"/>
                <a:cs typeface="Times New Roman"/>
              </a:rPr>
              <a:t>due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lack </a:t>
            </a:r>
            <a:r>
              <a:rPr lang="en-US" sz="2800" spc="-5" dirty="0">
                <a:latin typeface="Garamond" panose="02020404030301010803" pitchFamily="18" charset="0"/>
                <a:cs typeface="Times New Roman"/>
              </a:rPr>
              <a:t>of proper </a:t>
            </a:r>
            <a:r>
              <a:rPr lang="en-US" sz="2800" spc="-40" dirty="0">
                <a:latin typeface="Garamond" panose="02020404030301010803" pitchFamily="18" charset="0"/>
                <a:cs typeface="Times New Roman"/>
              </a:rPr>
              <a:t>access </a:t>
            </a:r>
            <a:r>
              <a:rPr lang="en-US" sz="2800" spc="-20" dirty="0">
                <a:latin typeface="Garamond" panose="02020404030301010803" pitchFamily="18" charset="0"/>
                <a:cs typeface="Times New Roman"/>
              </a:rPr>
              <a:t>management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policies</a:t>
            </a:r>
            <a:r>
              <a:rPr lang="en-US" sz="2800" spc="7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7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80"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80" dirty="0">
                <a:latin typeface="Garamond" panose="02020404030301010803" pitchFamily="18" charset="0"/>
                <a:cs typeface="Times New Roman"/>
              </a:rPr>
              <a:t> </a:t>
            </a:r>
            <a:r>
              <a:rPr lang="en-US" sz="2800" spc="-35" dirty="0">
                <a:latin typeface="Garamond" panose="02020404030301010803" pitchFamily="18" charset="0"/>
                <a:cs typeface="Times New Roman"/>
              </a:rPr>
              <a:t>party.</a:t>
            </a:r>
            <a:r>
              <a:rPr lang="en-US" sz="2800" spc="7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70" dirty="0">
                <a:latin typeface="Garamond" panose="02020404030301010803" pitchFamily="18" charset="0"/>
                <a:cs typeface="Times New Roman"/>
              </a:rPr>
              <a:t> </a:t>
            </a:r>
            <a:r>
              <a:rPr lang="en-US" sz="2800" spc="-35" dirty="0">
                <a:latin typeface="Garamond" panose="02020404030301010803" pitchFamily="18" charset="0"/>
                <a:cs typeface="Times New Roman"/>
              </a:rPr>
              <a:t>example,</a:t>
            </a:r>
            <a:r>
              <a:rPr lang="en-US" sz="2800" spc="80" dirty="0">
                <a:latin typeface="Garamond" panose="02020404030301010803" pitchFamily="18" charset="0"/>
                <a:cs typeface="Times New Roman"/>
              </a:rPr>
              <a:t> </a:t>
            </a:r>
            <a:r>
              <a:rPr lang="en-US" sz="2800" spc="-40" dirty="0">
                <a:latin typeface="Garamond" panose="02020404030301010803" pitchFamily="18" charset="0"/>
                <a:cs typeface="Times New Roman"/>
              </a:rPr>
              <a:t>if</a:t>
            </a:r>
            <a:r>
              <a:rPr lang="en-US" sz="2800" spc="7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80" dirty="0">
                <a:latin typeface="Garamond" panose="02020404030301010803" pitchFamily="18" charset="0"/>
                <a:cs typeface="Times New Roman"/>
              </a:rPr>
              <a:t> </a:t>
            </a:r>
            <a:r>
              <a:rPr lang="en-US" sz="2800" spc="-20" dirty="0">
                <a:latin typeface="Garamond" panose="02020404030301010803" pitchFamily="18" charset="0"/>
                <a:cs typeface="Times New Roman"/>
              </a:rPr>
              <a:t>third-party</a:t>
            </a:r>
            <a:r>
              <a:rPr lang="en-US" sz="2800" spc="85" dirty="0">
                <a:latin typeface="Garamond" panose="02020404030301010803" pitchFamily="18" charset="0"/>
                <a:cs typeface="Times New Roman"/>
              </a:rPr>
              <a:t> </a:t>
            </a:r>
            <a:r>
              <a:rPr lang="en-US" sz="2800" spc="-10" dirty="0">
                <a:latin typeface="Garamond" panose="02020404030301010803" pitchFamily="18" charset="0"/>
                <a:cs typeface="Times New Roman"/>
              </a:rPr>
              <a:t>partner</a:t>
            </a:r>
            <a:r>
              <a:rPr lang="en-US" sz="2800" spc="75" dirty="0">
                <a:latin typeface="Garamond" panose="02020404030301010803" pitchFamily="18" charset="0"/>
                <a:cs typeface="Times New Roman"/>
              </a:rPr>
              <a:t> </a:t>
            </a:r>
            <a:r>
              <a:rPr lang="en-US" sz="2800" spc="-35" dirty="0">
                <a:latin typeface="Garamond" panose="02020404030301010803" pitchFamily="18" charset="0"/>
                <a:cs typeface="Times New Roman"/>
              </a:rPr>
              <a:t>accesses</a:t>
            </a:r>
            <a:r>
              <a:rPr lang="en-US" sz="2800" spc="7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716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Categorizing Data-Related Risks</a:t>
            </a:r>
          </a:p>
        </p:txBody>
      </p:sp>
      <p:sp>
        <p:nvSpPr>
          <p:cNvPr id="4" name="Slide Number Placeholder 3">
            <a:extLst>
              <a:ext uri="{FF2B5EF4-FFF2-40B4-BE49-F238E27FC236}">
                <a16:creationId xmlns:a16="http://schemas.microsoft.com/office/drawing/2014/main" id="{6916BD7A-563B-AAF4-CDBD-A667C9AA2A1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215</a:t>
            </a:fld>
            <a:endParaRPr lang="en-US"/>
          </a:p>
        </p:txBody>
      </p:sp>
    </p:spTree>
    <p:extLst>
      <p:ext uri="{BB962C8B-B14F-4D97-AF65-F5344CB8AC3E}">
        <p14:creationId xmlns:p14="http://schemas.microsoft.com/office/powerpoint/2010/main" val="193791512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1838110"/>
            <a:ext cx="17133896" cy="8255080"/>
          </a:xfrm>
          <a:prstGeom prst="rect">
            <a:avLst/>
          </a:prstGeom>
        </p:spPr>
        <p:txBody>
          <a:bodyPr vert="horz" wrap="square" lIns="0" tIns="12700" rIns="0" bIns="0" rtlCol="0">
            <a:spAutoFit/>
          </a:bodyPr>
          <a:lstStyle/>
          <a:p>
            <a:pPr marL="12700" marR="6985" algn="just">
              <a:lnSpc>
                <a:spcPct val="140800"/>
              </a:lnSpc>
              <a:spcBef>
                <a:spcPts val="5"/>
              </a:spcBef>
            </a:pPr>
            <a:r>
              <a:rPr lang="en-US" sz="2800" spc="-5" dirty="0">
                <a:latin typeface="Garamond" panose="02020404030301010803" pitchFamily="18" charset="0"/>
                <a:cs typeface="Times New Roman"/>
              </a:rPr>
              <a:t>Data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one </a:t>
            </a:r>
            <a:r>
              <a:rPr lang="en-US" sz="2800" spc="-5" dirty="0">
                <a:latin typeface="Garamond" panose="02020404030301010803" pitchFamily="18" charset="0"/>
                <a:cs typeface="Times New Roman"/>
              </a:rPr>
              <a:t>of the most </a:t>
            </a:r>
            <a:r>
              <a:rPr lang="en-US" sz="2800" spc="-40" dirty="0">
                <a:latin typeface="Garamond" panose="02020404030301010803" pitchFamily="18" charset="0"/>
                <a:cs typeface="Times New Roman"/>
              </a:rPr>
              <a:t>valuable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sensitive assets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any </a:t>
            </a:r>
            <a:r>
              <a:rPr lang="en-US" sz="2800" spc="-25" dirty="0">
                <a:latin typeface="Garamond" panose="02020404030301010803" pitchFamily="18" charset="0"/>
                <a:cs typeface="Times New Roman"/>
              </a:rPr>
              <a:t>organization. However,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can also </a:t>
            </a:r>
            <a:r>
              <a:rPr lang="en-US" sz="2800" spc="-20" dirty="0">
                <a:latin typeface="Garamond" panose="02020404030301010803" pitchFamily="18" charset="0"/>
                <a:cs typeface="Times New Roman"/>
              </a:rPr>
              <a:t>be </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exposed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various </a:t>
            </a:r>
            <a:r>
              <a:rPr lang="en-US" sz="2800" spc="-40" dirty="0">
                <a:latin typeface="Garamond" panose="02020404030301010803" pitchFamily="18" charset="0"/>
                <a:cs typeface="Times New Roman"/>
              </a:rPr>
              <a:t>risks </a:t>
            </a:r>
            <a:r>
              <a:rPr lang="en-US" sz="2800" spc="-25" dirty="0">
                <a:latin typeface="Garamond" panose="02020404030301010803" pitchFamily="18" charset="0"/>
                <a:cs typeface="Times New Roman"/>
              </a:rPr>
              <a:t>when it </a:t>
            </a:r>
            <a:r>
              <a:rPr lang="en-US" sz="2800" spc="-55" dirty="0">
                <a:latin typeface="Garamond" panose="02020404030301010803" pitchFamily="18" charset="0"/>
                <a:cs typeface="Times New Roman"/>
              </a:rPr>
              <a:t>is </a:t>
            </a:r>
            <a:r>
              <a:rPr lang="en-US" sz="2800" spc="-25" dirty="0">
                <a:latin typeface="Garamond" panose="02020404030301010803" pitchFamily="18" charset="0"/>
                <a:cs typeface="Times New Roman"/>
              </a:rPr>
              <a:t>shared, </a:t>
            </a:r>
            <a:r>
              <a:rPr lang="en-US" sz="2800" spc="-15" dirty="0">
                <a:latin typeface="Garamond" panose="02020404030301010803" pitchFamily="18" charset="0"/>
                <a:cs typeface="Times New Roman"/>
              </a:rPr>
              <a:t>stored,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processed </a:t>
            </a:r>
            <a:r>
              <a:rPr lang="en-US" sz="2800" spc="-50" dirty="0">
                <a:latin typeface="Garamond" panose="02020404030301010803" pitchFamily="18" charset="0"/>
                <a:cs typeface="Times New Roman"/>
              </a:rPr>
              <a:t>by </a:t>
            </a:r>
            <a:r>
              <a:rPr lang="en-US" sz="2800" spc="-10" dirty="0">
                <a:latin typeface="Garamond" panose="02020404030301010803" pitchFamily="18" charset="0"/>
                <a:cs typeface="Times New Roman"/>
              </a:rPr>
              <a:t>third </a:t>
            </a:r>
            <a:r>
              <a:rPr lang="en-US" sz="2800" spc="-25" dirty="0">
                <a:latin typeface="Garamond" panose="02020404030301010803" pitchFamily="18" charset="0"/>
                <a:cs typeface="Times New Roman"/>
              </a:rPr>
              <a:t>parties. </a:t>
            </a:r>
            <a:r>
              <a:rPr lang="en-US" sz="2800" spc="-20" dirty="0">
                <a:latin typeface="Garamond" panose="02020404030301010803" pitchFamily="18" charset="0"/>
                <a:cs typeface="Times New Roman"/>
              </a:rPr>
              <a:t>These </a:t>
            </a:r>
            <a:r>
              <a:rPr lang="en-US" sz="2800" spc="-35" dirty="0">
                <a:latin typeface="Garamond" panose="02020404030301010803" pitchFamily="18" charset="0"/>
                <a:cs typeface="Times New Roman"/>
              </a:rPr>
              <a:t>risks </a:t>
            </a:r>
            <a:r>
              <a:rPr lang="en-US" sz="2800" spc="-25" dirty="0">
                <a:latin typeface="Garamond" panose="02020404030301010803" pitchFamily="18" charset="0"/>
                <a:cs typeface="Times New Roman"/>
              </a:rPr>
              <a:t>can </a:t>
            </a:r>
            <a:r>
              <a:rPr lang="en-US" sz="2800" spc="-35" dirty="0">
                <a:latin typeface="Garamond" panose="02020404030301010803" pitchFamily="18" charset="0"/>
                <a:cs typeface="Times New Roman"/>
              </a:rPr>
              <a:t>have </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serious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consequences</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organization’s</a:t>
            </a:r>
            <a:r>
              <a:rPr lang="en-US" sz="2800" spc="20" dirty="0">
                <a:latin typeface="Garamond" panose="02020404030301010803" pitchFamily="18" charset="0"/>
                <a:cs typeface="Times New Roman"/>
              </a:rPr>
              <a:t> </a:t>
            </a:r>
            <a:r>
              <a:rPr lang="en-US" sz="2800" spc="-20" dirty="0">
                <a:latin typeface="Garamond" panose="02020404030301010803" pitchFamily="18" charset="0"/>
                <a:cs typeface="Times New Roman"/>
              </a:rPr>
              <a:t>reputation,</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compliance,</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quality,</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continuity.</a:t>
            </a:r>
            <a:endParaRPr lang="en-US" sz="3200" dirty="0">
              <a:latin typeface="Garamond" panose="02020404030301010803" pitchFamily="18" charset="0"/>
              <a:cs typeface="Times New Roman"/>
            </a:endParaRPr>
          </a:p>
          <a:p>
            <a:pPr marL="12700" algn="just">
              <a:spcBef>
                <a:spcPts val="1105"/>
              </a:spcBef>
            </a:pPr>
            <a:r>
              <a:rPr lang="en-US" sz="2800" spc="-35" dirty="0">
                <a:latin typeface="Garamond" panose="02020404030301010803" pitchFamily="18" charset="0"/>
                <a:cs typeface="Times New Roman"/>
              </a:rPr>
              <a:t>Some</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examples</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common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data-related</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risks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emerge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third-party</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relationships</a:t>
            </a:r>
            <a:r>
              <a:rPr lang="en-US" sz="2800" spc="15" dirty="0">
                <a:latin typeface="Garamond" panose="02020404030301010803" pitchFamily="18" charset="0"/>
                <a:cs typeface="Times New Roman"/>
              </a:rPr>
              <a:t> </a:t>
            </a:r>
            <a:r>
              <a:rPr lang="en-US" sz="2800" spc="-45" dirty="0">
                <a:latin typeface="Garamond" panose="02020404030301010803" pitchFamily="18" charset="0"/>
                <a:cs typeface="Times New Roman"/>
              </a:rPr>
              <a:t>are:</a:t>
            </a:r>
            <a:endParaRPr lang="en-US" sz="2800" dirty="0">
              <a:latin typeface="Garamond" panose="02020404030301010803" pitchFamily="18" charset="0"/>
              <a:cs typeface="Times New Roman"/>
            </a:endParaRPr>
          </a:p>
          <a:p>
            <a:pPr>
              <a:lnSpc>
                <a:spcPct val="100000"/>
              </a:lnSpc>
            </a:pPr>
            <a:endParaRPr lang="en-US" sz="2800" dirty="0">
              <a:latin typeface="Garamond" panose="02020404030301010803" pitchFamily="18" charset="0"/>
              <a:cs typeface="Times New Roman"/>
            </a:endParaRPr>
          </a:p>
          <a:p>
            <a:pPr marL="469265" marR="5080" indent="-228600" algn="just">
              <a:lnSpc>
                <a:spcPct val="1406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15" dirty="0">
                <a:solidFill>
                  <a:srgbClr val="054C2C"/>
                </a:solidFill>
                <a:latin typeface="Garamond" panose="02020404030301010803" pitchFamily="18" charset="0"/>
                <a:cs typeface="Times New Roman"/>
              </a:rPr>
              <a:t>breaches</a:t>
            </a:r>
            <a:r>
              <a:rPr lang="en-US" sz="2800" spc="-15"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 </a:t>
            </a:r>
            <a:r>
              <a:rPr lang="en-US" sz="2800" spc="-35" dirty="0">
                <a:latin typeface="Garamond" panose="02020404030301010803" pitchFamily="18" charset="0"/>
                <a:cs typeface="Times New Roman"/>
              </a:rPr>
              <a:t>risk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unauthorized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accidental disclosure </a:t>
            </a:r>
            <a:r>
              <a:rPr lang="en-US" sz="2800" spc="-5" dirty="0">
                <a:latin typeface="Garamond" panose="02020404030301010803" pitchFamily="18" charset="0"/>
                <a:cs typeface="Times New Roman"/>
              </a:rPr>
              <a:t>of the </a:t>
            </a:r>
            <a:r>
              <a:rPr lang="en-US" sz="2800" spc="-30"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external</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parties</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due</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50" dirty="0">
                <a:latin typeface="Garamond" panose="02020404030301010803" pitchFamily="18" charset="0"/>
                <a:cs typeface="Times New Roman"/>
              </a:rPr>
              <a:t>lack</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adequate</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measures</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controls</a:t>
            </a:r>
            <a:r>
              <a:rPr lang="en-US" sz="2800" spc="-5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party. </a:t>
            </a:r>
            <a:r>
              <a:rPr lang="en-US" sz="2800" spc="-290"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example, </a:t>
            </a:r>
            <a:r>
              <a:rPr lang="en-US" sz="2800" spc="-40" dirty="0">
                <a:latin typeface="Garamond" panose="02020404030301010803" pitchFamily="18" charset="0"/>
                <a:cs typeface="Times New Roman"/>
              </a:rPr>
              <a:t>if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third-party </a:t>
            </a:r>
            <a:r>
              <a:rPr lang="en-US" sz="2800" spc="-10" dirty="0">
                <a:latin typeface="Garamond" panose="02020404030301010803" pitchFamily="18" charset="0"/>
                <a:cs typeface="Times New Roman"/>
              </a:rPr>
              <a:t>vendor </a:t>
            </a:r>
            <a:r>
              <a:rPr lang="en-US" sz="2800" spc="-20" dirty="0">
                <a:latin typeface="Garamond" panose="02020404030301010803" pitchFamily="18" charset="0"/>
                <a:cs typeface="Times New Roman"/>
              </a:rPr>
              <a:t>suffers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cyberattack </a:t>
            </a:r>
            <a:r>
              <a:rPr lang="en-US" sz="2800" dirty="0">
                <a:latin typeface="Garamond" panose="02020404030301010803" pitchFamily="18" charset="0"/>
                <a:cs typeface="Times New Roman"/>
              </a:rPr>
              <a:t>or </a:t>
            </a:r>
            <a:r>
              <a:rPr lang="en-US" sz="2800" spc="-50" dirty="0">
                <a:latin typeface="Garamond" panose="02020404030301010803" pitchFamily="18" charset="0"/>
                <a:cs typeface="Times New Roman"/>
              </a:rPr>
              <a:t>a </a:t>
            </a:r>
            <a:r>
              <a:rPr lang="en-US" sz="2800" spc="-15" dirty="0">
                <a:latin typeface="Garamond" panose="02020404030301010803" pitchFamily="18" charset="0"/>
                <a:cs typeface="Times New Roman"/>
              </a:rPr>
              <a:t>human </a:t>
            </a:r>
            <a:r>
              <a:rPr lang="en-US" sz="2800" spc="-5" dirty="0">
                <a:latin typeface="Garamond" panose="02020404030301010803" pitchFamily="18" charset="0"/>
                <a:cs typeface="Times New Roman"/>
              </a:rPr>
              <a:t>error </a:t>
            </a:r>
            <a:r>
              <a:rPr lang="en-US" sz="2800" spc="5" dirty="0">
                <a:latin typeface="Garamond" panose="02020404030301010803" pitchFamily="18" charset="0"/>
                <a:cs typeface="Times New Roman"/>
              </a:rPr>
              <a:t>that </a:t>
            </a:r>
            <a:r>
              <a:rPr lang="en-US" sz="2800" spc="-25" dirty="0">
                <a:latin typeface="Garamond" panose="02020404030301010803" pitchFamily="18" charset="0"/>
                <a:cs typeface="Times New Roman"/>
              </a:rPr>
              <a:t>exposes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 </a:t>
            </a:r>
            <a:r>
              <a:rPr lang="en-US" sz="2800" spc="-15" dirty="0">
                <a:latin typeface="Garamond" panose="02020404030301010803" pitchFamily="18" charset="0"/>
                <a:cs typeface="Times New Roman"/>
              </a:rPr>
              <a:t>customer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hackers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competitors, </a:t>
            </a:r>
            <a:r>
              <a:rPr lang="en-US" sz="2800" spc="-25" dirty="0">
                <a:latin typeface="Garamond" panose="02020404030301010803" pitchFamily="18" charset="0"/>
                <a:cs typeface="Times New Roman"/>
              </a:rPr>
              <a:t>it can result in </a:t>
            </a:r>
            <a:r>
              <a:rPr lang="en-US" sz="2800" spc="-35" dirty="0">
                <a:latin typeface="Garamond" panose="02020404030301010803" pitchFamily="18" charset="0"/>
                <a:cs typeface="Times New Roman"/>
              </a:rPr>
              <a:t>financial losses, </a:t>
            </a:r>
            <a:r>
              <a:rPr lang="en-US" sz="2800" spc="-55" dirty="0">
                <a:latin typeface="Garamond" panose="02020404030301010803" pitchFamily="18" charset="0"/>
                <a:cs typeface="Times New Roman"/>
              </a:rPr>
              <a:t>legal </a:t>
            </a:r>
            <a:r>
              <a:rPr lang="en-US" sz="2800" spc="-50" dirty="0">
                <a:latin typeface="Garamond" panose="02020404030301010803" pitchFamily="18" charset="0"/>
                <a:cs typeface="Times New Roman"/>
              </a:rPr>
              <a:t> </a:t>
            </a:r>
            <a:r>
              <a:rPr lang="en-US" sz="2800" spc="-45" dirty="0">
                <a:latin typeface="Garamond" panose="02020404030301010803" pitchFamily="18" charset="0"/>
                <a:cs typeface="Times New Roman"/>
              </a:rPr>
              <a:t>liabilities,</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dissatisfaction.</a:t>
            </a:r>
          </a:p>
          <a:p>
            <a:pPr marL="469265" marR="5080" indent="-228600" algn="just">
              <a:lnSpc>
                <a:spcPct val="140600"/>
              </a:lnSpc>
              <a:buClr>
                <a:srgbClr val="000000"/>
              </a:buClr>
              <a:buFont typeface="Wingdings"/>
              <a:buChar char=""/>
              <a:tabLst>
                <a:tab pos="469900" algn="l"/>
              </a:tabLst>
            </a:pPr>
            <a:endParaRPr lang="en-US" sz="2800" dirty="0">
              <a:latin typeface="Garamond" panose="02020404030301010803" pitchFamily="18" charset="0"/>
              <a:cs typeface="Times New Roman"/>
            </a:endParaRPr>
          </a:p>
          <a:p>
            <a:pPr marL="469265" marR="5080" indent="-228600" algn="just">
              <a:lnSpc>
                <a:spcPct val="140800"/>
              </a:lnSpc>
              <a:spcBef>
                <a:spcPts val="40"/>
              </a:spcBef>
              <a:buClr>
                <a:srgbClr val="000000"/>
              </a:buClr>
              <a:buFont typeface="Wingdings"/>
              <a:buChar char=""/>
              <a:tabLst>
                <a:tab pos="469900" algn="l"/>
              </a:tabLst>
            </a:pPr>
            <a:r>
              <a:rPr lang="en-US" sz="2800" b="1" spc="-10" dirty="0">
                <a:solidFill>
                  <a:srgbClr val="054C2C"/>
                </a:solidFill>
                <a:latin typeface="Garamond" panose="02020404030301010803" pitchFamily="18" charset="0"/>
                <a:cs typeface="Times New Roman"/>
              </a:rPr>
              <a:t>Unauthorized</a:t>
            </a:r>
            <a:r>
              <a:rPr lang="en-US" sz="2800" b="1" spc="-7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access:</a:t>
            </a:r>
            <a:r>
              <a:rPr lang="en-US" sz="2800" b="1" spc="-55" dirty="0">
                <a:solidFill>
                  <a:srgbClr val="054C2C"/>
                </a:solidFill>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40" dirty="0">
                <a:latin typeface="Garamond" panose="02020404030301010803" pitchFamily="18" charset="0"/>
                <a:cs typeface="Times New Roman"/>
              </a:rPr>
              <a:t>risk</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unauthorized</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75" dirty="0">
                <a:latin typeface="Garamond" panose="02020404030301010803" pitchFamily="18" charset="0"/>
                <a:cs typeface="Times New Roman"/>
              </a:rPr>
              <a:t> </a:t>
            </a:r>
            <a:r>
              <a:rPr lang="en-US" sz="2800" spc="-20" dirty="0">
                <a:latin typeface="Garamond" panose="02020404030301010803" pitchFamily="18" charset="0"/>
                <a:cs typeface="Times New Roman"/>
              </a:rPr>
              <a:t>inappropriate</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access</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50" dirty="0">
                <a:latin typeface="Garamond" panose="02020404030301010803" pitchFamily="18" charset="0"/>
                <a:cs typeface="Times New Roman"/>
              </a:rPr>
              <a:t>by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third </a:t>
            </a:r>
            <a:r>
              <a:rPr lang="en-US" sz="2800" spc="-30" dirty="0">
                <a:latin typeface="Garamond" panose="02020404030301010803" pitchFamily="18" charset="0"/>
                <a:cs typeface="Times New Roman"/>
              </a:rPr>
              <a:t>party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its </a:t>
            </a:r>
            <a:r>
              <a:rPr lang="en-US" sz="2800" spc="-35" dirty="0">
                <a:latin typeface="Garamond" panose="02020404030301010803" pitchFamily="18" charset="0"/>
                <a:cs typeface="Times New Roman"/>
              </a:rPr>
              <a:t>employees </a:t>
            </a:r>
            <a:r>
              <a:rPr lang="en-US" sz="2800" spc="-20" dirty="0">
                <a:latin typeface="Garamond" panose="02020404030301010803" pitchFamily="18" charset="0"/>
                <a:cs typeface="Times New Roman"/>
              </a:rPr>
              <a:t>due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lack </a:t>
            </a:r>
            <a:r>
              <a:rPr lang="en-US" sz="2800" spc="-5" dirty="0">
                <a:latin typeface="Garamond" panose="02020404030301010803" pitchFamily="18" charset="0"/>
                <a:cs typeface="Times New Roman"/>
              </a:rPr>
              <a:t>of proper </a:t>
            </a:r>
            <a:r>
              <a:rPr lang="en-US" sz="2800" spc="-40" dirty="0">
                <a:latin typeface="Garamond" panose="02020404030301010803" pitchFamily="18" charset="0"/>
                <a:cs typeface="Times New Roman"/>
              </a:rPr>
              <a:t>access </a:t>
            </a:r>
            <a:r>
              <a:rPr lang="en-US" sz="2800" spc="-20" dirty="0">
                <a:latin typeface="Garamond" panose="02020404030301010803" pitchFamily="18" charset="0"/>
                <a:cs typeface="Times New Roman"/>
              </a:rPr>
              <a:t>management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policies</a:t>
            </a:r>
            <a:r>
              <a:rPr lang="en-US" sz="2800" spc="7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7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80"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80" dirty="0">
                <a:latin typeface="Garamond" panose="02020404030301010803" pitchFamily="18" charset="0"/>
                <a:cs typeface="Times New Roman"/>
              </a:rPr>
              <a:t> </a:t>
            </a:r>
            <a:r>
              <a:rPr lang="en-US" sz="2800" spc="-35" dirty="0">
                <a:latin typeface="Garamond" panose="02020404030301010803" pitchFamily="18" charset="0"/>
                <a:cs typeface="Times New Roman"/>
              </a:rPr>
              <a:t>party.</a:t>
            </a:r>
            <a:r>
              <a:rPr lang="en-US" sz="2800" spc="7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70" dirty="0">
                <a:latin typeface="Garamond" panose="02020404030301010803" pitchFamily="18" charset="0"/>
                <a:cs typeface="Times New Roman"/>
              </a:rPr>
              <a:t> </a:t>
            </a:r>
            <a:r>
              <a:rPr lang="en-US" sz="2800" spc="-35" dirty="0">
                <a:latin typeface="Garamond" panose="02020404030301010803" pitchFamily="18" charset="0"/>
                <a:cs typeface="Times New Roman"/>
              </a:rPr>
              <a:t>example,</a:t>
            </a:r>
            <a:r>
              <a:rPr lang="en-US" sz="2800" spc="80" dirty="0">
                <a:latin typeface="Garamond" panose="02020404030301010803" pitchFamily="18" charset="0"/>
                <a:cs typeface="Times New Roman"/>
              </a:rPr>
              <a:t> </a:t>
            </a:r>
            <a:r>
              <a:rPr lang="en-US" sz="2800" spc="-40" dirty="0">
                <a:latin typeface="Garamond" panose="02020404030301010803" pitchFamily="18" charset="0"/>
                <a:cs typeface="Times New Roman"/>
              </a:rPr>
              <a:t>if</a:t>
            </a:r>
            <a:r>
              <a:rPr lang="en-US" sz="2800" spc="7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80" dirty="0">
                <a:latin typeface="Garamond" panose="02020404030301010803" pitchFamily="18" charset="0"/>
                <a:cs typeface="Times New Roman"/>
              </a:rPr>
              <a:t> </a:t>
            </a:r>
            <a:r>
              <a:rPr lang="en-US" sz="2800" spc="-20" dirty="0">
                <a:latin typeface="Garamond" panose="02020404030301010803" pitchFamily="18" charset="0"/>
                <a:cs typeface="Times New Roman"/>
              </a:rPr>
              <a:t>third-party</a:t>
            </a:r>
            <a:r>
              <a:rPr lang="en-US" sz="2800" spc="85" dirty="0">
                <a:latin typeface="Garamond" panose="02020404030301010803" pitchFamily="18" charset="0"/>
                <a:cs typeface="Times New Roman"/>
              </a:rPr>
              <a:t> </a:t>
            </a:r>
            <a:r>
              <a:rPr lang="en-US" sz="2800" spc="-10" dirty="0">
                <a:latin typeface="Garamond" panose="02020404030301010803" pitchFamily="18" charset="0"/>
                <a:cs typeface="Times New Roman"/>
              </a:rPr>
              <a:t>partner</a:t>
            </a:r>
            <a:r>
              <a:rPr lang="en-US" sz="2800" spc="75" dirty="0">
                <a:latin typeface="Garamond" panose="02020404030301010803" pitchFamily="18" charset="0"/>
                <a:cs typeface="Times New Roman"/>
              </a:rPr>
              <a:t> </a:t>
            </a:r>
            <a:r>
              <a:rPr lang="en-US" sz="2800" spc="-35" dirty="0">
                <a:latin typeface="Garamond" panose="02020404030301010803" pitchFamily="18" charset="0"/>
                <a:cs typeface="Times New Roman"/>
              </a:rPr>
              <a:t>accesses</a:t>
            </a:r>
            <a:r>
              <a:rPr lang="en-US" sz="2800" spc="7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 </a:t>
            </a:r>
            <a:r>
              <a:rPr lang="en-US" sz="2800" spc="-25" dirty="0">
                <a:latin typeface="Garamond" panose="02020404030301010803" pitchFamily="18" charset="0"/>
                <a:cs typeface="Times New Roman"/>
              </a:rPr>
              <a:t>confidential data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its </a:t>
            </a:r>
            <a:r>
              <a:rPr lang="en-US" sz="2800" spc="-20" dirty="0">
                <a:latin typeface="Garamond" panose="02020404030301010803" pitchFamily="18" charset="0"/>
                <a:cs typeface="Times New Roman"/>
              </a:rPr>
              <a:t>own </a:t>
            </a:r>
            <a:r>
              <a:rPr lang="en-US" sz="2800" spc="-15" dirty="0">
                <a:latin typeface="Garamond" panose="02020404030301010803" pitchFamily="18" charset="0"/>
                <a:cs typeface="Times New Roman"/>
              </a:rPr>
              <a:t>purposes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shares it with </a:t>
            </a:r>
            <a:r>
              <a:rPr lang="en-US" sz="2800" spc="-5" dirty="0">
                <a:latin typeface="Garamond" panose="02020404030301010803" pitchFamily="18" charset="0"/>
                <a:cs typeface="Times New Roman"/>
              </a:rPr>
              <a:t>other </a:t>
            </a:r>
            <a:r>
              <a:rPr lang="en-US" sz="2800" spc="-25" dirty="0">
                <a:latin typeface="Garamond" panose="02020404030301010803" pitchFamily="18" charset="0"/>
                <a:cs typeface="Times New Roman"/>
              </a:rPr>
              <a:t>parties </a:t>
            </a:r>
            <a:r>
              <a:rPr lang="en-US" sz="2800" spc="-15" dirty="0">
                <a:latin typeface="Garamond" panose="02020404030301010803" pitchFamily="18" charset="0"/>
                <a:cs typeface="Times New Roman"/>
              </a:rPr>
              <a:t>without </a:t>
            </a:r>
            <a:r>
              <a:rPr lang="en-US" sz="2800" spc="-25" dirty="0">
                <a:latin typeface="Garamond" panose="02020404030301010803" pitchFamily="18" charset="0"/>
                <a:cs typeface="Times New Roman"/>
              </a:rPr>
              <a:t>permission, it </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result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breach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trust,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contract,</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ethics.</a:t>
            </a: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716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Categorizing Data-Related Risks</a:t>
            </a:r>
          </a:p>
        </p:txBody>
      </p:sp>
      <p:sp>
        <p:nvSpPr>
          <p:cNvPr id="4" name="Slide Number Placeholder 3">
            <a:extLst>
              <a:ext uri="{FF2B5EF4-FFF2-40B4-BE49-F238E27FC236}">
                <a16:creationId xmlns:a16="http://schemas.microsoft.com/office/drawing/2014/main" id="{FE024B25-FFA0-6573-5BED-AE04B173968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216</a:t>
            </a:fld>
            <a:endParaRPr lang="en-US"/>
          </a:p>
        </p:txBody>
      </p:sp>
    </p:spTree>
    <p:extLst>
      <p:ext uri="{BB962C8B-B14F-4D97-AF65-F5344CB8AC3E}">
        <p14:creationId xmlns:p14="http://schemas.microsoft.com/office/powerpoint/2010/main" val="44985823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1838110"/>
            <a:ext cx="17133896" cy="3209340"/>
          </a:xfrm>
          <a:prstGeom prst="rect">
            <a:avLst/>
          </a:prstGeom>
        </p:spPr>
        <p:txBody>
          <a:bodyPr vert="horz" wrap="square" lIns="0" tIns="12700" rIns="0" bIns="0" rtlCol="0">
            <a:spAutoFit/>
          </a:bodyPr>
          <a:lstStyle/>
          <a:p>
            <a:pPr marL="240665" marR="12700" algn="just">
              <a:lnSpc>
                <a:spcPct val="150000"/>
              </a:lnSpc>
              <a:spcBef>
                <a:spcPts val="100"/>
              </a:spcBef>
            </a:pPr>
            <a:endParaRPr lang="en-US" sz="2800" dirty="0">
              <a:latin typeface="Garamond" panose="02020404030301010803" pitchFamily="18" charset="0"/>
              <a:cs typeface="Times New Roman"/>
            </a:endParaRPr>
          </a:p>
          <a:p>
            <a:pPr marL="240665" marR="5080" indent="-228600" algn="just">
              <a:lnSpc>
                <a:spcPct val="150000"/>
              </a:lnSpc>
              <a:spcBef>
                <a:spcPts val="190"/>
              </a:spcBef>
              <a:buClr>
                <a:srgbClr val="000000"/>
              </a:buClr>
              <a:buSzPct val="109090"/>
              <a:buFont typeface="Wingdings"/>
              <a:buChar char=""/>
              <a:tabLst>
                <a:tab pos="241300" algn="l"/>
              </a:tabLst>
            </a:pPr>
            <a:r>
              <a:rPr lang="en-US" sz="2800" b="1" spc="-30" dirty="0">
                <a:solidFill>
                  <a:srgbClr val="054C2C"/>
                </a:solidFill>
                <a:latin typeface="Garamond" panose="02020404030301010803" pitchFamily="18" charset="0"/>
                <a:cs typeface="Times New Roman"/>
              </a:rPr>
              <a:t>Privacy </a:t>
            </a:r>
            <a:r>
              <a:rPr lang="en-US" sz="2800" b="1" spc="-15" dirty="0">
                <a:solidFill>
                  <a:srgbClr val="054C2C"/>
                </a:solidFill>
                <a:latin typeface="Garamond" panose="02020404030301010803" pitchFamily="18" charset="0"/>
                <a:cs typeface="Times New Roman"/>
              </a:rPr>
              <a:t>violations</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risk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violating </a:t>
            </a:r>
            <a:r>
              <a:rPr lang="en-US" sz="2800" dirty="0">
                <a:latin typeface="Garamond" panose="02020404030301010803" pitchFamily="18" charset="0"/>
                <a:cs typeface="Times New Roman"/>
              </a:rPr>
              <a:t>the </a:t>
            </a:r>
            <a:r>
              <a:rPr lang="en-US" sz="2800" spc="-40" dirty="0">
                <a:latin typeface="Garamond" panose="02020404030301010803" pitchFamily="18" charset="0"/>
                <a:cs typeface="Times New Roman"/>
              </a:rPr>
              <a:t>privacy </a:t>
            </a:r>
            <a:r>
              <a:rPr lang="en-US" sz="2800" spc="-20" dirty="0">
                <a:latin typeface="Garamond" panose="02020404030301010803" pitchFamily="18" charset="0"/>
                <a:cs typeface="Times New Roman"/>
              </a:rPr>
              <a:t>rights </a:t>
            </a:r>
            <a:r>
              <a:rPr lang="en-US" sz="2800" spc="5" dirty="0">
                <a:latin typeface="Garamond" panose="02020404030301010803" pitchFamily="18" charset="0"/>
                <a:cs typeface="Times New Roman"/>
              </a:rPr>
              <a:t>or </a:t>
            </a:r>
            <a:r>
              <a:rPr lang="en-US" sz="2800" spc="-20" dirty="0">
                <a:latin typeface="Garamond" panose="02020404030301010803" pitchFamily="18" charset="0"/>
                <a:cs typeface="Times New Roman"/>
              </a:rPr>
              <a:t>expectations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the </a:t>
            </a:r>
            <a:r>
              <a:rPr lang="en-US" sz="2800" spc="-30" dirty="0">
                <a:latin typeface="Garamond" panose="02020404030301010803" pitchFamily="18" charset="0"/>
                <a:cs typeface="Times New Roman"/>
              </a:rPr>
              <a:t>organization’s </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customers </a:t>
            </a:r>
            <a:r>
              <a:rPr lang="en-US" sz="2800" spc="5" dirty="0">
                <a:latin typeface="Garamond" panose="02020404030301010803" pitchFamily="18" charset="0"/>
                <a:cs typeface="Times New Roman"/>
              </a:rPr>
              <a:t>or </a:t>
            </a:r>
            <a:r>
              <a:rPr lang="en-US" sz="2800" spc="-20" dirty="0">
                <a:latin typeface="Garamond" panose="02020404030301010803" pitchFamily="18" charset="0"/>
                <a:cs typeface="Times New Roman"/>
              </a:rPr>
              <a:t>stakeholders due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misuse </a:t>
            </a:r>
            <a:r>
              <a:rPr lang="en-US" sz="2800" spc="5" dirty="0">
                <a:latin typeface="Garamond" panose="02020404030301010803" pitchFamily="18" charset="0"/>
                <a:cs typeface="Times New Roman"/>
              </a:rPr>
              <a:t>or </a:t>
            </a:r>
            <a:r>
              <a:rPr lang="en-US" sz="2800" spc="-30" dirty="0">
                <a:latin typeface="Garamond" panose="02020404030301010803" pitchFamily="18" charset="0"/>
                <a:cs typeface="Times New Roman"/>
              </a:rPr>
              <a:t>mishandling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their </a:t>
            </a:r>
            <a:r>
              <a:rPr lang="en-US" sz="2800" spc="-20" dirty="0">
                <a:latin typeface="Garamond" panose="02020404030301010803" pitchFamily="18" charset="0"/>
                <a:cs typeface="Times New Roman"/>
              </a:rPr>
              <a:t>personal data </a:t>
            </a:r>
            <a:r>
              <a:rPr lang="en-US" sz="2800" spc="-45" dirty="0">
                <a:latin typeface="Garamond" panose="02020404030301010803" pitchFamily="18" charset="0"/>
                <a:cs typeface="Times New Roman"/>
              </a:rPr>
              <a:t>by </a:t>
            </a:r>
            <a:r>
              <a:rPr lang="en-US" sz="2800" dirty="0">
                <a:latin typeface="Garamond" panose="02020404030301010803" pitchFamily="18" charset="0"/>
                <a:cs typeface="Times New Roman"/>
              </a:rPr>
              <a:t>the </a:t>
            </a:r>
            <a:r>
              <a:rPr lang="en-US" sz="2800" spc="-10" dirty="0">
                <a:latin typeface="Garamond" panose="02020404030301010803" pitchFamily="18" charset="0"/>
                <a:cs typeface="Times New Roman"/>
              </a:rPr>
              <a:t>third </a:t>
            </a:r>
            <a:r>
              <a:rPr lang="en-US" sz="2800" spc="-30" dirty="0">
                <a:latin typeface="Garamond" panose="02020404030301010803" pitchFamily="18" charset="0"/>
                <a:cs typeface="Times New Roman"/>
              </a:rPr>
              <a:t>party. </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Depending </a:t>
            </a:r>
            <a:r>
              <a:rPr lang="en-US" sz="2800" spc="5" dirty="0">
                <a:latin typeface="Garamond" panose="02020404030301010803" pitchFamily="18" charset="0"/>
                <a:cs typeface="Times New Roman"/>
              </a:rPr>
              <a:t>on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nature and </a:t>
            </a:r>
            <a:r>
              <a:rPr lang="en-US" sz="2800" spc="-20" dirty="0">
                <a:latin typeface="Garamond" panose="02020404030301010803" pitchFamily="18" charset="0"/>
                <a:cs typeface="Times New Roman"/>
              </a:rPr>
              <a:t>scope </a:t>
            </a:r>
            <a:r>
              <a:rPr lang="en-US" sz="2800" spc="-5" dirty="0">
                <a:latin typeface="Garamond" panose="02020404030301010803" pitchFamily="18" charset="0"/>
                <a:cs typeface="Times New Roman"/>
              </a:rPr>
              <a:t>of the </a:t>
            </a:r>
            <a:r>
              <a:rPr lang="en-US" sz="2800" spc="-20" dirty="0">
                <a:latin typeface="Garamond" panose="02020404030301010803" pitchFamily="18" charset="0"/>
                <a:cs typeface="Times New Roman"/>
              </a:rPr>
              <a:t>third-party </a:t>
            </a:r>
            <a:r>
              <a:rPr lang="en-US" sz="2800" spc="-25" dirty="0">
                <a:latin typeface="Garamond" panose="02020404030301010803" pitchFamily="18" charset="0"/>
                <a:cs typeface="Times New Roman"/>
              </a:rPr>
              <a:t>relationship, </a:t>
            </a:r>
            <a:r>
              <a:rPr lang="en-US" sz="2800" spc="-15" dirty="0">
                <a:latin typeface="Garamond" panose="02020404030301010803" pitchFamily="18" charset="0"/>
                <a:cs typeface="Times New Roman"/>
              </a:rPr>
              <a:t>different </a:t>
            </a:r>
            <a:r>
              <a:rPr lang="en-US" sz="2800" spc="-30" dirty="0">
                <a:latin typeface="Garamond" panose="02020404030301010803" pitchFamily="18" charset="0"/>
                <a:cs typeface="Times New Roman"/>
              </a:rPr>
              <a:t>types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related </a:t>
            </a:r>
            <a:r>
              <a:rPr lang="en-US" sz="2800" spc="-35" dirty="0">
                <a:latin typeface="Garamond" panose="02020404030301010803" pitchFamily="18" charset="0"/>
                <a:cs typeface="Times New Roman"/>
              </a:rPr>
              <a:t>risks </a:t>
            </a:r>
            <a:r>
              <a:rPr lang="en-US" sz="2800" spc="-55" dirty="0">
                <a:latin typeface="Garamond" panose="02020404030301010803" pitchFamily="18" charset="0"/>
                <a:cs typeface="Times New Roman"/>
              </a:rPr>
              <a:t>may </a:t>
            </a:r>
            <a:r>
              <a:rPr lang="en-US" sz="2800" spc="-45" dirty="0">
                <a:latin typeface="Garamond" panose="02020404030301010803" pitchFamily="18" charset="0"/>
                <a:cs typeface="Times New Roman"/>
              </a:rPr>
              <a:t>apply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different </a:t>
            </a:r>
            <a:r>
              <a:rPr lang="en-US" sz="2800" spc="-25"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Therefore, </a:t>
            </a:r>
            <a:r>
              <a:rPr lang="en-US" sz="2800" spc="-25" dirty="0">
                <a:latin typeface="Garamond" panose="02020404030301010803" pitchFamily="18" charset="0"/>
                <a:cs typeface="Times New Roman"/>
              </a:rPr>
              <a:t>it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important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identify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categorize</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specific</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data-related</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3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25" dirty="0">
                <a:latin typeface="Garamond" panose="02020404030301010803" pitchFamily="18" charset="0"/>
                <a:cs typeface="Times New Roman"/>
              </a:rPr>
              <a:t> relevant</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your</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its </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objectives.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716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Categorizing Data-Related Risks</a:t>
            </a:r>
          </a:p>
        </p:txBody>
      </p:sp>
      <p:sp>
        <p:nvSpPr>
          <p:cNvPr id="4" name="Slide Number Placeholder 3">
            <a:extLst>
              <a:ext uri="{FF2B5EF4-FFF2-40B4-BE49-F238E27FC236}">
                <a16:creationId xmlns:a16="http://schemas.microsoft.com/office/drawing/2014/main" id="{AFF6405D-8DC9-29F7-F2E6-EE265246A42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217</a:t>
            </a:fld>
            <a:endParaRPr lang="en-US"/>
          </a:p>
        </p:txBody>
      </p:sp>
    </p:spTree>
    <p:extLst>
      <p:ext uri="{BB962C8B-B14F-4D97-AF65-F5344CB8AC3E}">
        <p14:creationId xmlns:p14="http://schemas.microsoft.com/office/powerpoint/2010/main" val="332077353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2008832"/>
            <a:ext cx="17133896" cy="6682086"/>
          </a:xfrm>
          <a:prstGeom prst="rect">
            <a:avLst/>
          </a:prstGeom>
        </p:spPr>
        <p:txBody>
          <a:bodyPr vert="horz" wrap="square" lIns="0" tIns="12700" rIns="0" bIns="0" rtlCol="0">
            <a:spAutoFit/>
          </a:bodyPr>
          <a:lstStyle/>
          <a:p>
            <a:pPr marL="12700" marR="5715" algn="just">
              <a:lnSpc>
                <a:spcPct val="140800"/>
              </a:lnSpc>
              <a:spcBef>
                <a:spcPts val="5"/>
              </a:spcBef>
            </a:pPr>
            <a:r>
              <a:rPr lang="en-US" sz="2800" dirty="0">
                <a:latin typeface="Garamond" panose="02020404030301010803" pitchFamily="18" charset="0"/>
                <a:cs typeface="Times New Roman"/>
              </a:rPr>
              <a:t>Once </a:t>
            </a:r>
            <a:r>
              <a:rPr lang="en-US" sz="2800" spc="-35" dirty="0">
                <a:latin typeface="Garamond" panose="02020404030301010803" pitchFamily="18" charset="0"/>
                <a:cs typeface="Times New Roman"/>
              </a:rPr>
              <a:t>you </a:t>
            </a:r>
            <a:r>
              <a:rPr lang="en-US" sz="2800" spc="-30" dirty="0">
                <a:latin typeface="Garamond" panose="02020404030301010803" pitchFamily="18" charset="0"/>
                <a:cs typeface="Times New Roman"/>
              </a:rPr>
              <a:t>have </a:t>
            </a:r>
            <a:r>
              <a:rPr lang="en-US" sz="2800" spc="-25" dirty="0">
                <a:latin typeface="Garamond" panose="02020404030301010803" pitchFamily="18" charset="0"/>
                <a:cs typeface="Times New Roman"/>
              </a:rPr>
              <a:t>identified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categorized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data-related </a:t>
            </a:r>
            <a:r>
              <a:rPr lang="en-US" sz="2800" spc="-40" dirty="0">
                <a:latin typeface="Garamond" panose="02020404030301010803" pitchFamily="18" charset="0"/>
                <a:cs typeface="Times New Roman"/>
              </a:rPr>
              <a:t>risks </a:t>
            </a:r>
            <a:r>
              <a:rPr lang="en-US" sz="2800" dirty="0">
                <a:latin typeface="Garamond" panose="02020404030301010803" pitchFamily="18" charset="0"/>
                <a:cs typeface="Times New Roman"/>
              </a:rPr>
              <a:t>that </a:t>
            </a:r>
            <a:r>
              <a:rPr lang="en-US" sz="2800" spc="-40" dirty="0">
                <a:latin typeface="Garamond" panose="02020404030301010803" pitchFamily="18" charset="0"/>
                <a:cs typeface="Times New Roman"/>
              </a:rPr>
              <a:t>apply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your </a:t>
            </a:r>
            <a:r>
              <a:rPr lang="en-US" sz="2800" spc="-25" dirty="0">
                <a:latin typeface="Garamond" panose="02020404030301010803" pitchFamily="18" charset="0"/>
                <a:cs typeface="Times New Roman"/>
              </a:rPr>
              <a:t>organization, </a:t>
            </a:r>
            <a:r>
              <a:rPr lang="en-US" sz="2800" spc="-35" dirty="0">
                <a:latin typeface="Garamond" panose="02020404030301010803" pitchFamily="18" charset="0"/>
                <a:cs typeface="Times New Roman"/>
              </a:rPr>
              <a:t>you </a:t>
            </a:r>
            <a:r>
              <a:rPr lang="en-US" sz="2800" spc="-15" dirty="0">
                <a:latin typeface="Garamond" panose="02020404030301010803" pitchFamily="18" charset="0"/>
                <a:cs typeface="Times New Roman"/>
              </a:rPr>
              <a:t>need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assess </a:t>
            </a:r>
            <a:r>
              <a:rPr lang="en-US" sz="2800" spc="-15" dirty="0">
                <a:latin typeface="Garamond" panose="02020404030301010803" pitchFamily="18" charset="0"/>
                <a:cs typeface="Times New Roman"/>
              </a:rPr>
              <a:t>their </a:t>
            </a:r>
            <a:r>
              <a:rPr lang="en-US" sz="2800" spc="-30" dirty="0">
                <a:latin typeface="Garamond" panose="02020404030301010803" pitchFamily="18" charset="0"/>
                <a:cs typeface="Times New Roman"/>
              </a:rPr>
              <a:t>likelihood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impact. </a:t>
            </a:r>
            <a:r>
              <a:rPr lang="en-US" sz="2800" spc="-20" dirty="0">
                <a:latin typeface="Garamond" panose="02020404030301010803" pitchFamily="18" charset="0"/>
                <a:cs typeface="Times New Roman"/>
              </a:rPr>
              <a:t>This </a:t>
            </a:r>
            <a:r>
              <a:rPr lang="en-US" sz="2800" spc="-65" dirty="0">
                <a:latin typeface="Garamond" panose="02020404030301010803" pitchFamily="18" charset="0"/>
                <a:cs typeface="Times New Roman"/>
              </a:rPr>
              <a:t>will </a:t>
            </a:r>
            <a:r>
              <a:rPr lang="en-US" sz="2800" spc="-20" dirty="0">
                <a:latin typeface="Garamond" panose="02020404030301010803" pitchFamily="18" charset="0"/>
                <a:cs typeface="Times New Roman"/>
              </a:rPr>
              <a:t>help </a:t>
            </a:r>
            <a:r>
              <a:rPr lang="en-US" sz="2800" spc="-25" dirty="0">
                <a:latin typeface="Garamond" panose="02020404030301010803" pitchFamily="18" charset="0"/>
                <a:cs typeface="Times New Roman"/>
              </a:rPr>
              <a:t>prioritize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manage </a:t>
            </a:r>
            <a:r>
              <a:rPr lang="en-US" sz="2800" spc="-15" dirty="0">
                <a:latin typeface="Garamond" panose="02020404030301010803" pitchFamily="18" charset="0"/>
                <a:cs typeface="Times New Roman"/>
              </a:rPr>
              <a:t>these </a:t>
            </a:r>
            <a:r>
              <a:rPr lang="en-US" sz="2800" spc="-40" dirty="0">
                <a:latin typeface="Garamond" panose="02020404030301010803" pitchFamily="18" charset="0"/>
                <a:cs typeface="Times New Roman"/>
              </a:rPr>
              <a:t>risks effectively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efficiently.</a:t>
            </a:r>
            <a:endParaRPr lang="en-US" sz="2800" dirty="0">
              <a:latin typeface="Garamond" panose="02020404030301010803" pitchFamily="18" charset="0"/>
              <a:cs typeface="Times New Roman"/>
            </a:endParaRPr>
          </a:p>
          <a:p>
            <a:pPr marL="12700" marR="8890" algn="just">
              <a:lnSpc>
                <a:spcPct val="140000"/>
              </a:lnSpc>
              <a:spcBef>
                <a:spcPts val="10"/>
              </a:spcBef>
            </a:pPr>
            <a:r>
              <a:rPr lang="en-US" sz="2800" spc="-30" dirty="0">
                <a:latin typeface="Garamond" panose="02020404030301010803" pitchFamily="18" charset="0"/>
                <a:cs typeface="Times New Roman"/>
              </a:rPr>
              <a:t>Various</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methods</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15" dirty="0">
                <a:latin typeface="Garamond" panose="02020404030301010803" pitchFamily="18" charset="0"/>
                <a:cs typeface="Times New Roman"/>
              </a:rPr>
              <a:t>tools</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help</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assess</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these</a:t>
            </a:r>
            <a:r>
              <a:rPr lang="en-US" sz="2800" spc="-70"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Two</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common</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techniques</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risk</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matrices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scenario</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analysis.</a:t>
            </a:r>
            <a:endParaRPr lang="en-US" sz="2800" dirty="0">
              <a:latin typeface="Garamond" panose="02020404030301010803" pitchFamily="18" charset="0"/>
              <a:cs typeface="Times New Roman"/>
            </a:endParaRPr>
          </a:p>
          <a:p>
            <a:pPr>
              <a:spcBef>
                <a:spcPts val="55"/>
              </a:spcBef>
            </a:pPr>
            <a:endParaRPr lang="en-US" sz="4000" dirty="0">
              <a:latin typeface="Garamond" panose="02020404030301010803" pitchFamily="18" charset="0"/>
              <a:cs typeface="Times New Roman"/>
            </a:endParaRPr>
          </a:p>
          <a:p>
            <a:pPr marL="469265" marR="7620" indent="-228600" algn="just">
              <a:lnSpc>
                <a:spcPct val="140800"/>
              </a:lnSpc>
              <a:buClr>
                <a:srgbClr val="000000"/>
              </a:buClr>
              <a:buFont typeface="Wingdings"/>
              <a:buChar char=""/>
              <a:tabLst>
                <a:tab pos="469900" algn="l"/>
              </a:tabLst>
            </a:pPr>
            <a:r>
              <a:rPr lang="en-US" sz="2800" b="1" spc="-10" dirty="0">
                <a:solidFill>
                  <a:srgbClr val="054C2C"/>
                </a:solidFill>
                <a:latin typeface="Garamond" panose="02020404030301010803" pitchFamily="18" charset="0"/>
                <a:cs typeface="Times New Roman"/>
              </a:rPr>
              <a:t>Risk </a:t>
            </a:r>
            <a:r>
              <a:rPr lang="en-US" sz="2800" b="1" spc="-20" dirty="0">
                <a:solidFill>
                  <a:srgbClr val="054C2C"/>
                </a:solidFill>
                <a:latin typeface="Garamond" panose="02020404030301010803" pitchFamily="18" charset="0"/>
                <a:cs typeface="Times New Roman"/>
              </a:rPr>
              <a:t>matrices</a:t>
            </a:r>
            <a:r>
              <a:rPr lang="en-US" sz="2800" spc="-20" dirty="0">
                <a:solidFill>
                  <a:srgbClr val="054C2C"/>
                </a:solidFill>
                <a:latin typeface="Garamond" panose="02020404030301010803" pitchFamily="18" charset="0"/>
                <a:cs typeface="Times New Roman"/>
              </a:rPr>
              <a:t>: </a:t>
            </a:r>
            <a:r>
              <a:rPr lang="en-US" sz="2800" spc="-55" dirty="0">
                <a:latin typeface="Garamond" panose="02020404030301010803" pitchFamily="18" charset="0"/>
                <a:cs typeface="Times New Roman"/>
              </a:rPr>
              <a:t>A </a:t>
            </a:r>
            <a:r>
              <a:rPr lang="en-US" sz="2800" spc="-40" dirty="0">
                <a:latin typeface="Garamond" panose="02020404030301010803" pitchFamily="18" charset="0"/>
                <a:cs typeface="Times New Roman"/>
              </a:rPr>
              <a:t>risk </a:t>
            </a:r>
            <a:r>
              <a:rPr lang="en-US" sz="2800" spc="-25" dirty="0">
                <a:latin typeface="Garamond" panose="02020404030301010803" pitchFamily="18" charset="0"/>
                <a:cs typeface="Times New Roman"/>
              </a:rPr>
              <a:t>matrix </a:t>
            </a:r>
            <a:r>
              <a:rPr lang="en-US" sz="2800" spc="-4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graphical </a:t>
            </a:r>
            <a:r>
              <a:rPr lang="en-US" sz="2800" spc="-5" dirty="0">
                <a:latin typeface="Garamond" panose="02020404030301010803" pitchFamily="18" charset="0"/>
                <a:cs typeface="Times New Roman"/>
              </a:rPr>
              <a:t>tool </a:t>
            </a:r>
            <a:r>
              <a:rPr lang="en-US" sz="2800" dirty="0">
                <a:latin typeface="Garamond" panose="02020404030301010803" pitchFamily="18" charset="0"/>
                <a:cs typeface="Times New Roman"/>
              </a:rPr>
              <a:t>that </a:t>
            </a:r>
            <a:r>
              <a:rPr lang="en-US" sz="2800" spc="-45" dirty="0">
                <a:latin typeface="Garamond" panose="02020404030301010803" pitchFamily="18" charset="0"/>
                <a:cs typeface="Times New Roman"/>
              </a:rPr>
              <a:t>displays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likelihood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impact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different </a:t>
            </a:r>
            <a:r>
              <a:rPr lang="en-US" sz="2800" spc="-35" dirty="0">
                <a:latin typeface="Garamond" panose="02020404030301010803" pitchFamily="18" charset="0"/>
                <a:cs typeface="Times New Roman"/>
              </a:rPr>
              <a:t>risks </a:t>
            </a:r>
            <a:r>
              <a:rPr lang="en-US" sz="2800" spc="5" dirty="0">
                <a:latin typeface="Garamond" panose="02020404030301010803" pitchFamily="18" charset="0"/>
                <a:cs typeface="Times New Roman"/>
              </a:rPr>
              <a:t>on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grid. </a:t>
            </a:r>
            <a:r>
              <a:rPr lang="en-US" sz="2800" spc="-10" dirty="0">
                <a:latin typeface="Garamond" panose="02020404030301010803" pitchFamily="18" charset="0"/>
                <a:cs typeface="Times New Roman"/>
              </a:rPr>
              <a:t>The </a:t>
            </a:r>
            <a:r>
              <a:rPr lang="en-US" sz="2800" spc="-30" dirty="0">
                <a:latin typeface="Garamond" panose="02020404030301010803" pitchFamily="18" charset="0"/>
                <a:cs typeface="Times New Roman"/>
              </a:rPr>
              <a:t>likelihood </a:t>
            </a:r>
            <a:r>
              <a:rPr lang="en-US" sz="2800" spc="-45" dirty="0">
                <a:latin typeface="Garamond" panose="02020404030301010803" pitchFamily="18" charset="0"/>
                <a:cs typeface="Times New Roman"/>
              </a:rPr>
              <a:t>is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probability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 </a:t>
            </a:r>
            <a:r>
              <a:rPr lang="en-US" sz="2800" spc="-40" dirty="0">
                <a:latin typeface="Garamond" panose="02020404030301010803" pitchFamily="18" charset="0"/>
                <a:cs typeface="Times New Roman"/>
              </a:rPr>
              <a:t>risk </a:t>
            </a:r>
            <a:r>
              <a:rPr lang="en-US" sz="2800" spc="-25" dirty="0">
                <a:latin typeface="Garamond" panose="02020404030301010803" pitchFamily="18" charset="0"/>
                <a:cs typeface="Times New Roman"/>
              </a:rPr>
              <a:t>occurring, </a:t>
            </a:r>
            <a:r>
              <a:rPr lang="en-US" sz="2800" spc="-45" dirty="0">
                <a:latin typeface="Garamond" panose="02020404030301010803" pitchFamily="18" charset="0"/>
                <a:cs typeface="Times New Roman"/>
              </a:rPr>
              <a:t>while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impact </a:t>
            </a:r>
            <a:r>
              <a:rPr lang="en-US" sz="2800" spc="-45" dirty="0">
                <a:latin typeface="Garamond" panose="02020404030301010803" pitchFamily="18" charset="0"/>
                <a:cs typeface="Times New Roman"/>
              </a:rPr>
              <a:t>is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severity</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the </a:t>
            </a:r>
            <a:r>
              <a:rPr lang="en-US" sz="2800" spc="-20" dirty="0">
                <a:latin typeface="Garamond" panose="02020404030301010803" pitchFamily="18" charset="0"/>
                <a:cs typeface="Times New Roman"/>
              </a:rPr>
              <a:t>consequences</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if</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does</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occur.</a:t>
            </a:r>
            <a:endParaRPr lang="en-US" sz="2800" dirty="0">
              <a:latin typeface="Garamond" panose="02020404030301010803" pitchFamily="18" charset="0"/>
              <a:cs typeface="Times New Roman"/>
            </a:endParaRPr>
          </a:p>
          <a:p>
            <a:pPr>
              <a:spcBef>
                <a:spcPts val="55"/>
              </a:spcBef>
              <a:buFont typeface="Wingdings"/>
              <a:buChar char=""/>
            </a:pPr>
            <a:endParaRPr lang="en-US" sz="4000" dirty="0">
              <a:latin typeface="Garamond" panose="02020404030301010803" pitchFamily="18" charset="0"/>
              <a:cs typeface="Times New Roman"/>
            </a:endParaRPr>
          </a:p>
          <a:p>
            <a:pPr marL="469265" marR="5080" indent="-228600" algn="just">
              <a:lnSpc>
                <a:spcPct val="140500"/>
              </a:lnSpc>
              <a:buClr>
                <a:srgbClr val="000000"/>
              </a:buClr>
              <a:buFont typeface="Wingdings"/>
              <a:buChar char=""/>
              <a:tabLst>
                <a:tab pos="469900" algn="l"/>
              </a:tabLst>
            </a:pPr>
            <a:r>
              <a:rPr lang="en-US" sz="2800" b="1" spc="-20" dirty="0">
                <a:solidFill>
                  <a:srgbClr val="054C2C"/>
                </a:solidFill>
                <a:latin typeface="Garamond" panose="02020404030301010803" pitchFamily="18" charset="0"/>
                <a:cs typeface="Times New Roman"/>
              </a:rPr>
              <a:t>Scenario analysis: </a:t>
            </a:r>
            <a:r>
              <a:rPr lang="en-US" sz="2800" spc="-55" dirty="0">
                <a:latin typeface="Garamond" panose="02020404030301010803" pitchFamily="18" charset="0"/>
                <a:cs typeface="Times New Roman"/>
              </a:rPr>
              <a:t>Scenario</a:t>
            </a:r>
            <a:r>
              <a:rPr lang="en-US" sz="2800" spc="-25" dirty="0">
                <a:latin typeface="Garamond" panose="02020404030301010803" pitchFamily="18" charset="0"/>
                <a:cs typeface="Times New Roman"/>
              </a:rPr>
              <a:t> </a:t>
            </a:r>
            <a:r>
              <a:rPr lang="en-US" sz="2800" spc="-50" dirty="0">
                <a:latin typeface="Garamond" panose="02020404030301010803" pitchFamily="18" charset="0"/>
                <a:cs typeface="Times New Roman"/>
              </a:rPr>
              <a:t>analysis </a:t>
            </a:r>
            <a:r>
              <a:rPr lang="en-US" sz="2800" spc="-4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qualitative </a:t>
            </a:r>
            <a:r>
              <a:rPr lang="en-US" sz="2800" spc="-5" dirty="0">
                <a:latin typeface="Garamond" panose="02020404030301010803" pitchFamily="18" charset="0"/>
                <a:cs typeface="Times New Roman"/>
              </a:rPr>
              <a:t>tool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explores </a:t>
            </a:r>
            <a:r>
              <a:rPr lang="en-US" sz="2800" spc="-20" dirty="0">
                <a:latin typeface="Garamond" panose="02020404030301010803" pitchFamily="18" charset="0"/>
                <a:cs typeface="Times New Roman"/>
              </a:rPr>
              <a:t>how </a:t>
            </a:r>
            <a:r>
              <a:rPr lang="en-US" sz="2800" spc="-15" dirty="0">
                <a:latin typeface="Garamond" panose="02020404030301010803" pitchFamily="18" charset="0"/>
                <a:cs typeface="Times New Roman"/>
              </a:rPr>
              <a:t>different </a:t>
            </a:r>
            <a:r>
              <a:rPr lang="en-US" sz="2800" spc="-20" dirty="0">
                <a:latin typeface="Garamond" panose="02020404030301010803" pitchFamily="18" charset="0"/>
                <a:cs typeface="Times New Roman"/>
              </a:rPr>
              <a:t>events </a:t>
            </a:r>
            <a:r>
              <a:rPr lang="en-US" sz="2800" dirty="0">
                <a:latin typeface="Garamond" panose="02020404030301010803" pitchFamily="18" charset="0"/>
                <a:cs typeface="Times New Roman"/>
              </a:rPr>
              <a:t>or</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situations</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affect</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objectives.</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It</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involves</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creating</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plausible </a:t>
            </a:r>
            <a:r>
              <a:rPr lang="en-US" sz="2800" spc="-30" dirty="0">
                <a:latin typeface="Garamond" panose="02020404030301010803" pitchFamily="18" charset="0"/>
                <a:cs typeface="Times New Roman"/>
              </a:rPr>
              <a:t>scenarios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describe </a:t>
            </a:r>
            <a:r>
              <a:rPr lang="en-US" sz="2800" spc="-20" dirty="0">
                <a:latin typeface="Garamond" panose="02020404030301010803" pitchFamily="18" charset="0"/>
                <a:cs typeface="Times New Roman"/>
              </a:rPr>
              <a:t>what could </a:t>
            </a:r>
            <a:r>
              <a:rPr lang="en-US" sz="2800" spc="-10" dirty="0">
                <a:latin typeface="Garamond" panose="02020404030301010803" pitchFamily="18" charset="0"/>
                <a:cs typeface="Times New Roman"/>
              </a:rPr>
              <a:t>happen </a:t>
            </a:r>
            <a:r>
              <a:rPr lang="en-US" sz="2800" spc="-25" dirty="0">
                <a:latin typeface="Garamond" panose="02020404030301010803" pitchFamily="18" charset="0"/>
                <a:cs typeface="Times New Roman"/>
              </a:rPr>
              <a:t>in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future </a:t>
            </a:r>
            <a:r>
              <a:rPr lang="en-US" sz="2800" spc="-40" dirty="0">
                <a:latin typeface="Garamond" panose="02020404030301010803" pitchFamily="18" charset="0"/>
                <a:cs typeface="Times New Roman"/>
              </a:rPr>
              <a:t>if</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certain </a:t>
            </a:r>
            <a:r>
              <a:rPr lang="en-US" sz="2800" spc="-35" dirty="0">
                <a:latin typeface="Garamond" panose="02020404030301010803" pitchFamily="18" charset="0"/>
                <a:cs typeface="Times New Roman"/>
              </a:rPr>
              <a:t>risks</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materialize.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example,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scenario </a:t>
            </a:r>
            <a:r>
              <a:rPr lang="en-US" sz="2800" spc="-50" dirty="0">
                <a:latin typeface="Garamond" panose="02020404030301010803" pitchFamily="18" charset="0"/>
                <a:cs typeface="Times New Roman"/>
              </a:rPr>
              <a:t>analysis </a:t>
            </a:r>
            <a:r>
              <a:rPr lang="en-US" sz="2800" spc="-20" dirty="0">
                <a:latin typeface="Garamond" panose="02020404030301010803" pitchFamily="18" charset="0"/>
                <a:cs typeface="Times New Roman"/>
              </a:rPr>
              <a:t>could </a:t>
            </a:r>
            <a:r>
              <a:rPr lang="en-US" sz="2800" spc="-30" dirty="0">
                <a:latin typeface="Garamond" panose="02020404030301010803" pitchFamily="18" charset="0"/>
                <a:cs typeface="Times New Roman"/>
              </a:rPr>
              <a:t>examine </a:t>
            </a:r>
            <a:r>
              <a:rPr lang="en-US" sz="2800" spc="-20" dirty="0">
                <a:latin typeface="Garamond" panose="02020404030301010803" pitchFamily="18" charset="0"/>
                <a:cs typeface="Times New Roman"/>
              </a:rPr>
              <a:t>how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natural disaster </a:t>
            </a:r>
            <a:r>
              <a:rPr lang="en-US" sz="2800" spc="-20" dirty="0">
                <a:latin typeface="Garamond" panose="02020404030301010803" pitchFamily="18" charset="0"/>
                <a:cs typeface="Times New Roman"/>
              </a:rPr>
              <a:t>could </a:t>
            </a:r>
            <a:r>
              <a:rPr lang="en-US" sz="2800" spc="-15" dirty="0">
                <a:latin typeface="Garamond" panose="02020404030301010803" pitchFamily="18" charset="0"/>
                <a:cs typeface="Times New Roman"/>
              </a:rPr>
              <a:t>disrupt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cloud </a:t>
            </a:r>
            <a:r>
              <a:rPr lang="en-US" sz="2800" spc="-35" dirty="0">
                <a:latin typeface="Garamond" panose="02020404030301010803" pitchFamily="18" charset="0"/>
                <a:cs typeface="Times New Roman"/>
              </a:rPr>
              <a:t>service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provider</a:t>
            </a:r>
            <a:r>
              <a:rPr lang="en-US" sz="2800" spc="-5" dirty="0">
                <a:latin typeface="Garamond" panose="02020404030301010803" pitchFamily="18" charset="0"/>
                <a:cs typeface="Times New Roman"/>
              </a:rPr>
              <a:t> that</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hosts</a:t>
            </a:r>
            <a:r>
              <a:rPr lang="en-US" sz="2800" spc="-5"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organization’s</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e-commerce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applications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716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Risk Assessment Techniques</a:t>
            </a:r>
          </a:p>
        </p:txBody>
      </p:sp>
      <p:sp>
        <p:nvSpPr>
          <p:cNvPr id="4" name="Slide Number Placeholder 3">
            <a:extLst>
              <a:ext uri="{FF2B5EF4-FFF2-40B4-BE49-F238E27FC236}">
                <a16:creationId xmlns:a16="http://schemas.microsoft.com/office/drawing/2014/main" id="{154766E0-32E8-D239-C617-29E350A0BC9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218</a:t>
            </a:fld>
            <a:endParaRPr lang="en-US"/>
          </a:p>
        </p:txBody>
      </p:sp>
    </p:spTree>
    <p:extLst>
      <p:ext uri="{BB962C8B-B14F-4D97-AF65-F5344CB8AC3E}">
        <p14:creationId xmlns:p14="http://schemas.microsoft.com/office/powerpoint/2010/main" val="410895518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2073275"/>
            <a:ext cx="17133896" cy="5881354"/>
          </a:xfrm>
          <a:prstGeom prst="rect">
            <a:avLst/>
          </a:prstGeom>
        </p:spPr>
        <p:txBody>
          <a:bodyPr vert="horz" wrap="square" lIns="0" tIns="12700" rIns="0" bIns="0" rtlCol="0">
            <a:spAutoFit/>
          </a:bodyPr>
          <a:lstStyle/>
          <a:p>
            <a:pPr marL="297180">
              <a:spcBef>
                <a:spcPts val="1000"/>
              </a:spcBef>
            </a:pPr>
            <a:r>
              <a:rPr lang="en-US" sz="2800" b="1" spc="-5" dirty="0">
                <a:solidFill>
                  <a:srgbClr val="054C2C"/>
                </a:solidFill>
                <a:latin typeface="Garamond" panose="02020404030301010803" pitchFamily="18" charset="0"/>
                <a:cs typeface="Times New Roman"/>
              </a:rPr>
              <a:t>Understanding the</a:t>
            </a:r>
            <a:r>
              <a:rPr lang="en-US" sz="2800" b="1" spc="-10" dirty="0">
                <a:solidFill>
                  <a:srgbClr val="054C2C"/>
                </a:solidFill>
                <a:latin typeface="Garamond" panose="02020404030301010803" pitchFamily="18" charset="0"/>
                <a:cs typeface="Times New Roman"/>
              </a:rPr>
              <a:t> Importance</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of</a:t>
            </a:r>
            <a:r>
              <a:rPr lang="en-US" sz="2800" b="1" spc="-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Proactively</a:t>
            </a:r>
            <a:r>
              <a:rPr lang="en-US" sz="2800" b="1" spc="5"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Managing</a:t>
            </a:r>
            <a:r>
              <a:rPr lang="en-US" sz="2800" b="1" spc="-15"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Third-Party</a:t>
            </a:r>
            <a:r>
              <a:rPr lang="en-US" sz="2800" b="1" dirty="0">
                <a:solidFill>
                  <a:srgbClr val="054C2C"/>
                </a:solidFill>
                <a:latin typeface="Garamond" panose="02020404030301010803" pitchFamily="18" charset="0"/>
                <a:cs typeface="Times New Roman"/>
              </a:rPr>
              <a:t> Risks</a:t>
            </a:r>
            <a:endParaRPr lang="en-US" sz="2800" dirty="0">
              <a:solidFill>
                <a:srgbClr val="054C2C"/>
              </a:solidFill>
              <a:latin typeface="Garamond" panose="02020404030301010803" pitchFamily="18" charset="0"/>
              <a:cs typeface="Times New Roman"/>
            </a:endParaRPr>
          </a:p>
          <a:p>
            <a:pPr>
              <a:spcBef>
                <a:spcPts val="5"/>
              </a:spcBef>
            </a:pPr>
            <a:endParaRPr lang="en-US" sz="4000" dirty="0">
              <a:latin typeface="Garamond" panose="02020404030301010803" pitchFamily="18" charset="0"/>
              <a:cs typeface="Times New Roman"/>
            </a:endParaRPr>
          </a:p>
          <a:p>
            <a:pPr marL="12700" marR="5080" algn="just">
              <a:lnSpc>
                <a:spcPct val="140600"/>
              </a:lnSpc>
              <a:spcBef>
                <a:spcPts val="5"/>
              </a:spcBef>
            </a:pPr>
            <a:r>
              <a:rPr lang="en-US" sz="2800" spc="-35" dirty="0">
                <a:latin typeface="Garamond" panose="02020404030301010803" pitchFamily="18" charset="0"/>
                <a:cs typeface="Times New Roman"/>
              </a:rPr>
              <a:t>Proactively managing </a:t>
            </a:r>
            <a:r>
              <a:rPr lang="en-US" sz="2800" spc="-20" dirty="0">
                <a:latin typeface="Garamond" panose="02020404030301010803" pitchFamily="18" charset="0"/>
                <a:cs typeface="Times New Roman"/>
              </a:rPr>
              <a:t>third-party </a:t>
            </a:r>
            <a:r>
              <a:rPr lang="en-US" sz="2800" spc="-35" dirty="0">
                <a:latin typeface="Garamond" panose="02020404030301010803" pitchFamily="18" charset="0"/>
                <a:cs typeface="Times New Roman"/>
              </a:rPr>
              <a:t>risks </a:t>
            </a:r>
            <a:r>
              <a:rPr lang="en-US" sz="2800" spc="-25" dirty="0">
                <a:latin typeface="Garamond" panose="02020404030301010803" pitchFamily="18" charset="0"/>
                <a:cs typeface="Times New Roman"/>
              </a:rPr>
              <a:t>means </a:t>
            </a:r>
            <a:r>
              <a:rPr lang="en-US" sz="2800" spc="-40" dirty="0">
                <a:latin typeface="Garamond" panose="02020404030301010803" pitchFamily="18" charset="0"/>
                <a:cs typeface="Times New Roman"/>
              </a:rPr>
              <a:t>identifying, assessing, </a:t>
            </a:r>
            <a:r>
              <a:rPr lang="en-US" sz="2800" spc="-35" dirty="0">
                <a:latin typeface="Garamond" panose="02020404030301010803" pitchFamily="18" charset="0"/>
                <a:cs typeface="Times New Roman"/>
              </a:rPr>
              <a:t>mitigating, </a:t>
            </a:r>
            <a:r>
              <a:rPr lang="en-US" sz="2800" spc="-15" dirty="0">
                <a:latin typeface="Garamond" panose="02020404030301010803" pitchFamily="18" charset="0"/>
                <a:cs typeface="Times New Roman"/>
              </a:rPr>
              <a:t>and monitoring these </a:t>
            </a:r>
            <a:r>
              <a:rPr lang="en-US" sz="2800" spc="-35" dirty="0">
                <a:latin typeface="Garamond" panose="02020404030301010803" pitchFamily="18" charset="0"/>
                <a:cs typeface="Times New Roman"/>
              </a:rPr>
              <a:t>risks </a:t>
            </a:r>
            <a:r>
              <a:rPr lang="en-US" sz="2800" spc="-15" dirty="0">
                <a:latin typeface="Garamond" panose="02020404030301010803" pitchFamily="18" charset="0"/>
                <a:cs typeface="Times New Roman"/>
              </a:rPr>
              <a:t>before </a:t>
            </a:r>
            <a:r>
              <a:rPr lang="en-US" sz="2800" spc="-30" dirty="0">
                <a:latin typeface="Garamond" panose="02020404030301010803" pitchFamily="18" charset="0"/>
                <a:cs typeface="Times New Roman"/>
              </a:rPr>
              <a:t>they </a:t>
            </a:r>
            <a:r>
              <a:rPr lang="en-US" sz="2800" spc="-35" dirty="0">
                <a:latin typeface="Garamond" panose="02020404030301010803" pitchFamily="18" charset="0"/>
                <a:cs typeface="Times New Roman"/>
              </a:rPr>
              <a:t>materialize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escalate. </a:t>
            </a:r>
            <a:r>
              <a:rPr lang="en-US" sz="2800" spc="15" dirty="0">
                <a:latin typeface="Garamond" panose="02020404030301010803" pitchFamily="18" charset="0"/>
                <a:cs typeface="Times New Roman"/>
              </a:rPr>
              <a:t>It </a:t>
            </a:r>
            <a:r>
              <a:rPr lang="en-US" sz="2800" spc="-30" dirty="0">
                <a:latin typeface="Garamond" panose="02020404030301010803" pitchFamily="18" charset="0"/>
                <a:cs typeface="Times New Roman"/>
              </a:rPr>
              <a:t>involves establishing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systematic </a:t>
            </a:r>
            <a:r>
              <a:rPr lang="en-US" sz="2800" spc="-20" dirty="0">
                <a:latin typeface="Garamond" panose="02020404030301010803" pitchFamily="18" charset="0"/>
                <a:cs typeface="Times New Roman"/>
              </a:rPr>
              <a:t>and </a:t>
            </a:r>
            <a:r>
              <a:rPr lang="en-US" sz="2800" spc="-15" dirty="0">
                <a:latin typeface="Garamond" panose="02020404030301010803" pitchFamily="18" charset="0"/>
                <a:cs typeface="Times New Roman"/>
              </a:rPr>
              <a:t>consistent </a:t>
            </a:r>
            <a:r>
              <a:rPr lang="en-US" sz="2800" spc="-20" dirty="0">
                <a:latin typeface="Garamond" panose="02020404030301010803" pitchFamily="18" charset="0"/>
                <a:cs typeface="Times New Roman"/>
              </a:rPr>
              <a:t>process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managing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entire </a:t>
            </a:r>
            <a:r>
              <a:rPr lang="en-US" sz="2800" spc="-45" dirty="0">
                <a:latin typeface="Garamond" panose="02020404030301010803" pitchFamily="18" charset="0"/>
                <a:cs typeface="Times New Roman"/>
              </a:rPr>
              <a:t>life </a:t>
            </a:r>
            <a:r>
              <a:rPr lang="en-US" sz="2800" spc="-55" dirty="0">
                <a:latin typeface="Garamond" panose="02020404030301010803" pitchFamily="18" charset="0"/>
                <a:cs typeface="Times New Roman"/>
              </a:rPr>
              <a:t>cycle </a:t>
            </a:r>
            <a:r>
              <a:rPr lang="en-US" sz="2800" spc="-5" dirty="0">
                <a:latin typeface="Garamond" panose="02020404030301010803" pitchFamily="18" charset="0"/>
                <a:cs typeface="Times New Roman"/>
              </a:rPr>
              <a:t>of the </a:t>
            </a:r>
            <a:r>
              <a:rPr lang="en-US" sz="2800" spc="-20" dirty="0">
                <a:latin typeface="Garamond" panose="02020404030301010803" pitchFamily="18" charset="0"/>
                <a:cs typeface="Times New Roman"/>
              </a:rPr>
              <a:t>third-party </a:t>
            </a:r>
            <a:r>
              <a:rPr lang="en-US" sz="2800" spc="-25" dirty="0">
                <a:latin typeface="Garamond" panose="02020404030301010803" pitchFamily="18" charset="0"/>
                <a:cs typeface="Times New Roman"/>
              </a:rPr>
              <a:t>relationship, </a:t>
            </a:r>
            <a:r>
              <a:rPr lang="en-US" sz="2800" spc="-5" dirty="0">
                <a:latin typeface="Garamond" panose="02020404030301010803" pitchFamily="18" charset="0"/>
                <a:cs typeface="Times New Roman"/>
              </a:rPr>
              <a:t>from </a:t>
            </a:r>
            <a:r>
              <a:rPr lang="en-US" sz="2800" spc="-25" dirty="0">
                <a:latin typeface="Garamond" panose="02020404030301010803" pitchFamily="18" charset="0"/>
                <a:cs typeface="Times New Roman"/>
              </a:rPr>
              <a:t>selection </a:t>
            </a:r>
            <a:r>
              <a:rPr lang="en-US" sz="2800" spc="-15" dirty="0">
                <a:latin typeface="Garamond" panose="02020404030301010803" pitchFamily="18" charset="0"/>
                <a:cs typeface="Times New Roman"/>
              </a:rPr>
              <a:t>and contracting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termination</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evaluation.</a:t>
            </a:r>
          </a:p>
          <a:p>
            <a:pPr marL="12700" marR="5080" algn="just">
              <a:lnSpc>
                <a:spcPct val="140600"/>
              </a:lnSpc>
              <a:spcBef>
                <a:spcPts val="5"/>
              </a:spcBef>
            </a:pPr>
            <a:endParaRPr lang="en-US" sz="2800" spc="-30" dirty="0">
              <a:latin typeface="Garamond" panose="02020404030301010803" pitchFamily="18" charset="0"/>
              <a:cs typeface="Times New Roman"/>
            </a:endParaRPr>
          </a:p>
          <a:p>
            <a:pPr marL="12700" marR="5080" algn="just">
              <a:lnSpc>
                <a:spcPct val="140600"/>
              </a:lnSpc>
              <a:spcBef>
                <a:spcPts val="5"/>
              </a:spcBef>
            </a:pPr>
            <a:r>
              <a:rPr lang="en-US" sz="2800" spc="-45" dirty="0">
                <a:latin typeface="Garamond" panose="02020404030301010803" pitchFamily="18" charset="0"/>
                <a:cs typeface="Times New Roman"/>
              </a:rPr>
              <a:t>As </a:t>
            </a:r>
            <a:r>
              <a:rPr lang="en-US" sz="2800" spc="-55" dirty="0">
                <a:latin typeface="Garamond" panose="02020404030301010803" pitchFamily="18" charset="0"/>
                <a:cs typeface="Times New Roman"/>
              </a:rPr>
              <a:t>we </a:t>
            </a:r>
            <a:r>
              <a:rPr lang="en-US" sz="2800" spc="-35" dirty="0">
                <a:latin typeface="Garamond" panose="02020404030301010803" pitchFamily="18" charset="0"/>
                <a:cs typeface="Times New Roman"/>
              </a:rPr>
              <a:t>have </a:t>
            </a:r>
            <a:r>
              <a:rPr lang="en-US" sz="2800" spc="-30" dirty="0">
                <a:latin typeface="Garamond" panose="02020404030301010803" pitchFamily="18" charset="0"/>
                <a:cs typeface="Times New Roman"/>
              </a:rPr>
              <a:t>seen, </a:t>
            </a:r>
            <a:r>
              <a:rPr lang="en-US" sz="2800" spc="-20" dirty="0">
                <a:latin typeface="Garamond" panose="02020404030301010803" pitchFamily="18" charset="0"/>
                <a:cs typeface="Times New Roman"/>
              </a:rPr>
              <a:t>third-party </a:t>
            </a:r>
            <a:r>
              <a:rPr lang="en-US" sz="2800" spc="-25" dirty="0">
                <a:latin typeface="Garamond" panose="02020404030301010803" pitchFamily="18" charset="0"/>
                <a:cs typeface="Times New Roman"/>
              </a:rPr>
              <a:t>relationships </a:t>
            </a:r>
            <a:r>
              <a:rPr lang="en-US" sz="2800" spc="-30" dirty="0">
                <a:latin typeface="Garamond" panose="02020404030301010803" pitchFamily="18" charset="0"/>
                <a:cs typeface="Times New Roman"/>
              </a:rPr>
              <a:t>can </a:t>
            </a:r>
            <a:r>
              <a:rPr lang="en-US" sz="2800" spc="-15" dirty="0">
                <a:latin typeface="Garamond" panose="02020404030301010803" pitchFamily="18" charset="0"/>
                <a:cs typeface="Times New Roman"/>
              </a:rPr>
              <a:t>pose </a:t>
            </a:r>
            <a:r>
              <a:rPr lang="en-US" sz="2800" spc="-30" dirty="0">
                <a:latin typeface="Garamond" panose="02020404030301010803" pitchFamily="18" charset="0"/>
                <a:cs typeface="Times New Roman"/>
              </a:rPr>
              <a:t>various </a:t>
            </a:r>
            <a:r>
              <a:rPr lang="en-US" sz="2800" spc="-25" dirty="0">
                <a:latin typeface="Garamond" panose="02020404030301010803" pitchFamily="18" charset="0"/>
                <a:cs typeface="Times New Roman"/>
              </a:rPr>
              <a:t>data-related </a:t>
            </a:r>
            <a:r>
              <a:rPr lang="en-US" sz="2800" spc="-35" dirty="0">
                <a:latin typeface="Garamond" panose="02020404030301010803" pitchFamily="18" charset="0"/>
                <a:cs typeface="Times New Roman"/>
              </a:rPr>
              <a:t>risks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can </a:t>
            </a:r>
            <a:r>
              <a:rPr lang="en-US" sz="2800" spc="-25" dirty="0">
                <a:latin typeface="Garamond" panose="02020404030301010803" pitchFamily="18" charset="0"/>
                <a:cs typeface="Times New Roman"/>
              </a:rPr>
              <a:t>affect </a:t>
            </a:r>
            <a:r>
              <a:rPr lang="en-US" sz="2800" spc="-10" dirty="0">
                <a:latin typeface="Garamond" panose="02020404030301010803" pitchFamily="18" charset="0"/>
                <a:cs typeface="Times New Roman"/>
              </a:rPr>
              <a:t>the </a:t>
            </a:r>
            <a:r>
              <a:rPr lang="en-US" sz="2800" spc="-30"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reputation, </a:t>
            </a:r>
            <a:r>
              <a:rPr lang="en-US" sz="2800" spc="-25" dirty="0">
                <a:latin typeface="Garamond" panose="02020404030301010803" pitchFamily="18" charset="0"/>
                <a:cs typeface="Times New Roman"/>
              </a:rPr>
              <a:t>compliance, </a:t>
            </a:r>
            <a:r>
              <a:rPr lang="en-US" sz="2800" spc="-35" dirty="0">
                <a:latin typeface="Garamond" panose="02020404030301010803" pitchFamily="18" charset="0"/>
                <a:cs typeface="Times New Roman"/>
              </a:rPr>
              <a:t>security, </a:t>
            </a:r>
            <a:r>
              <a:rPr lang="en-US" sz="2800" spc="-40" dirty="0">
                <a:latin typeface="Garamond" panose="02020404030301010803" pitchFamily="18" charset="0"/>
                <a:cs typeface="Times New Roman"/>
              </a:rPr>
              <a:t>quality,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continuity. </a:t>
            </a:r>
            <a:r>
              <a:rPr lang="en-US" sz="2800" spc="-15" dirty="0">
                <a:latin typeface="Garamond" panose="02020404030301010803" pitchFamily="18" charset="0"/>
                <a:cs typeface="Times New Roman"/>
              </a:rPr>
              <a:t>Therefore, </a:t>
            </a:r>
            <a:r>
              <a:rPr lang="en-US" sz="2800" spc="-25" dirty="0">
                <a:latin typeface="Garamond" panose="02020404030301010803" pitchFamily="18" charset="0"/>
                <a:cs typeface="Times New Roman"/>
              </a:rPr>
              <a:t>it </a:t>
            </a:r>
            <a:r>
              <a:rPr lang="en-US" sz="2800" spc="-45" dirty="0">
                <a:latin typeface="Garamond" panose="02020404030301010803" pitchFamily="18" charset="0"/>
                <a:cs typeface="Times New Roman"/>
              </a:rPr>
              <a:t>is </a:t>
            </a:r>
            <a:r>
              <a:rPr lang="en-US" sz="2800" spc="-30" dirty="0">
                <a:latin typeface="Garamond" panose="02020404030301010803" pitchFamily="18" charset="0"/>
                <a:cs typeface="Times New Roman"/>
              </a:rPr>
              <a:t>essential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proactively manage </a:t>
            </a:r>
            <a:r>
              <a:rPr lang="en-US" sz="2800" spc="-20" dirty="0">
                <a:latin typeface="Garamond" panose="02020404030301010803" pitchFamily="18" charset="0"/>
                <a:cs typeface="Times New Roman"/>
              </a:rPr>
              <a:t>these </a:t>
            </a:r>
            <a:r>
              <a:rPr lang="en-US" sz="2800" spc="-35" dirty="0">
                <a:latin typeface="Garamond" panose="02020404030301010803" pitchFamily="18" charset="0"/>
                <a:cs typeface="Times New Roman"/>
              </a:rPr>
              <a:t>risks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protect the </a:t>
            </a:r>
            <a:r>
              <a:rPr lang="en-US" sz="2800" spc="-30"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ensure </a:t>
            </a:r>
            <a:r>
              <a:rPr lang="en-US" sz="2800" spc="-25" dirty="0">
                <a:latin typeface="Garamond" panose="02020404030301010803" pitchFamily="18" charset="0"/>
                <a:cs typeface="Times New Roman"/>
              </a:rPr>
              <a:t>compliance with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laws.</a:t>
            </a:r>
            <a:endParaRPr lang="en-US" sz="2800" dirty="0">
              <a:latin typeface="Garamond" panose="02020404030301010803" pitchFamily="18" charset="0"/>
              <a:cs typeface="Times New Roman"/>
            </a:endParaRPr>
          </a:p>
          <a:p>
            <a:pPr marL="12700" marR="5080" algn="just">
              <a:lnSpc>
                <a:spcPct val="140600"/>
              </a:lnSpc>
              <a:spcBef>
                <a:spcPts val="5"/>
              </a:spcBef>
            </a:pP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71628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Risk Assessment Techniques</a:t>
            </a:r>
          </a:p>
        </p:txBody>
      </p:sp>
      <p:sp>
        <p:nvSpPr>
          <p:cNvPr id="4" name="Slide Number Placeholder 3">
            <a:extLst>
              <a:ext uri="{FF2B5EF4-FFF2-40B4-BE49-F238E27FC236}">
                <a16:creationId xmlns:a16="http://schemas.microsoft.com/office/drawing/2014/main" id="{EBFC0878-128D-2AB4-CC61-8AE0942341C5}"/>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219</a:t>
            </a:fld>
            <a:endParaRPr lang="en-US"/>
          </a:p>
        </p:txBody>
      </p:sp>
    </p:spTree>
    <p:extLst>
      <p:ext uri="{BB962C8B-B14F-4D97-AF65-F5344CB8AC3E}">
        <p14:creationId xmlns:p14="http://schemas.microsoft.com/office/powerpoint/2010/main" val="118301773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1838110"/>
            <a:ext cx="17133896" cy="7778348"/>
          </a:xfrm>
          <a:prstGeom prst="rect">
            <a:avLst/>
          </a:prstGeom>
        </p:spPr>
        <p:txBody>
          <a:bodyPr vert="horz" wrap="square" lIns="0" tIns="12700" rIns="0" bIns="0" rtlCol="0">
            <a:spAutoFit/>
          </a:bodyPr>
          <a:lstStyle/>
          <a:p>
            <a:pPr marL="469265" marR="5715" indent="-228600" algn="just">
              <a:lnSpc>
                <a:spcPct val="1409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Enhancing </a:t>
            </a:r>
            <a:r>
              <a:rPr lang="en-US" sz="2800" b="1" spc="-25" dirty="0">
                <a:solidFill>
                  <a:srgbClr val="054C2C"/>
                </a:solidFill>
                <a:latin typeface="Garamond" panose="02020404030301010803" pitchFamily="18" charset="0"/>
                <a:cs typeface="Times New Roman"/>
              </a:rPr>
              <a:t>reputation:</a:t>
            </a:r>
            <a:r>
              <a:rPr lang="en-US" sz="2800" b="1" spc="-20" dirty="0">
                <a:solidFill>
                  <a:srgbClr val="054C2C"/>
                </a:solidFill>
                <a:latin typeface="Garamond" panose="02020404030301010803" pitchFamily="18" charset="0"/>
                <a:cs typeface="Times New Roman"/>
              </a:rPr>
              <a:t> </a:t>
            </a:r>
            <a:r>
              <a:rPr lang="en-US" sz="2800" spc="-90" dirty="0">
                <a:latin typeface="Garamond" panose="02020404030301010803" pitchFamily="18" charset="0"/>
                <a:cs typeface="Times New Roman"/>
              </a:rPr>
              <a:t>By</a:t>
            </a:r>
            <a:r>
              <a:rPr lang="en-US" sz="2800" spc="-85" dirty="0">
                <a:latin typeface="Garamond" panose="02020404030301010803" pitchFamily="18" charset="0"/>
                <a:cs typeface="Times New Roman"/>
              </a:rPr>
              <a:t> </a:t>
            </a:r>
            <a:r>
              <a:rPr lang="en-US" sz="2800" spc="-35" dirty="0">
                <a:latin typeface="Garamond" panose="02020404030301010803" pitchFamily="18" charset="0"/>
                <a:cs typeface="Times New Roman"/>
              </a:rPr>
              <a:t>proactively</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managing</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third-party </a:t>
            </a:r>
            <a:r>
              <a:rPr lang="en-US" sz="2800" spc="-40" dirty="0">
                <a:latin typeface="Garamond" panose="02020404030301010803" pitchFamily="18" charset="0"/>
                <a:cs typeface="Times New Roman"/>
              </a:rPr>
              <a:t>risks,</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organization can </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demonstrate </a:t>
            </a:r>
            <a:r>
              <a:rPr lang="en-US" sz="2800" spc="-25" dirty="0">
                <a:latin typeface="Garamond" panose="02020404030301010803" pitchFamily="18" charset="0"/>
                <a:cs typeface="Times New Roman"/>
              </a:rPr>
              <a:t>its </a:t>
            </a:r>
            <a:r>
              <a:rPr lang="en-US" sz="2800" spc="-10" dirty="0">
                <a:latin typeface="Garamond" panose="02020404030301010803" pitchFamily="18" charset="0"/>
                <a:cs typeface="Times New Roman"/>
              </a:rPr>
              <a:t>commitment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ethical practices. </a:t>
            </a:r>
            <a:r>
              <a:rPr lang="en-US" sz="2800" spc="-25" dirty="0">
                <a:latin typeface="Garamond" panose="02020404030301010803" pitchFamily="18" charset="0"/>
                <a:cs typeface="Times New Roman"/>
              </a:rPr>
              <a:t>This can </a:t>
            </a:r>
            <a:r>
              <a:rPr lang="en-US" sz="2800" spc="-20" dirty="0">
                <a:latin typeface="Garamond" panose="02020404030301010803" pitchFamily="18" charset="0"/>
                <a:cs typeface="Times New Roman"/>
              </a:rPr>
              <a:t>enhance </a:t>
            </a:r>
            <a:r>
              <a:rPr lang="en-US" sz="2800" spc="-25" dirty="0">
                <a:latin typeface="Garamond" panose="02020404030301010803" pitchFamily="18" charset="0"/>
                <a:cs typeface="Times New Roman"/>
              </a:rPr>
              <a:t>its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reputation</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trustworthiness</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among</a:t>
            </a:r>
            <a:r>
              <a:rPr lang="en-US" sz="2800" spc="-25" dirty="0">
                <a:latin typeface="Garamond" panose="02020404030301010803" pitchFamily="18" charset="0"/>
                <a:cs typeface="Times New Roman"/>
              </a:rPr>
              <a:t> its </a:t>
            </a:r>
            <a:r>
              <a:rPr lang="en-US" sz="2800" spc="-20" dirty="0">
                <a:latin typeface="Garamond" panose="02020404030301010803" pitchFamily="18" charset="0"/>
                <a:cs typeface="Times New Roman"/>
              </a:rPr>
              <a:t>customers,</a:t>
            </a:r>
            <a:r>
              <a:rPr lang="en-US" sz="2800" spc="-25" dirty="0">
                <a:latin typeface="Garamond" panose="02020404030301010803" pitchFamily="18" charset="0"/>
                <a:cs typeface="Times New Roman"/>
              </a:rPr>
              <a:t> stakeholders, </a:t>
            </a:r>
            <a:r>
              <a:rPr lang="en-US" sz="2800" spc="-30" dirty="0">
                <a:latin typeface="Garamond" panose="02020404030301010803" pitchFamily="18" charset="0"/>
                <a:cs typeface="Times New Roman"/>
              </a:rPr>
              <a:t>regulators,</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and</a:t>
            </a:r>
            <a:r>
              <a:rPr lang="en-US" sz="2800" spc="-3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public.</a:t>
            </a:r>
            <a:endParaRPr lang="en-US" sz="2800" dirty="0">
              <a:latin typeface="Garamond" panose="02020404030301010803" pitchFamily="18" charset="0"/>
              <a:cs typeface="Times New Roman"/>
            </a:endParaRPr>
          </a:p>
          <a:p>
            <a:pPr>
              <a:spcBef>
                <a:spcPts val="55"/>
              </a:spcBef>
              <a:buFont typeface="Wingdings"/>
              <a:buChar char=""/>
            </a:pPr>
            <a:endParaRPr lang="en-US" sz="4000" dirty="0">
              <a:latin typeface="Garamond" panose="02020404030301010803" pitchFamily="18" charset="0"/>
              <a:cs typeface="Times New Roman"/>
            </a:endParaRPr>
          </a:p>
          <a:p>
            <a:pPr marL="469265" marR="5080" indent="-228600" algn="just">
              <a:lnSpc>
                <a:spcPct val="1408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Ensuring compliance: </a:t>
            </a:r>
            <a:r>
              <a:rPr lang="en-US" sz="2800" spc="-90" dirty="0">
                <a:latin typeface="Garamond" panose="02020404030301010803" pitchFamily="18" charset="0"/>
                <a:cs typeface="Times New Roman"/>
              </a:rPr>
              <a:t>By</a:t>
            </a:r>
            <a:r>
              <a:rPr lang="en-US" sz="2800" spc="-85" dirty="0">
                <a:latin typeface="Garamond" panose="02020404030301010803" pitchFamily="18" charset="0"/>
                <a:cs typeface="Times New Roman"/>
              </a:rPr>
              <a:t> </a:t>
            </a:r>
            <a:r>
              <a:rPr lang="en-US" sz="2800" spc="-35" dirty="0">
                <a:latin typeface="Garamond" panose="02020404030301010803" pitchFamily="18" charset="0"/>
                <a:cs typeface="Times New Roman"/>
              </a:rPr>
              <a:t>managing </a:t>
            </a:r>
            <a:r>
              <a:rPr lang="en-US" sz="2800" spc="-20" dirty="0">
                <a:latin typeface="Garamond" panose="02020404030301010803" pitchFamily="18" charset="0"/>
                <a:cs typeface="Times New Roman"/>
              </a:rPr>
              <a:t>third-party </a:t>
            </a:r>
            <a:r>
              <a:rPr lang="en-US" sz="2800" spc="-40" dirty="0">
                <a:latin typeface="Garamond" panose="02020404030301010803" pitchFamily="18" charset="0"/>
                <a:cs typeface="Times New Roman"/>
              </a:rPr>
              <a:t>risks,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organization can </a:t>
            </a:r>
            <a:r>
              <a:rPr lang="en-US" sz="2800" spc="-20" dirty="0">
                <a:latin typeface="Garamond" panose="02020404030301010803" pitchFamily="18" charset="0"/>
                <a:cs typeface="Times New Roman"/>
              </a:rPr>
              <a:t>ensure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it </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complies with </a:t>
            </a:r>
            <a:r>
              <a:rPr lang="en-US" sz="2800" spc="-35" dirty="0">
                <a:latin typeface="Garamond" panose="02020404030301010803" pitchFamily="18" charset="0"/>
                <a:cs typeface="Times New Roman"/>
              </a:rPr>
              <a:t>applicable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0" dirty="0">
                <a:latin typeface="Garamond" panose="02020404030301010803" pitchFamily="18" charset="0"/>
                <a:cs typeface="Times New Roman"/>
              </a:rPr>
              <a:t>laws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regulations </a:t>
            </a:r>
            <a:r>
              <a:rPr lang="en-US" sz="2800" spc="-25" dirty="0">
                <a:latin typeface="Garamond" panose="02020404030301010803" pitchFamily="18" charset="0"/>
                <a:cs typeface="Times New Roman"/>
              </a:rPr>
              <a:t>in its jurisdiction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in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jurisdictions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parties.</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This</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help</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avoid</a:t>
            </a:r>
            <a:r>
              <a:rPr lang="en-US" sz="2800" spc="-3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reduce</a:t>
            </a:r>
            <a:r>
              <a:rPr lang="en-US" sz="2800" spc="-35"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penalties, </a:t>
            </a:r>
            <a:r>
              <a:rPr lang="en-US" sz="2800" spc="-290" dirty="0">
                <a:latin typeface="Garamond" panose="02020404030301010803" pitchFamily="18" charset="0"/>
                <a:cs typeface="Times New Roman"/>
              </a:rPr>
              <a:t> </a:t>
            </a:r>
            <a:r>
              <a:rPr lang="en-US" sz="2800" spc="-30" dirty="0">
                <a:latin typeface="Garamond" panose="02020404030301010803" pitchFamily="18" charset="0"/>
                <a:cs typeface="Times New Roman"/>
              </a:rPr>
              <a:t>fines,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sanctions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may</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result</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non-compliance</a:t>
            </a:r>
            <a:r>
              <a:rPr lang="en-US" sz="2800" dirty="0">
                <a:latin typeface="Garamond" panose="02020404030301010803" pitchFamily="18" charset="0"/>
                <a:cs typeface="Times New Roman"/>
              </a:rPr>
              <a:t> 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violation</a:t>
            </a:r>
            <a:r>
              <a:rPr lang="en-US" sz="2800" spc="-5" dirty="0">
                <a:latin typeface="Garamond" panose="02020404030301010803" pitchFamily="18" charset="0"/>
                <a:cs typeface="Times New Roman"/>
              </a:rPr>
              <a:t> of</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laws.</a:t>
            </a:r>
            <a:endParaRPr lang="en-US" sz="2800" dirty="0">
              <a:latin typeface="Garamond" panose="02020404030301010803" pitchFamily="18" charset="0"/>
              <a:cs typeface="Times New Roman"/>
            </a:endParaRPr>
          </a:p>
          <a:p>
            <a:pPr>
              <a:spcBef>
                <a:spcPts val="50"/>
              </a:spcBef>
              <a:buFont typeface="Wingdings"/>
              <a:buChar char=""/>
            </a:pPr>
            <a:endParaRPr lang="en-US" sz="3200" dirty="0">
              <a:latin typeface="Garamond" panose="02020404030301010803" pitchFamily="18" charset="0"/>
              <a:cs typeface="Times New Roman"/>
            </a:endParaRPr>
          </a:p>
          <a:p>
            <a:pPr marL="469265" marR="5080" indent="-228600" algn="just">
              <a:lnSpc>
                <a:spcPct val="140800"/>
              </a:lnSpc>
              <a:buClr>
                <a:srgbClr val="000000"/>
              </a:buClr>
              <a:buFont typeface="Wingdings"/>
              <a:buChar char=""/>
              <a:tabLst>
                <a:tab pos="469900" algn="l"/>
              </a:tabLst>
            </a:pPr>
            <a:r>
              <a:rPr lang="en-US" sz="2800" b="1" spc="-15" dirty="0">
                <a:solidFill>
                  <a:srgbClr val="054C2C"/>
                </a:solidFill>
                <a:latin typeface="Garamond" panose="02020404030301010803" pitchFamily="18" charset="0"/>
                <a:cs typeface="Times New Roman"/>
              </a:rPr>
              <a:t>Improving</a:t>
            </a:r>
            <a:r>
              <a:rPr lang="en-US" sz="2800" b="1" spc="-55"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security:</a:t>
            </a:r>
            <a:r>
              <a:rPr lang="en-US" sz="2800" b="1" spc="-35"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improve</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5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posture</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resilience</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against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breaches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unauthorized </a:t>
            </a:r>
            <a:r>
              <a:rPr lang="en-US" sz="2800" spc="-40" dirty="0">
                <a:latin typeface="Garamond" panose="02020404030301010803" pitchFamily="18" charset="0"/>
                <a:cs typeface="Times New Roman"/>
              </a:rPr>
              <a:t>access. </a:t>
            </a:r>
            <a:r>
              <a:rPr lang="en-US" sz="2800" spc="-25" dirty="0">
                <a:latin typeface="Garamond" panose="02020404030301010803" pitchFamily="18" charset="0"/>
                <a:cs typeface="Times New Roman"/>
              </a:rPr>
              <a:t>This can </a:t>
            </a:r>
            <a:r>
              <a:rPr lang="en-US" sz="2800" spc="-20" dirty="0">
                <a:latin typeface="Garamond" panose="02020404030301010803" pitchFamily="18" charset="0"/>
                <a:cs typeface="Times New Roman"/>
              </a:rPr>
              <a:t>help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organization </a:t>
            </a:r>
            <a:r>
              <a:rPr lang="en-US" sz="2800" spc="-5" dirty="0">
                <a:latin typeface="Garamond" panose="02020404030301010803" pitchFamily="18" charset="0"/>
                <a:cs typeface="Times New Roman"/>
              </a:rPr>
              <a:t>protect </a:t>
            </a:r>
            <a:r>
              <a:rPr lang="en-US" sz="2800" spc="-30" dirty="0">
                <a:latin typeface="Garamond" panose="02020404030301010803" pitchFamily="18" charset="0"/>
                <a:cs typeface="Times New Roman"/>
              </a:rPr>
              <a:t>its </a:t>
            </a:r>
            <a:r>
              <a:rPr lang="en-US" sz="2800" spc="-25" dirty="0">
                <a:latin typeface="Garamond" panose="02020404030301010803" pitchFamily="18" charset="0"/>
                <a:cs typeface="Times New Roman"/>
              </a:rPr>
              <a:t>confidential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sensitive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from </a:t>
            </a:r>
            <a:r>
              <a:rPr lang="en-US" sz="2800" spc="-25" dirty="0">
                <a:latin typeface="Garamond" panose="02020404030301010803" pitchFamily="18" charset="0"/>
                <a:cs typeface="Times New Roman"/>
              </a:rPr>
              <a:t>external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internal </a:t>
            </a:r>
            <a:r>
              <a:rPr lang="en-US" sz="2800" spc="-15" dirty="0">
                <a:latin typeface="Garamond" panose="02020404030301010803" pitchFamily="18" charset="0"/>
                <a:cs typeface="Times New Roman"/>
              </a:rPr>
              <a:t>threats. </a:t>
            </a:r>
            <a:r>
              <a:rPr lang="en-US" sz="2800" spc="15" dirty="0">
                <a:latin typeface="Garamond" panose="02020404030301010803" pitchFamily="18" charset="0"/>
                <a:cs typeface="Times New Roman"/>
              </a:rPr>
              <a:t>It </a:t>
            </a:r>
            <a:r>
              <a:rPr lang="en-US" sz="2800" spc="-25" dirty="0">
                <a:latin typeface="Garamond" panose="02020404030301010803" pitchFamily="18" charset="0"/>
                <a:cs typeface="Times New Roman"/>
              </a:rPr>
              <a:t>can </a:t>
            </a:r>
            <a:r>
              <a:rPr lang="en-US" sz="2800" spc="-35" dirty="0">
                <a:latin typeface="Garamond" panose="02020404030301010803" pitchFamily="18" charset="0"/>
                <a:cs typeface="Times New Roman"/>
              </a:rPr>
              <a:t>also </a:t>
            </a:r>
            <a:r>
              <a:rPr lang="en-US" sz="2800" spc="-20" dirty="0">
                <a:latin typeface="Garamond" panose="02020404030301010803" pitchFamily="18" charset="0"/>
                <a:cs typeface="Times New Roman"/>
              </a:rPr>
              <a:t>help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organization </a:t>
            </a:r>
            <a:r>
              <a:rPr lang="en-US" sz="2800" spc="-15" dirty="0">
                <a:latin typeface="Garamond" panose="02020404030301010803" pitchFamily="18" charset="0"/>
                <a:cs typeface="Times New Roman"/>
              </a:rPr>
              <a:t>reduce </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costs and </a:t>
            </a:r>
            <a:r>
              <a:rPr lang="en-US" sz="2800" spc="-20" dirty="0">
                <a:latin typeface="Garamond" panose="02020404030301010803" pitchFamily="18" charset="0"/>
                <a:cs typeface="Times New Roman"/>
              </a:rPr>
              <a:t>consequences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breaches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unauthorized </a:t>
            </a:r>
            <a:r>
              <a:rPr lang="en-US" sz="2800" spc="-40" dirty="0">
                <a:latin typeface="Garamond" panose="02020404030301010803" pitchFamily="18" charset="0"/>
                <a:cs typeface="Times New Roman"/>
              </a:rPr>
              <a:t>access, </a:t>
            </a:r>
            <a:r>
              <a:rPr lang="en-US" sz="2800" spc="-20" dirty="0">
                <a:latin typeface="Garamond" panose="02020404030301010803" pitchFamily="18" charset="0"/>
                <a:cs typeface="Times New Roman"/>
              </a:rPr>
              <a:t>such </a:t>
            </a:r>
            <a:r>
              <a:rPr lang="en-US" sz="2800" spc="-40" dirty="0">
                <a:latin typeface="Garamond" panose="02020404030301010803" pitchFamily="18" charset="0"/>
                <a:cs typeface="Times New Roman"/>
              </a:rPr>
              <a:t>as </a:t>
            </a:r>
            <a:r>
              <a:rPr lang="en-US" sz="2800" spc="-25" dirty="0">
                <a:latin typeface="Garamond" panose="02020404030301010803" pitchFamily="18" charset="0"/>
                <a:cs typeface="Times New Roman"/>
              </a:rPr>
              <a:t>remediation, </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recovery,</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notification,</a:t>
            </a:r>
            <a:r>
              <a:rPr lang="en-US" sz="2800" spc="-15" dirty="0">
                <a:latin typeface="Garamond" panose="02020404030301010803" pitchFamily="18" charset="0"/>
                <a:cs typeface="Times New Roman"/>
              </a:rPr>
              <a:t> compensation,</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litigation.</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Benefits of Proactively Managing Third-party Risks </a:t>
            </a:r>
          </a:p>
        </p:txBody>
      </p:sp>
      <p:sp>
        <p:nvSpPr>
          <p:cNvPr id="4" name="Slide Number Placeholder 3">
            <a:extLst>
              <a:ext uri="{FF2B5EF4-FFF2-40B4-BE49-F238E27FC236}">
                <a16:creationId xmlns:a16="http://schemas.microsoft.com/office/drawing/2014/main" id="{BD4BBDDA-89FC-41DA-621F-3CAE2F608D1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220</a:t>
            </a:fld>
            <a:endParaRPr lang="en-US"/>
          </a:p>
        </p:txBody>
      </p:sp>
    </p:spTree>
    <p:extLst>
      <p:ext uri="{BB962C8B-B14F-4D97-AF65-F5344CB8AC3E}">
        <p14:creationId xmlns:p14="http://schemas.microsoft.com/office/powerpoint/2010/main" val="114486659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334645">
              <a:spcBef>
                <a:spcPts val="95"/>
              </a:spcBef>
            </a:pPr>
            <a:r>
              <a:rPr lang="en-US" sz="3600" b="1" spc="15" dirty="0">
                <a:solidFill>
                  <a:srgbClr val="054C2C"/>
                </a:solidFill>
                <a:latin typeface="Garamond" panose="02020404030301010803" pitchFamily="18" charset="0"/>
                <a:cs typeface="Times New Roman"/>
              </a:rPr>
              <a:t>The</a:t>
            </a:r>
            <a:r>
              <a:rPr lang="en-US" sz="3600" b="1" dirty="0">
                <a:solidFill>
                  <a:srgbClr val="054C2C"/>
                </a:solidFill>
                <a:latin typeface="Garamond" panose="02020404030301010803" pitchFamily="18" charset="0"/>
                <a:cs typeface="Times New Roman"/>
              </a:rPr>
              <a:t> Role</a:t>
            </a:r>
            <a:r>
              <a:rPr lang="en-US" sz="3600" b="1" spc="-15"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of </a:t>
            </a:r>
            <a:r>
              <a:rPr lang="en-US" sz="3600" b="1" spc="-35" dirty="0">
                <a:solidFill>
                  <a:srgbClr val="054C2C"/>
                </a:solidFill>
                <a:latin typeface="Garamond" panose="02020404030301010803" pitchFamily="18" charset="0"/>
                <a:cs typeface="Times New Roman"/>
              </a:rPr>
              <a:t>Vendor</a:t>
            </a:r>
            <a:r>
              <a:rPr lang="en-US" sz="3600" b="1" spc="-10" dirty="0">
                <a:solidFill>
                  <a:srgbClr val="054C2C"/>
                </a:solidFill>
                <a:latin typeface="Garamond" panose="02020404030301010803" pitchFamily="18" charset="0"/>
                <a:cs typeface="Times New Roman"/>
              </a:rPr>
              <a:t> </a:t>
            </a:r>
            <a:r>
              <a:rPr lang="en-US" sz="3600" b="1" spc="35" dirty="0">
                <a:solidFill>
                  <a:srgbClr val="054C2C"/>
                </a:solidFill>
                <a:latin typeface="Garamond" panose="02020404030301010803" pitchFamily="18" charset="0"/>
                <a:cs typeface="Times New Roman"/>
              </a:rPr>
              <a:t>Due</a:t>
            </a:r>
            <a:r>
              <a:rPr lang="en-US" sz="3600" b="1" spc="5" dirty="0">
                <a:solidFill>
                  <a:srgbClr val="054C2C"/>
                </a:solidFill>
                <a:latin typeface="Garamond" panose="02020404030301010803" pitchFamily="18" charset="0"/>
                <a:cs typeface="Times New Roman"/>
              </a:rPr>
              <a:t> </a:t>
            </a:r>
            <a:r>
              <a:rPr lang="en-US" sz="3600" b="1" spc="25" dirty="0">
                <a:solidFill>
                  <a:srgbClr val="054C2C"/>
                </a:solidFill>
                <a:latin typeface="Garamond" panose="02020404030301010803" pitchFamily="18" charset="0"/>
                <a:cs typeface="Times New Roman"/>
              </a:rPr>
              <a:t>Diligence</a:t>
            </a:r>
            <a:r>
              <a:rPr lang="en-US" sz="3600" b="1" spc="-10"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in Data</a:t>
            </a:r>
            <a:r>
              <a:rPr lang="en-US" sz="3600" b="1" spc="-10" dirty="0">
                <a:solidFill>
                  <a:srgbClr val="054C2C"/>
                </a:solidFill>
                <a:latin typeface="Garamond" panose="02020404030301010803" pitchFamily="18" charset="0"/>
                <a:cs typeface="Times New Roman"/>
              </a:rPr>
              <a:t> Protection</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625059" y="2523391"/>
            <a:ext cx="10669588" cy="4845685"/>
          </a:xfrm>
          <a:prstGeom prst="rect">
            <a:avLst/>
          </a:prstGeom>
          <a:noFill/>
        </p:spPr>
        <p:txBody>
          <a:bodyPr wrap="square">
            <a:spAutoFit/>
          </a:bodyPr>
          <a:lstStyle/>
          <a:p>
            <a:pPr marL="12700">
              <a:lnSpc>
                <a:spcPct val="150000"/>
              </a:lnSpc>
              <a:spcBef>
                <a:spcPts val="100"/>
              </a:spcBef>
            </a:pPr>
            <a:r>
              <a:rPr lang="en-US" sz="2800" spc="-55" dirty="0">
                <a:latin typeface="Garamond" panose="02020404030301010803" pitchFamily="18" charset="0"/>
                <a:cs typeface="Times New Roman"/>
              </a:rPr>
              <a:t>A</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step-by-step</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guide</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85" dirty="0">
                <a:latin typeface="Garamond" panose="02020404030301010803" pitchFamily="18" charset="0"/>
                <a:cs typeface="Times New Roman"/>
              </a:rPr>
              <a:t> </a:t>
            </a:r>
            <a:r>
              <a:rPr lang="en-US" sz="2800" spc="-20" dirty="0">
                <a:latin typeface="Garamond" panose="02020404030301010803" pitchFamily="18" charset="0"/>
                <a:cs typeface="Times New Roman"/>
              </a:rPr>
              <a:t>conducting</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vendor</a:t>
            </a:r>
            <a:r>
              <a:rPr lang="en-US" sz="2800" spc="-70" dirty="0">
                <a:latin typeface="Garamond" panose="02020404030301010803" pitchFamily="18" charset="0"/>
                <a:cs typeface="Times New Roman"/>
              </a:rPr>
              <a:t> </a:t>
            </a:r>
            <a:r>
              <a:rPr lang="en-US" sz="2800" spc="-15" dirty="0">
                <a:latin typeface="Garamond" panose="02020404030301010803" pitchFamily="18" charset="0"/>
                <a:cs typeface="Times New Roman"/>
              </a:rPr>
              <a:t>due</a:t>
            </a:r>
            <a:r>
              <a:rPr lang="en-US" sz="2800" spc="-55" dirty="0">
                <a:latin typeface="Garamond" panose="02020404030301010803" pitchFamily="18" charset="0"/>
                <a:cs typeface="Times New Roman"/>
              </a:rPr>
              <a:t> </a:t>
            </a:r>
            <a:r>
              <a:rPr lang="en-US" sz="2800" spc="-40" dirty="0">
                <a:latin typeface="Garamond" panose="02020404030301010803" pitchFamily="18" charset="0"/>
                <a:cs typeface="Times New Roman"/>
              </a:rPr>
              <a:t>diligence</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6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75" dirty="0">
                <a:latin typeface="Garamond" panose="02020404030301010803" pitchFamily="18" charset="0"/>
                <a:cs typeface="Times New Roman"/>
              </a:rPr>
              <a:t> </a:t>
            </a:r>
            <a:r>
              <a:rPr lang="en-US" sz="2800" spc="-30" dirty="0">
                <a:latin typeface="Garamond" panose="02020404030301010803" pitchFamily="18" charset="0"/>
                <a:cs typeface="Times New Roman"/>
              </a:rPr>
              <a:t>include</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40" dirty="0">
                <a:latin typeface="Garamond" panose="02020404030301010803" pitchFamily="18" charset="0"/>
                <a:cs typeface="Times New Roman"/>
              </a:rPr>
              <a:t>following:</a:t>
            </a:r>
            <a:endParaRPr lang="en-US" sz="2800" dirty="0">
              <a:latin typeface="Garamond" panose="02020404030301010803" pitchFamily="18" charset="0"/>
              <a:cs typeface="Times New Roman"/>
            </a:endParaRPr>
          </a:p>
          <a:p>
            <a:pPr>
              <a:lnSpc>
                <a:spcPct val="150000"/>
              </a:lnSpc>
              <a:spcBef>
                <a:spcPts val="50"/>
              </a:spcBef>
            </a:pPr>
            <a:endParaRPr lang="en-US" sz="4000" dirty="0">
              <a:latin typeface="Garamond" panose="02020404030301010803" pitchFamily="18" charset="0"/>
              <a:cs typeface="Times New Roman"/>
            </a:endParaRPr>
          </a:p>
          <a:p>
            <a:pPr marL="469265" marR="5080" indent="-228600" algn="just">
              <a:lnSpc>
                <a:spcPct val="150000"/>
              </a:lnSpc>
              <a:buFont typeface="Wingdings"/>
              <a:buChar char=""/>
              <a:tabLst>
                <a:tab pos="469900" algn="l"/>
              </a:tabLst>
            </a:pPr>
            <a:r>
              <a:rPr lang="en-US" sz="2800" spc="-20" dirty="0">
                <a:latin typeface="Garamond" panose="02020404030301010803" pitchFamily="18" charset="0"/>
                <a:cs typeface="Times New Roman"/>
              </a:rPr>
              <a:t>Identify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vendors </a:t>
            </a:r>
            <a:r>
              <a:rPr lang="en-US" sz="2800" dirty="0">
                <a:latin typeface="Garamond" panose="02020404030301010803" pitchFamily="18" charset="0"/>
                <a:cs typeface="Times New Roman"/>
              </a:rPr>
              <a:t>that </a:t>
            </a:r>
            <a:r>
              <a:rPr lang="en-US" sz="2800" spc="-20" dirty="0">
                <a:latin typeface="Garamond" panose="02020404030301010803" pitchFamily="18" charset="0"/>
                <a:cs typeface="Times New Roman"/>
              </a:rPr>
              <a:t>process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5" dirty="0">
                <a:latin typeface="Garamond" panose="02020404030301010803" pitchFamily="18" charset="0"/>
                <a:cs typeface="Times New Roman"/>
              </a:rPr>
              <a:t>on </a:t>
            </a:r>
            <a:r>
              <a:rPr lang="en-US" sz="2800" spc="-25" dirty="0">
                <a:latin typeface="Garamond" panose="02020404030301010803" pitchFamily="18" charset="0"/>
                <a:cs typeface="Times New Roman"/>
              </a:rPr>
              <a:t>behalf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your organization, </a:t>
            </a:r>
            <a:r>
              <a:rPr lang="en-US" sz="2800" dirty="0">
                <a:latin typeface="Garamond" panose="02020404030301010803" pitchFamily="18" charset="0"/>
                <a:cs typeface="Times New Roman"/>
              </a:rPr>
              <a:t>or that </a:t>
            </a:r>
            <a:r>
              <a:rPr lang="en-US" sz="2800" spc="-30" dirty="0">
                <a:latin typeface="Garamond" panose="02020404030301010803" pitchFamily="18" charset="0"/>
                <a:cs typeface="Times New Roman"/>
              </a:rPr>
              <a:t>have </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access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such </a:t>
            </a:r>
            <a:r>
              <a:rPr lang="en-US" sz="2800" spc="-30" dirty="0">
                <a:latin typeface="Garamond" panose="02020404030301010803" pitchFamily="18" charset="0"/>
                <a:cs typeface="Times New Roman"/>
              </a:rPr>
              <a:t>data. </a:t>
            </a:r>
            <a:r>
              <a:rPr lang="en-US" sz="2800" spc="-25" dirty="0">
                <a:latin typeface="Garamond" panose="02020404030301010803" pitchFamily="18" charset="0"/>
                <a:cs typeface="Times New Roman"/>
              </a:rPr>
              <a:t>This </a:t>
            </a:r>
            <a:r>
              <a:rPr lang="en-US" sz="2800" spc="-55" dirty="0">
                <a:latin typeface="Garamond" panose="02020404030301010803" pitchFamily="18" charset="0"/>
                <a:cs typeface="Times New Roman"/>
              </a:rPr>
              <a:t>may </a:t>
            </a:r>
            <a:r>
              <a:rPr lang="en-US" sz="2800" spc="-30" dirty="0">
                <a:latin typeface="Garamond" panose="02020404030301010803" pitchFamily="18" charset="0"/>
                <a:cs typeface="Times New Roman"/>
              </a:rPr>
              <a:t>include </a:t>
            </a:r>
            <a:r>
              <a:rPr lang="en-US" sz="2800" spc="-25" dirty="0">
                <a:latin typeface="Garamond" panose="02020404030301010803" pitchFamily="18" charset="0"/>
                <a:cs typeface="Times New Roman"/>
              </a:rPr>
              <a:t>cloud </a:t>
            </a:r>
            <a:r>
              <a:rPr lang="en-US" sz="2800" spc="-35" dirty="0">
                <a:latin typeface="Garamond" panose="02020404030301010803" pitchFamily="18" charset="0"/>
                <a:cs typeface="Times New Roman"/>
              </a:rPr>
              <a:t>service </a:t>
            </a:r>
            <a:r>
              <a:rPr lang="en-US" sz="2800" spc="-25" dirty="0">
                <a:latin typeface="Garamond" panose="02020404030301010803" pitchFamily="18" charset="0"/>
                <a:cs typeface="Times New Roman"/>
              </a:rPr>
              <a:t>providers, software </a:t>
            </a:r>
            <a:r>
              <a:rPr lang="en-US" sz="2800" spc="-40" dirty="0">
                <a:latin typeface="Garamond" panose="02020404030301010803" pitchFamily="18" charset="0"/>
                <a:cs typeface="Times New Roman"/>
              </a:rPr>
              <a:t>as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service </a:t>
            </a:r>
            <a:r>
              <a:rPr lang="en-US" sz="2800" spc="-65" dirty="0">
                <a:latin typeface="Garamond" panose="02020404030301010803" pitchFamily="18" charset="0"/>
                <a:cs typeface="Times New Roman"/>
              </a:rPr>
              <a:t>(SaaS) </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provider,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payroll</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HR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IT </a:t>
            </a:r>
            <a:r>
              <a:rPr lang="en-US" sz="2800" spc="-35" dirty="0">
                <a:latin typeface="Garamond" panose="02020404030301010803" pitchFamily="18" charset="0"/>
                <a:cs typeface="Times New Roman"/>
              </a:rPr>
              <a:t>services,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etc.</a:t>
            </a:r>
            <a:endParaRPr lang="en-US" sz="2800" dirty="0">
              <a:latin typeface="Garamond" panose="02020404030301010803" pitchFamily="18" charset="0"/>
              <a:cs typeface="Times New Roman"/>
            </a:endParaRPr>
          </a:p>
        </p:txBody>
      </p:sp>
      <p:grpSp>
        <p:nvGrpSpPr>
          <p:cNvPr id="2" name="Group 1">
            <a:extLst>
              <a:ext uri="{FF2B5EF4-FFF2-40B4-BE49-F238E27FC236}">
                <a16:creationId xmlns:a16="http://schemas.microsoft.com/office/drawing/2014/main" id="{9CD7F35C-524C-1AA9-EE23-84C1A3D2390D}"/>
              </a:ext>
            </a:extLst>
          </p:cNvPr>
          <p:cNvGrpSpPr/>
          <p:nvPr/>
        </p:nvGrpSpPr>
        <p:grpSpPr>
          <a:xfrm>
            <a:off x="11881165" y="2524808"/>
            <a:ext cx="6544593" cy="6038643"/>
            <a:chOff x="7827936" y="4314397"/>
            <a:chExt cx="3509063" cy="3237784"/>
          </a:xfrm>
        </p:grpSpPr>
        <p:pic>
          <p:nvPicPr>
            <p:cNvPr id="4" name="object 4">
              <a:extLst>
                <a:ext uri="{FF2B5EF4-FFF2-40B4-BE49-F238E27FC236}">
                  <a16:creationId xmlns:a16="http://schemas.microsoft.com/office/drawing/2014/main" id="{7B479747-914A-DD3D-C115-12B712E313AD}"/>
                </a:ext>
              </a:extLst>
            </p:cNvPr>
            <p:cNvPicPr/>
            <p:nvPr/>
          </p:nvPicPr>
          <p:blipFill>
            <a:blip r:embed="rId3" cstate="print"/>
            <a:stretch>
              <a:fillRect/>
            </a:stretch>
          </p:blipFill>
          <p:spPr>
            <a:xfrm>
              <a:off x="7827936" y="4314397"/>
              <a:ext cx="3509063" cy="3237784"/>
            </a:xfrm>
            <a:prstGeom prst="rect">
              <a:avLst/>
            </a:prstGeom>
          </p:spPr>
        </p:pic>
        <p:sp>
          <p:nvSpPr>
            <p:cNvPr id="5" name="object 5">
              <a:extLst>
                <a:ext uri="{FF2B5EF4-FFF2-40B4-BE49-F238E27FC236}">
                  <a16:creationId xmlns:a16="http://schemas.microsoft.com/office/drawing/2014/main" id="{0FF29772-0C08-C352-A67A-1C66F6A0EE15}"/>
                </a:ext>
              </a:extLst>
            </p:cNvPr>
            <p:cNvSpPr txBox="1"/>
            <p:nvPr/>
          </p:nvSpPr>
          <p:spPr>
            <a:xfrm>
              <a:off x="9180003" y="4355084"/>
              <a:ext cx="821690" cy="516384"/>
            </a:xfrm>
            <a:prstGeom prst="rect">
              <a:avLst/>
            </a:prstGeom>
          </p:spPr>
          <p:txBody>
            <a:bodyPr vert="horz" wrap="square" lIns="0" tIns="39370" rIns="0" bIns="0" rtlCol="0">
              <a:spAutoFit/>
            </a:bodyPr>
            <a:lstStyle/>
            <a:p>
              <a:pPr marR="5080" indent="185420">
                <a:spcBef>
                  <a:spcPts val="310"/>
                </a:spcBef>
              </a:pPr>
              <a:r>
                <a:rPr sz="2000" b="1" spc="-25" dirty="0">
                  <a:solidFill>
                    <a:srgbClr val="FFFFFF"/>
                  </a:solidFill>
                  <a:latin typeface="Garamond" panose="02020404030301010803" pitchFamily="18" charset="0"/>
                  <a:cs typeface="Times New Roman"/>
                </a:rPr>
                <a:t>Vendor </a:t>
              </a:r>
              <a:r>
                <a:rPr sz="2000" b="1" spc="-20" dirty="0">
                  <a:solidFill>
                    <a:srgbClr val="FFFFFF"/>
                  </a:solidFill>
                  <a:latin typeface="Garamond" panose="02020404030301010803" pitchFamily="18" charset="0"/>
                  <a:cs typeface="Times New Roman"/>
                </a:rPr>
                <a:t> </a:t>
              </a:r>
              <a:r>
                <a:rPr sz="2000" b="1" spc="-5" dirty="0">
                  <a:solidFill>
                    <a:srgbClr val="FFFFFF"/>
                  </a:solidFill>
                  <a:latin typeface="Garamond" panose="02020404030301010803" pitchFamily="18" charset="0"/>
                  <a:cs typeface="Times New Roman"/>
                </a:rPr>
                <a:t>I</a:t>
              </a:r>
              <a:r>
                <a:rPr sz="2000" b="1" dirty="0">
                  <a:solidFill>
                    <a:srgbClr val="FFFFFF"/>
                  </a:solidFill>
                  <a:latin typeface="Garamond" panose="02020404030301010803" pitchFamily="18" charset="0"/>
                  <a:cs typeface="Times New Roman"/>
                </a:rPr>
                <a:t>de</a:t>
              </a:r>
              <a:r>
                <a:rPr sz="2000" b="1" spc="5" dirty="0">
                  <a:solidFill>
                    <a:srgbClr val="FFFFFF"/>
                  </a:solidFill>
                  <a:latin typeface="Garamond" panose="02020404030301010803" pitchFamily="18" charset="0"/>
                  <a:cs typeface="Times New Roman"/>
                </a:rPr>
                <a:t>n</a:t>
              </a:r>
              <a:r>
                <a:rPr sz="2000" b="1" spc="-10" dirty="0">
                  <a:solidFill>
                    <a:srgbClr val="FFFFFF"/>
                  </a:solidFill>
                  <a:latin typeface="Garamond" panose="02020404030301010803" pitchFamily="18" charset="0"/>
                  <a:cs typeface="Times New Roman"/>
                </a:rPr>
                <a:t>ti</a:t>
              </a:r>
              <a:r>
                <a:rPr sz="2000" b="1" spc="-25" dirty="0">
                  <a:solidFill>
                    <a:srgbClr val="FFFFFF"/>
                  </a:solidFill>
                  <a:latin typeface="Garamond" panose="02020404030301010803" pitchFamily="18" charset="0"/>
                  <a:cs typeface="Times New Roman"/>
                </a:rPr>
                <a:t>f</a:t>
              </a:r>
              <a:r>
                <a:rPr sz="2000" b="1" spc="-15" dirty="0">
                  <a:solidFill>
                    <a:srgbClr val="FFFFFF"/>
                  </a:solidFill>
                  <a:latin typeface="Garamond" panose="02020404030301010803" pitchFamily="18" charset="0"/>
                  <a:cs typeface="Times New Roman"/>
                </a:rPr>
                <a:t>i</a:t>
              </a:r>
              <a:r>
                <a:rPr sz="2000" b="1" dirty="0">
                  <a:solidFill>
                    <a:srgbClr val="FFFFFF"/>
                  </a:solidFill>
                  <a:latin typeface="Garamond" panose="02020404030301010803" pitchFamily="18" charset="0"/>
                  <a:cs typeface="Times New Roman"/>
                </a:rPr>
                <a:t>cation  </a:t>
              </a:r>
              <a:r>
                <a:rPr sz="2000" b="1" spc="-10" dirty="0">
                  <a:solidFill>
                    <a:srgbClr val="FFFFFF"/>
                  </a:solidFill>
                  <a:latin typeface="Garamond" panose="02020404030301010803" pitchFamily="18" charset="0"/>
                  <a:cs typeface="Times New Roman"/>
                </a:rPr>
                <a:t>and </a:t>
              </a:r>
              <a:r>
                <a:rPr sz="2000" b="1" spc="-5" dirty="0">
                  <a:solidFill>
                    <a:srgbClr val="FFFFFF"/>
                  </a:solidFill>
                  <a:latin typeface="Garamond" panose="02020404030301010803" pitchFamily="18" charset="0"/>
                  <a:cs typeface="Times New Roman"/>
                </a:rPr>
                <a:t>Selec</a:t>
              </a:r>
              <a:r>
                <a:rPr sz="2000" b="1" spc="-10" dirty="0">
                  <a:solidFill>
                    <a:srgbClr val="FFFFFF"/>
                  </a:solidFill>
                  <a:latin typeface="Garamond" panose="02020404030301010803" pitchFamily="18" charset="0"/>
                  <a:cs typeface="Times New Roman"/>
                </a:rPr>
                <a:t>ti</a:t>
              </a:r>
              <a:r>
                <a:rPr sz="2000" b="1" spc="10" dirty="0">
                  <a:solidFill>
                    <a:srgbClr val="FFFFFF"/>
                  </a:solidFill>
                  <a:latin typeface="Garamond" panose="02020404030301010803" pitchFamily="18" charset="0"/>
                  <a:cs typeface="Times New Roman"/>
                </a:rPr>
                <a:t>on</a:t>
              </a:r>
              <a:endParaRPr sz="2000" dirty="0">
                <a:latin typeface="Garamond" panose="02020404030301010803" pitchFamily="18" charset="0"/>
                <a:cs typeface="Times New Roman"/>
              </a:endParaRPr>
            </a:p>
          </p:txBody>
        </p:sp>
        <p:sp>
          <p:nvSpPr>
            <p:cNvPr id="6" name="object 6">
              <a:extLst>
                <a:ext uri="{FF2B5EF4-FFF2-40B4-BE49-F238E27FC236}">
                  <a16:creationId xmlns:a16="http://schemas.microsoft.com/office/drawing/2014/main" id="{64D13146-AB93-031D-40B6-BF89092EE577}"/>
                </a:ext>
              </a:extLst>
            </p:cNvPr>
            <p:cNvSpPr txBox="1"/>
            <p:nvPr/>
          </p:nvSpPr>
          <p:spPr>
            <a:xfrm>
              <a:off x="10212387" y="5006467"/>
              <a:ext cx="1012190" cy="516384"/>
            </a:xfrm>
            <a:prstGeom prst="rect">
              <a:avLst/>
            </a:prstGeom>
          </p:spPr>
          <p:txBody>
            <a:bodyPr vert="horz" wrap="square" lIns="0" tIns="39370" rIns="0" bIns="0" rtlCol="0">
              <a:spAutoFit/>
            </a:bodyPr>
            <a:lstStyle/>
            <a:p>
              <a:pPr marR="5080" algn="ctr">
                <a:spcBef>
                  <a:spcPts val="310"/>
                </a:spcBef>
              </a:pPr>
              <a:r>
                <a:rPr sz="2000" b="1" spc="-10" dirty="0">
                  <a:solidFill>
                    <a:srgbClr val="FFFFFF"/>
                  </a:solidFill>
                  <a:latin typeface="Garamond" panose="02020404030301010803" pitchFamily="18" charset="0"/>
                  <a:cs typeface="Times New Roman"/>
                </a:rPr>
                <a:t>Risk</a:t>
              </a:r>
              <a:r>
                <a:rPr sz="2000" b="1" spc="-55" dirty="0">
                  <a:solidFill>
                    <a:srgbClr val="FFFFFF"/>
                  </a:solidFill>
                  <a:latin typeface="Garamond" panose="02020404030301010803" pitchFamily="18" charset="0"/>
                  <a:cs typeface="Times New Roman"/>
                </a:rPr>
                <a:t> </a:t>
              </a:r>
              <a:r>
                <a:rPr sz="2000" b="1" spc="5" dirty="0">
                  <a:solidFill>
                    <a:srgbClr val="FFFFFF"/>
                  </a:solidFill>
                  <a:latin typeface="Garamond" panose="02020404030301010803" pitchFamily="18" charset="0"/>
                  <a:cs typeface="Times New Roman"/>
                </a:rPr>
                <a:t>Assessment </a:t>
              </a:r>
              <a:r>
                <a:rPr sz="2000" b="1" spc="-260" dirty="0">
                  <a:solidFill>
                    <a:srgbClr val="FFFFFF"/>
                  </a:solidFill>
                  <a:latin typeface="Garamond" panose="02020404030301010803" pitchFamily="18" charset="0"/>
                  <a:cs typeface="Times New Roman"/>
                </a:rPr>
                <a:t> </a:t>
              </a:r>
              <a:r>
                <a:rPr sz="2000" b="1" spc="-10" dirty="0">
                  <a:solidFill>
                    <a:srgbClr val="FFFFFF"/>
                  </a:solidFill>
                  <a:latin typeface="Garamond" panose="02020404030301010803" pitchFamily="18" charset="0"/>
                  <a:cs typeface="Times New Roman"/>
                </a:rPr>
                <a:t>and </a:t>
              </a:r>
              <a:r>
                <a:rPr sz="2000" b="1" spc="-25" dirty="0">
                  <a:solidFill>
                    <a:srgbClr val="FFFFFF"/>
                  </a:solidFill>
                  <a:latin typeface="Garamond" panose="02020404030301010803" pitchFamily="18" charset="0"/>
                  <a:cs typeface="Times New Roman"/>
                </a:rPr>
                <a:t>Vendor </a:t>
              </a:r>
              <a:r>
                <a:rPr sz="2000" b="1" spc="-20" dirty="0">
                  <a:solidFill>
                    <a:srgbClr val="FFFFFF"/>
                  </a:solidFill>
                  <a:latin typeface="Garamond" panose="02020404030301010803" pitchFamily="18" charset="0"/>
                  <a:cs typeface="Times New Roman"/>
                </a:rPr>
                <a:t> </a:t>
              </a:r>
              <a:r>
                <a:rPr sz="2000" b="1" spc="-10" dirty="0">
                  <a:solidFill>
                    <a:srgbClr val="FFFFFF"/>
                  </a:solidFill>
                  <a:latin typeface="Garamond" panose="02020404030301010803" pitchFamily="18" charset="0"/>
                  <a:cs typeface="Times New Roman"/>
                </a:rPr>
                <a:t>Screening</a:t>
              </a:r>
              <a:endParaRPr sz="2000" dirty="0">
                <a:latin typeface="Garamond" panose="02020404030301010803" pitchFamily="18" charset="0"/>
                <a:cs typeface="Times New Roman"/>
              </a:endParaRPr>
            </a:p>
          </p:txBody>
        </p:sp>
        <p:sp>
          <p:nvSpPr>
            <p:cNvPr id="9" name="object 9">
              <a:extLst>
                <a:ext uri="{FF2B5EF4-FFF2-40B4-BE49-F238E27FC236}">
                  <a16:creationId xmlns:a16="http://schemas.microsoft.com/office/drawing/2014/main" id="{A9F9E8AC-CFD2-3111-1B5A-14882EDC54FF}"/>
                </a:ext>
              </a:extLst>
            </p:cNvPr>
            <p:cNvSpPr txBox="1"/>
            <p:nvPr/>
          </p:nvSpPr>
          <p:spPr>
            <a:xfrm>
              <a:off x="10293267" y="6256742"/>
              <a:ext cx="1035050" cy="502288"/>
            </a:xfrm>
            <a:prstGeom prst="rect">
              <a:avLst/>
            </a:prstGeom>
          </p:spPr>
          <p:txBody>
            <a:bodyPr vert="horz" wrap="square" lIns="0" tIns="13335" rIns="0" bIns="0" rtlCol="0">
              <a:spAutoFit/>
            </a:bodyPr>
            <a:lstStyle/>
            <a:p>
              <a:pPr>
                <a:spcBef>
                  <a:spcPts val="105"/>
                </a:spcBef>
              </a:pPr>
              <a:r>
                <a:rPr lang="en-US" sz="2000" b="1" spc="25" dirty="0">
                  <a:solidFill>
                    <a:srgbClr val="FFFFFF"/>
                  </a:solidFill>
                  <a:latin typeface="Garamond" panose="02020404030301010803" pitchFamily="18" charset="0"/>
                  <a:cs typeface="Times New Roman"/>
                </a:rPr>
                <a:t>Vendor Evaluation and Due Diligence</a:t>
              </a:r>
              <a:endParaRPr sz="2000" dirty="0">
                <a:latin typeface="Garamond" panose="02020404030301010803" pitchFamily="18" charset="0"/>
                <a:cs typeface="Times New Roman"/>
              </a:endParaRPr>
            </a:p>
          </p:txBody>
        </p:sp>
        <p:sp>
          <p:nvSpPr>
            <p:cNvPr id="10" name="object 10">
              <a:extLst>
                <a:ext uri="{FF2B5EF4-FFF2-40B4-BE49-F238E27FC236}">
                  <a16:creationId xmlns:a16="http://schemas.microsoft.com/office/drawing/2014/main" id="{1785F0B5-40A0-EEE8-3A28-01EBBEB2CB80}"/>
                </a:ext>
              </a:extLst>
            </p:cNvPr>
            <p:cNvSpPr txBox="1"/>
            <p:nvPr/>
          </p:nvSpPr>
          <p:spPr>
            <a:xfrm>
              <a:off x="9119045" y="6961124"/>
              <a:ext cx="942975" cy="516384"/>
            </a:xfrm>
            <a:prstGeom prst="rect">
              <a:avLst/>
            </a:prstGeom>
          </p:spPr>
          <p:txBody>
            <a:bodyPr vert="horz" wrap="square" lIns="0" tIns="39370" rIns="0" bIns="0" rtlCol="0">
              <a:spAutoFit/>
            </a:bodyPr>
            <a:lstStyle/>
            <a:p>
              <a:pPr marR="5080" indent="1270" algn="ctr">
                <a:spcBef>
                  <a:spcPts val="310"/>
                </a:spcBef>
              </a:pPr>
              <a:r>
                <a:rPr sz="2000" b="1" spc="20" dirty="0">
                  <a:solidFill>
                    <a:srgbClr val="FFFFFF"/>
                  </a:solidFill>
                  <a:latin typeface="Garamond" panose="02020404030301010803" pitchFamily="18" charset="0"/>
                  <a:cs typeface="Times New Roman"/>
                </a:rPr>
                <a:t>Ongoing </a:t>
              </a:r>
              <a:r>
                <a:rPr sz="2000" b="1" spc="25" dirty="0">
                  <a:solidFill>
                    <a:srgbClr val="FFFFFF"/>
                  </a:solidFill>
                  <a:latin typeface="Garamond" panose="02020404030301010803" pitchFamily="18" charset="0"/>
                  <a:cs typeface="Times New Roman"/>
                </a:rPr>
                <a:t> </a:t>
              </a:r>
              <a:r>
                <a:rPr sz="2000" b="1" spc="-35" dirty="0">
                  <a:solidFill>
                    <a:srgbClr val="FFFFFF"/>
                  </a:solidFill>
                  <a:latin typeface="Garamond" panose="02020404030301010803" pitchFamily="18" charset="0"/>
                  <a:cs typeface="Times New Roman"/>
                </a:rPr>
                <a:t>M</a:t>
              </a:r>
              <a:r>
                <a:rPr sz="2000" b="1" spc="10" dirty="0">
                  <a:solidFill>
                    <a:srgbClr val="FFFFFF"/>
                  </a:solidFill>
                  <a:latin typeface="Garamond" panose="02020404030301010803" pitchFamily="18" charset="0"/>
                  <a:cs typeface="Times New Roman"/>
                </a:rPr>
                <a:t>on</a:t>
              </a:r>
              <a:r>
                <a:rPr sz="2000" b="1" spc="-15" dirty="0">
                  <a:solidFill>
                    <a:srgbClr val="FFFFFF"/>
                  </a:solidFill>
                  <a:latin typeface="Garamond" panose="02020404030301010803" pitchFamily="18" charset="0"/>
                  <a:cs typeface="Times New Roman"/>
                </a:rPr>
                <a:t>i</a:t>
              </a:r>
              <a:r>
                <a:rPr sz="2000" b="1" spc="-10" dirty="0">
                  <a:solidFill>
                    <a:srgbClr val="FFFFFF"/>
                  </a:solidFill>
                  <a:latin typeface="Garamond" panose="02020404030301010803" pitchFamily="18" charset="0"/>
                  <a:cs typeface="Times New Roman"/>
                </a:rPr>
                <a:t>t</a:t>
              </a:r>
              <a:r>
                <a:rPr sz="2000" b="1" spc="-45" dirty="0">
                  <a:solidFill>
                    <a:srgbClr val="FFFFFF"/>
                  </a:solidFill>
                  <a:latin typeface="Garamond" panose="02020404030301010803" pitchFamily="18" charset="0"/>
                  <a:cs typeface="Times New Roman"/>
                </a:rPr>
                <a:t>or</a:t>
              </a:r>
              <a:r>
                <a:rPr sz="2000" b="1" spc="-5" dirty="0">
                  <a:solidFill>
                    <a:srgbClr val="FFFFFF"/>
                  </a:solidFill>
                  <a:latin typeface="Garamond" panose="02020404030301010803" pitchFamily="18" charset="0"/>
                  <a:cs typeface="Times New Roman"/>
                </a:rPr>
                <a:t>i</a:t>
              </a:r>
              <a:r>
                <a:rPr sz="2000" b="1" dirty="0">
                  <a:solidFill>
                    <a:srgbClr val="FFFFFF"/>
                  </a:solidFill>
                  <a:latin typeface="Garamond" panose="02020404030301010803" pitchFamily="18" charset="0"/>
                  <a:cs typeface="Times New Roman"/>
                </a:rPr>
                <a:t>n</a:t>
              </a:r>
              <a:r>
                <a:rPr sz="2000" b="1" spc="45" dirty="0">
                  <a:solidFill>
                    <a:srgbClr val="FFFFFF"/>
                  </a:solidFill>
                  <a:latin typeface="Garamond" panose="02020404030301010803" pitchFamily="18" charset="0"/>
                  <a:cs typeface="Times New Roman"/>
                </a:rPr>
                <a:t>g</a:t>
              </a:r>
              <a:r>
                <a:rPr sz="2000" b="1" spc="-35" dirty="0">
                  <a:solidFill>
                    <a:srgbClr val="FFFFFF"/>
                  </a:solidFill>
                  <a:latin typeface="Garamond" panose="02020404030301010803" pitchFamily="18" charset="0"/>
                  <a:cs typeface="Times New Roman"/>
                </a:rPr>
                <a:t> </a:t>
              </a:r>
              <a:r>
                <a:rPr sz="2000" b="1" spc="-10" dirty="0">
                  <a:solidFill>
                    <a:srgbClr val="FFFFFF"/>
                  </a:solidFill>
                  <a:latin typeface="Garamond" panose="02020404030301010803" pitchFamily="18" charset="0"/>
                  <a:cs typeface="Times New Roman"/>
                </a:rPr>
                <a:t>and  Auditing</a:t>
              </a:r>
              <a:endParaRPr sz="2000" dirty="0">
                <a:latin typeface="Garamond" panose="02020404030301010803" pitchFamily="18" charset="0"/>
                <a:cs typeface="Times New Roman"/>
              </a:endParaRPr>
            </a:p>
          </p:txBody>
        </p:sp>
        <p:sp>
          <p:nvSpPr>
            <p:cNvPr id="12" name="object 11">
              <a:extLst>
                <a:ext uri="{FF2B5EF4-FFF2-40B4-BE49-F238E27FC236}">
                  <a16:creationId xmlns:a16="http://schemas.microsoft.com/office/drawing/2014/main" id="{B57DBD42-6923-165A-EB61-622036A05C91}"/>
                </a:ext>
              </a:extLst>
            </p:cNvPr>
            <p:cNvSpPr txBox="1"/>
            <p:nvPr/>
          </p:nvSpPr>
          <p:spPr>
            <a:xfrm>
              <a:off x="7944675" y="6380225"/>
              <a:ext cx="1035050" cy="352392"/>
            </a:xfrm>
            <a:prstGeom prst="rect">
              <a:avLst/>
            </a:prstGeom>
          </p:spPr>
          <p:txBody>
            <a:bodyPr vert="horz" wrap="square" lIns="0" tIns="41275" rIns="0" bIns="0" rtlCol="0">
              <a:spAutoFit/>
            </a:bodyPr>
            <a:lstStyle/>
            <a:p>
              <a:pPr marR="5080" indent="43815">
                <a:spcBef>
                  <a:spcPts val="325"/>
                </a:spcBef>
              </a:pPr>
              <a:r>
                <a:rPr sz="2000" b="1" spc="-10" dirty="0">
                  <a:solidFill>
                    <a:srgbClr val="FFFFFF"/>
                  </a:solidFill>
                  <a:latin typeface="Garamond" panose="02020404030301010803" pitchFamily="18" charset="0"/>
                  <a:cs typeface="Times New Roman"/>
                </a:rPr>
                <a:t>Risk </a:t>
              </a:r>
              <a:r>
                <a:rPr sz="2000" b="1" dirty="0">
                  <a:solidFill>
                    <a:srgbClr val="FFFFFF"/>
                  </a:solidFill>
                  <a:latin typeface="Garamond" panose="02020404030301010803" pitchFamily="18" charset="0"/>
                  <a:cs typeface="Times New Roman"/>
                </a:rPr>
                <a:t>Mitigation </a:t>
              </a:r>
              <a:r>
                <a:rPr sz="2000" b="1" spc="5" dirty="0">
                  <a:solidFill>
                    <a:srgbClr val="FFFFFF"/>
                  </a:solidFill>
                  <a:latin typeface="Garamond" panose="02020404030301010803" pitchFamily="18" charset="0"/>
                  <a:cs typeface="Times New Roman"/>
                </a:rPr>
                <a:t> </a:t>
              </a:r>
              <a:r>
                <a:rPr sz="2000" b="1" spc="-10" dirty="0">
                  <a:solidFill>
                    <a:srgbClr val="FFFFFF"/>
                  </a:solidFill>
                  <a:latin typeface="Garamond" panose="02020404030301010803" pitchFamily="18" charset="0"/>
                  <a:cs typeface="Times New Roman"/>
                </a:rPr>
                <a:t>and </a:t>
              </a:r>
              <a:r>
                <a:rPr sz="2000" b="1" dirty="0">
                  <a:solidFill>
                    <a:srgbClr val="FFFFFF"/>
                  </a:solidFill>
                  <a:latin typeface="Garamond" panose="02020404030301010803" pitchFamily="18" charset="0"/>
                  <a:cs typeface="Times New Roman"/>
                </a:rPr>
                <a:t>R</a:t>
              </a:r>
              <a:r>
                <a:rPr sz="2000" b="1" spc="-5" dirty="0">
                  <a:solidFill>
                    <a:srgbClr val="FFFFFF"/>
                  </a:solidFill>
                  <a:latin typeface="Garamond" panose="02020404030301010803" pitchFamily="18" charset="0"/>
                  <a:cs typeface="Times New Roman"/>
                </a:rPr>
                <a:t>e</a:t>
              </a:r>
              <a:r>
                <a:rPr sz="2000" b="1" spc="15" dirty="0">
                  <a:solidFill>
                    <a:srgbClr val="FFFFFF"/>
                  </a:solidFill>
                  <a:latin typeface="Garamond" panose="02020404030301010803" pitchFamily="18" charset="0"/>
                  <a:cs typeface="Times New Roman"/>
                </a:rPr>
                <a:t>m</a:t>
              </a:r>
              <a:r>
                <a:rPr sz="2000" b="1" spc="-5" dirty="0">
                  <a:solidFill>
                    <a:srgbClr val="FFFFFF"/>
                  </a:solidFill>
                  <a:latin typeface="Garamond" panose="02020404030301010803" pitchFamily="18" charset="0"/>
                  <a:cs typeface="Times New Roman"/>
                </a:rPr>
                <a:t>ediat</a:t>
              </a:r>
              <a:r>
                <a:rPr sz="2000" b="1" dirty="0">
                  <a:solidFill>
                    <a:srgbClr val="FFFFFF"/>
                  </a:solidFill>
                  <a:latin typeface="Garamond" panose="02020404030301010803" pitchFamily="18" charset="0"/>
                  <a:cs typeface="Times New Roman"/>
                </a:rPr>
                <a:t>ion</a:t>
              </a:r>
              <a:endParaRPr sz="2000" dirty="0">
                <a:latin typeface="Garamond" panose="02020404030301010803" pitchFamily="18" charset="0"/>
                <a:cs typeface="Times New Roman"/>
              </a:endParaRPr>
            </a:p>
          </p:txBody>
        </p:sp>
        <p:sp>
          <p:nvSpPr>
            <p:cNvPr id="15" name="object 12">
              <a:extLst>
                <a:ext uri="{FF2B5EF4-FFF2-40B4-BE49-F238E27FC236}">
                  <a16:creationId xmlns:a16="http://schemas.microsoft.com/office/drawing/2014/main" id="{C310D385-8F8D-604F-2A61-DDD434899157}"/>
                </a:ext>
              </a:extLst>
            </p:cNvPr>
            <p:cNvSpPr txBox="1"/>
            <p:nvPr/>
          </p:nvSpPr>
          <p:spPr>
            <a:xfrm>
              <a:off x="7955342" y="5077205"/>
              <a:ext cx="1013460" cy="352392"/>
            </a:xfrm>
            <a:prstGeom prst="rect">
              <a:avLst/>
            </a:prstGeom>
          </p:spPr>
          <p:txBody>
            <a:bodyPr vert="horz" wrap="square" lIns="0" tIns="41275" rIns="0" bIns="0" rtlCol="0">
              <a:spAutoFit/>
            </a:bodyPr>
            <a:lstStyle/>
            <a:p>
              <a:pPr marL="115570" marR="5080" indent="-116205">
                <a:spcBef>
                  <a:spcPts val="325"/>
                </a:spcBef>
              </a:pPr>
              <a:r>
                <a:rPr sz="2000" b="1" spc="20" dirty="0">
                  <a:solidFill>
                    <a:srgbClr val="FFFFFF"/>
                  </a:solidFill>
                  <a:latin typeface="Garamond" panose="02020404030301010803" pitchFamily="18" charset="0"/>
                  <a:cs typeface="Times New Roman"/>
                </a:rPr>
                <a:t>T</a:t>
              </a:r>
              <a:r>
                <a:rPr sz="2000" b="1" spc="-20" dirty="0">
                  <a:solidFill>
                    <a:srgbClr val="FFFFFF"/>
                  </a:solidFill>
                  <a:latin typeface="Garamond" panose="02020404030301010803" pitchFamily="18" charset="0"/>
                  <a:cs typeface="Times New Roman"/>
                </a:rPr>
                <a:t>er</a:t>
              </a:r>
              <a:r>
                <a:rPr sz="2000" b="1" spc="-30" dirty="0">
                  <a:solidFill>
                    <a:srgbClr val="FFFFFF"/>
                  </a:solidFill>
                  <a:latin typeface="Garamond" panose="02020404030301010803" pitchFamily="18" charset="0"/>
                  <a:cs typeface="Times New Roman"/>
                </a:rPr>
                <a:t>m</a:t>
              </a:r>
              <a:r>
                <a:rPr sz="2000" b="1" spc="-5" dirty="0">
                  <a:solidFill>
                    <a:srgbClr val="FFFFFF"/>
                  </a:solidFill>
                  <a:latin typeface="Garamond" panose="02020404030301010803" pitchFamily="18" charset="0"/>
                  <a:cs typeface="Times New Roman"/>
                </a:rPr>
                <a:t>i</a:t>
              </a:r>
              <a:r>
                <a:rPr sz="2000" b="1" dirty="0">
                  <a:solidFill>
                    <a:srgbClr val="FFFFFF"/>
                  </a:solidFill>
                  <a:latin typeface="Garamond" panose="02020404030301010803" pitchFamily="18" charset="0"/>
                  <a:cs typeface="Times New Roman"/>
                </a:rPr>
                <a:t>n</a:t>
              </a:r>
              <a:r>
                <a:rPr sz="2000" b="1" spc="-15" dirty="0">
                  <a:solidFill>
                    <a:srgbClr val="FFFFFF"/>
                  </a:solidFill>
                  <a:latin typeface="Garamond" panose="02020404030301010803" pitchFamily="18" charset="0"/>
                  <a:cs typeface="Times New Roman"/>
                </a:rPr>
                <a:t>ati</a:t>
              </a:r>
              <a:r>
                <a:rPr sz="2000" b="1" spc="10" dirty="0">
                  <a:solidFill>
                    <a:srgbClr val="FFFFFF"/>
                  </a:solidFill>
                  <a:latin typeface="Garamond" panose="02020404030301010803" pitchFamily="18" charset="0"/>
                  <a:cs typeface="Times New Roman"/>
                </a:rPr>
                <a:t>on</a:t>
              </a:r>
              <a:r>
                <a:rPr sz="2000" b="1" spc="-35" dirty="0">
                  <a:solidFill>
                    <a:srgbClr val="FFFFFF"/>
                  </a:solidFill>
                  <a:latin typeface="Garamond" panose="02020404030301010803" pitchFamily="18" charset="0"/>
                  <a:cs typeface="Times New Roman"/>
                </a:rPr>
                <a:t> </a:t>
              </a:r>
              <a:r>
                <a:rPr sz="2000" b="1" spc="-10" dirty="0">
                  <a:solidFill>
                    <a:srgbClr val="FFFFFF"/>
                  </a:solidFill>
                  <a:latin typeface="Garamond" panose="02020404030301010803" pitchFamily="18" charset="0"/>
                  <a:cs typeface="Times New Roman"/>
                </a:rPr>
                <a:t>and  </a:t>
              </a:r>
              <a:r>
                <a:rPr sz="2000" b="1" dirty="0">
                  <a:solidFill>
                    <a:srgbClr val="FFFFFF"/>
                  </a:solidFill>
                  <a:latin typeface="Garamond" panose="02020404030301010803" pitchFamily="18" charset="0"/>
                  <a:cs typeface="Times New Roman"/>
                </a:rPr>
                <a:t>Exit</a:t>
              </a:r>
              <a:r>
                <a:rPr sz="2000" b="1" spc="-25" dirty="0">
                  <a:solidFill>
                    <a:srgbClr val="FFFFFF"/>
                  </a:solidFill>
                  <a:latin typeface="Garamond" panose="02020404030301010803" pitchFamily="18" charset="0"/>
                  <a:cs typeface="Times New Roman"/>
                </a:rPr>
                <a:t> Strategy</a:t>
              </a:r>
              <a:endParaRPr sz="2000" dirty="0">
                <a:latin typeface="Garamond" panose="02020404030301010803" pitchFamily="18" charset="0"/>
                <a:cs typeface="Times New Roman"/>
              </a:endParaRPr>
            </a:p>
          </p:txBody>
        </p:sp>
      </p:grpSp>
      <p:sp>
        <p:nvSpPr>
          <p:cNvPr id="21" name="TextBox 20">
            <a:extLst>
              <a:ext uri="{FF2B5EF4-FFF2-40B4-BE49-F238E27FC236}">
                <a16:creationId xmlns:a16="http://schemas.microsoft.com/office/drawing/2014/main" id="{2965E024-DACF-D689-BE83-4B3991195E5A}"/>
              </a:ext>
            </a:extLst>
          </p:cNvPr>
          <p:cNvSpPr txBox="1"/>
          <p:nvPr/>
        </p:nvSpPr>
        <p:spPr>
          <a:xfrm>
            <a:off x="12727753" y="8880063"/>
            <a:ext cx="4729082" cy="830997"/>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 algn="ctr">
              <a:spcBef>
                <a:spcPts val="1075"/>
              </a:spcBef>
            </a:pPr>
            <a:r>
              <a:rPr lang="en-US" sz="2400" b="1" spc="20" dirty="0">
                <a:solidFill>
                  <a:schemeClr val="bg1"/>
                </a:solidFill>
                <a:uFill>
                  <a:solidFill>
                    <a:srgbClr val="C00000"/>
                  </a:solidFill>
                </a:uFill>
                <a:latin typeface="Garamond" panose="02020404030301010803" pitchFamily="18" charset="0"/>
                <a:cs typeface="Times New Roman"/>
              </a:rPr>
              <a:t>The</a:t>
            </a:r>
            <a:r>
              <a:rPr lang="en-US" sz="2400" b="1" spc="-5" dirty="0">
                <a:solidFill>
                  <a:schemeClr val="bg1"/>
                </a:solidFill>
                <a:uFill>
                  <a:solidFill>
                    <a:srgbClr val="C00000"/>
                  </a:solidFill>
                </a:uFill>
                <a:latin typeface="Garamond" panose="02020404030301010803" pitchFamily="18" charset="0"/>
                <a:cs typeface="Times New Roman"/>
              </a:rPr>
              <a:t> </a:t>
            </a:r>
            <a:r>
              <a:rPr lang="en-US" sz="2400" b="1" spc="-35" dirty="0">
                <a:solidFill>
                  <a:schemeClr val="bg1"/>
                </a:solidFill>
                <a:uFill>
                  <a:solidFill>
                    <a:srgbClr val="C00000"/>
                  </a:solidFill>
                </a:uFill>
                <a:latin typeface="Garamond" panose="02020404030301010803" pitchFamily="18" charset="0"/>
                <a:cs typeface="Times New Roman"/>
              </a:rPr>
              <a:t>Third-Party</a:t>
            </a:r>
            <a:r>
              <a:rPr lang="en-US" sz="2400" b="1" dirty="0">
                <a:solidFill>
                  <a:schemeClr val="bg1"/>
                </a:solidFill>
                <a:uFill>
                  <a:solidFill>
                    <a:srgbClr val="C00000"/>
                  </a:solidFill>
                </a:uFill>
                <a:latin typeface="Garamond" panose="02020404030301010803" pitchFamily="18" charset="0"/>
                <a:cs typeface="Times New Roman"/>
              </a:rPr>
              <a:t> </a:t>
            </a:r>
            <a:r>
              <a:rPr lang="en-US" sz="2400" b="1" spc="-30" dirty="0">
                <a:solidFill>
                  <a:schemeClr val="bg1"/>
                </a:solidFill>
                <a:uFill>
                  <a:solidFill>
                    <a:srgbClr val="C00000"/>
                  </a:solidFill>
                </a:uFill>
                <a:latin typeface="Garamond" panose="02020404030301010803" pitchFamily="18" charset="0"/>
                <a:cs typeface="Times New Roman"/>
              </a:rPr>
              <a:t>Vendor</a:t>
            </a:r>
            <a:r>
              <a:rPr lang="en-US" sz="2400" b="1" spc="-10" dirty="0">
                <a:solidFill>
                  <a:schemeClr val="bg1"/>
                </a:solidFill>
                <a:uFill>
                  <a:solidFill>
                    <a:srgbClr val="C00000"/>
                  </a:solidFill>
                </a:uFill>
                <a:latin typeface="Garamond" panose="02020404030301010803" pitchFamily="18" charset="0"/>
                <a:cs typeface="Times New Roman"/>
              </a:rPr>
              <a:t> </a:t>
            </a:r>
            <a:r>
              <a:rPr lang="en-US" sz="2400" b="1" spc="30" dirty="0">
                <a:solidFill>
                  <a:schemeClr val="bg1"/>
                </a:solidFill>
                <a:uFill>
                  <a:solidFill>
                    <a:srgbClr val="C00000"/>
                  </a:solidFill>
                </a:uFill>
                <a:latin typeface="Garamond" panose="02020404030301010803" pitchFamily="18" charset="0"/>
                <a:cs typeface="Times New Roman"/>
              </a:rPr>
              <a:t>Due</a:t>
            </a:r>
            <a:r>
              <a:rPr lang="en-US" sz="2400" b="1" dirty="0">
                <a:solidFill>
                  <a:schemeClr val="bg1"/>
                </a:solidFill>
                <a:uFill>
                  <a:solidFill>
                    <a:srgbClr val="C00000"/>
                  </a:solidFill>
                </a:uFill>
                <a:latin typeface="Garamond" panose="02020404030301010803" pitchFamily="18" charset="0"/>
                <a:cs typeface="Times New Roman"/>
              </a:rPr>
              <a:t> </a:t>
            </a:r>
            <a:r>
              <a:rPr lang="en-US" sz="2400" b="1" spc="20" dirty="0">
                <a:solidFill>
                  <a:schemeClr val="bg1"/>
                </a:solidFill>
                <a:uFill>
                  <a:solidFill>
                    <a:srgbClr val="C00000"/>
                  </a:solidFill>
                </a:uFill>
                <a:latin typeface="Garamond" panose="02020404030301010803" pitchFamily="18" charset="0"/>
                <a:cs typeface="Times New Roman"/>
              </a:rPr>
              <a:t>Diligence</a:t>
            </a:r>
            <a:r>
              <a:rPr lang="en-US" sz="2400" b="1" spc="-15" dirty="0">
                <a:solidFill>
                  <a:schemeClr val="bg1"/>
                </a:solidFill>
                <a:uFill>
                  <a:solidFill>
                    <a:srgbClr val="C00000"/>
                  </a:solidFill>
                </a:uFill>
                <a:latin typeface="Garamond" panose="02020404030301010803" pitchFamily="18" charset="0"/>
                <a:cs typeface="Times New Roman"/>
              </a:rPr>
              <a:t> </a:t>
            </a:r>
            <a:r>
              <a:rPr lang="en-US" sz="2400" b="1" spc="-5" dirty="0">
                <a:solidFill>
                  <a:schemeClr val="bg1"/>
                </a:solidFill>
                <a:uFill>
                  <a:solidFill>
                    <a:srgbClr val="C00000"/>
                  </a:solidFill>
                </a:uFill>
                <a:latin typeface="Garamond" panose="02020404030301010803" pitchFamily="18" charset="0"/>
                <a:cs typeface="Times New Roman"/>
              </a:rPr>
              <a:t>Lifecycle</a:t>
            </a:r>
            <a:endParaRPr lang="en-US" sz="2400" dirty="0">
              <a:solidFill>
                <a:schemeClr val="bg1"/>
              </a:solidFill>
              <a:latin typeface="Garamond" panose="02020404030301010803" pitchFamily="18" charset="0"/>
              <a:cs typeface="Times New Roman"/>
            </a:endParaRPr>
          </a:p>
        </p:txBody>
      </p:sp>
      <p:sp>
        <p:nvSpPr>
          <p:cNvPr id="3" name="Slide Number Placeholder 2">
            <a:extLst>
              <a:ext uri="{FF2B5EF4-FFF2-40B4-BE49-F238E27FC236}">
                <a16:creationId xmlns:a16="http://schemas.microsoft.com/office/drawing/2014/main" id="{DEE5C671-A8A1-D013-6504-759ABD5F494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221</a:t>
            </a:fld>
            <a:endParaRPr lang="en-US"/>
          </a:p>
        </p:txBody>
      </p:sp>
    </p:spTree>
    <p:extLst>
      <p:ext uri="{BB962C8B-B14F-4D97-AF65-F5344CB8AC3E}">
        <p14:creationId xmlns:p14="http://schemas.microsoft.com/office/powerpoint/2010/main" val="106121377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2281394"/>
            <a:ext cx="17133896" cy="7523342"/>
          </a:xfrm>
          <a:prstGeom prst="rect">
            <a:avLst/>
          </a:prstGeom>
        </p:spPr>
        <p:txBody>
          <a:bodyPr vert="horz" wrap="square" lIns="0" tIns="12700" rIns="0" bIns="0" rtlCol="0">
            <a:spAutoFit/>
          </a:bodyPr>
          <a:lstStyle/>
          <a:p>
            <a:pPr marL="240665" marR="8890" indent="-228600" algn="just">
              <a:lnSpc>
                <a:spcPct val="150000"/>
              </a:lnSpc>
              <a:spcBef>
                <a:spcPts val="100"/>
              </a:spcBef>
              <a:buFont typeface="Wingdings"/>
              <a:buChar char=""/>
              <a:tabLst>
                <a:tab pos="241300" algn="l"/>
              </a:tabLst>
            </a:pPr>
            <a:r>
              <a:rPr lang="en-US" sz="2800" spc="-10" dirty="0">
                <a:latin typeface="Garamond" panose="02020404030301010803" pitchFamily="18" charset="0"/>
                <a:cs typeface="Times New Roman"/>
              </a:rPr>
              <a:t>Conduct </a:t>
            </a:r>
            <a:r>
              <a:rPr lang="en-US" sz="2800" spc="-50" dirty="0">
                <a:latin typeface="Garamond" panose="02020404030301010803" pitchFamily="18" charset="0"/>
                <a:cs typeface="Times New Roman"/>
              </a:rPr>
              <a:t>a </a:t>
            </a:r>
            <a:r>
              <a:rPr lang="en-US" sz="2800" spc="-40" dirty="0">
                <a:latin typeface="Garamond" panose="02020404030301010803" pitchFamily="18" charset="0"/>
                <a:cs typeface="Times New Roman"/>
              </a:rPr>
              <a:t>risk </a:t>
            </a:r>
            <a:r>
              <a:rPr lang="en-US" sz="2800" spc="-25" dirty="0">
                <a:latin typeface="Garamond" panose="02020404030301010803" pitchFamily="18" charset="0"/>
                <a:cs typeface="Times New Roman"/>
              </a:rPr>
              <a:t>assessment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determine </a:t>
            </a:r>
            <a:r>
              <a:rPr lang="en-US" sz="2800" spc="-5" dirty="0">
                <a:latin typeface="Garamond" panose="02020404030301010803" pitchFamily="18" charset="0"/>
                <a:cs typeface="Times New Roman"/>
              </a:rPr>
              <a:t>the </a:t>
            </a:r>
            <a:r>
              <a:rPr lang="en-US" sz="2800" spc="-45" dirty="0">
                <a:latin typeface="Garamond" panose="02020404030301010803" pitchFamily="18" charset="0"/>
                <a:cs typeface="Times New Roman"/>
              </a:rPr>
              <a:t>level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due </a:t>
            </a:r>
            <a:r>
              <a:rPr lang="en-US" sz="2800" spc="-40" dirty="0">
                <a:latin typeface="Garamond" panose="02020404030301010803" pitchFamily="18" charset="0"/>
                <a:cs typeface="Times New Roman"/>
              </a:rPr>
              <a:t>diligence </a:t>
            </a:r>
            <a:r>
              <a:rPr lang="en-US" sz="2800" spc="-25" dirty="0">
                <a:latin typeface="Garamond" panose="02020404030301010803" pitchFamily="18" charset="0"/>
                <a:cs typeface="Times New Roman"/>
              </a:rPr>
              <a:t>required </a:t>
            </a:r>
            <a:r>
              <a:rPr lang="en-US" sz="2800" spc="-10" dirty="0">
                <a:latin typeface="Garamond" panose="02020404030301010803" pitchFamily="18" charset="0"/>
                <a:cs typeface="Times New Roman"/>
              </a:rPr>
              <a:t>for </a:t>
            </a:r>
            <a:r>
              <a:rPr lang="en-US" sz="2800" spc="-25" dirty="0">
                <a:latin typeface="Garamond" panose="02020404030301010803" pitchFamily="18" charset="0"/>
                <a:cs typeface="Times New Roman"/>
              </a:rPr>
              <a:t>each </a:t>
            </a:r>
            <a:r>
              <a:rPr lang="en-US" sz="2800" spc="-20" dirty="0">
                <a:latin typeface="Garamond" panose="02020404030301010803" pitchFamily="18" charset="0"/>
                <a:cs typeface="Times New Roman"/>
              </a:rPr>
              <a:t>vendor, </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based </a:t>
            </a:r>
            <a:r>
              <a:rPr lang="en-US" sz="2800" spc="5" dirty="0">
                <a:latin typeface="Garamond" panose="02020404030301010803" pitchFamily="18" charset="0"/>
                <a:cs typeface="Times New Roman"/>
              </a:rPr>
              <a:t>on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nature and </a:t>
            </a:r>
            <a:r>
              <a:rPr lang="en-US" sz="2800" spc="-20" dirty="0">
                <a:latin typeface="Garamond" panose="02020404030301010803" pitchFamily="18" charset="0"/>
                <a:cs typeface="Times New Roman"/>
              </a:rPr>
              <a:t>scope </a:t>
            </a:r>
            <a:r>
              <a:rPr lang="en-US" sz="2800" spc="-5" dirty="0">
                <a:latin typeface="Garamond" panose="02020404030301010803" pitchFamily="18" charset="0"/>
                <a:cs typeface="Times New Roman"/>
              </a:rPr>
              <a:t>of the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processing </a:t>
            </a:r>
            <a:r>
              <a:rPr lang="en-US" sz="2800" spc="-35" dirty="0">
                <a:latin typeface="Garamond" panose="02020404030301010803" pitchFamily="18" charset="0"/>
                <a:cs typeface="Times New Roman"/>
              </a:rPr>
              <a:t>activities,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sensitivity </a:t>
            </a:r>
            <a:r>
              <a:rPr lang="en-US" sz="2800" spc="-5" dirty="0">
                <a:latin typeface="Garamond" panose="02020404030301010803" pitchFamily="18" charset="0"/>
                <a:cs typeface="Times New Roman"/>
              </a:rPr>
              <a:t>of the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involved,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the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potential</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impact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breach</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violation.</a:t>
            </a:r>
            <a:endParaRPr lang="en-US" sz="2800" dirty="0">
              <a:latin typeface="Garamond" panose="02020404030301010803" pitchFamily="18" charset="0"/>
              <a:cs typeface="Times New Roman"/>
            </a:endParaRPr>
          </a:p>
          <a:p>
            <a:pPr marL="240665" marR="8255" indent="-228600" algn="just">
              <a:lnSpc>
                <a:spcPct val="150000"/>
              </a:lnSpc>
              <a:spcBef>
                <a:spcPts val="35"/>
              </a:spcBef>
              <a:buFont typeface="Wingdings"/>
              <a:buChar char=""/>
              <a:tabLst>
                <a:tab pos="241300" algn="l"/>
              </a:tabLst>
            </a:pPr>
            <a:r>
              <a:rPr lang="en-US" sz="2800" spc="-10" dirty="0">
                <a:latin typeface="Garamond" panose="02020404030301010803" pitchFamily="18" charset="0"/>
                <a:cs typeface="Times New Roman"/>
              </a:rPr>
              <a:t>Perform</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due</a:t>
            </a:r>
            <a:r>
              <a:rPr lang="en-US" sz="2800" spc="-55" dirty="0">
                <a:latin typeface="Garamond" panose="02020404030301010803" pitchFamily="18" charset="0"/>
                <a:cs typeface="Times New Roman"/>
              </a:rPr>
              <a:t> </a:t>
            </a:r>
            <a:r>
              <a:rPr lang="en-US" sz="2800" spc="-40" dirty="0">
                <a:latin typeface="Garamond" panose="02020404030301010803" pitchFamily="18" charset="0"/>
                <a:cs typeface="Times New Roman"/>
              </a:rPr>
              <a:t>diligence</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selected</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vendors,</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using</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various</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methods</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5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questionnaires,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audits,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certifications,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references,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etc.</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due</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diligence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should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cover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aspects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dirty="0">
                <a:latin typeface="Garamond" panose="02020404030301010803" pitchFamily="18" charset="0"/>
                <a:cs typeface="Times New Roman"/>
              </a:rPr>
              <a:t> </a:t>
            </a:r>
            <a:r>
              <a:rPr lang="en-US" sz="2800" spc="-55" dirty="0">
                <a:latin typeface="Garamond" panose="02020404030301010803" pitchFamily="18" charset="0"/>
                <a:cs typeface="Times New Roman"/>
              </a:rPr>
              <a:t>as:</a:t>
            </a:r>
            <a:endParaRPr lang="en-US" sz="2800" dirty="0">
              <a:latin typeface="Garamond" panose="02020404030301010803" pitchFamily="18" charset="0"/>
              <a:cs typeface="Times New Roman"/>
            </a:endParaRPr>
          </a:p>
          <a:p>
            <a:pPr marL="1154430" lvl="1" indent="-457200">
              <a:lnSpc>
                <a:spcPct val="150000"/>
              </a:lnSpc>
              <a:spcBef>
                <a:spcPts val="590"/>
              </a:spcBef>
              <a:buFont typeface="Arial" panose="020B0604020202020204" pitchFamily="34" charset="0"/>
              <a:buChar char="•"/>
              <a:tabLst>
                <a:tab pos="927100" algn="l"/>
              </a:tabLst>
            </a:pPr>
            <a:r>
              <a:rPr lang="en-US" sz="2800" spc="-1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vendor’s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policies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procedures</a:t>
            </a:r>
            <a:endParaRPr lang="en-US" sz="2800" dirty="0">
              <a:latin typeface="Garamond" panose="02020404030301010803" pitchFamily="18" charset="0"/>
              <a:cs typeface="Times New Roman"/>
            </a:endParaRPr>
          </a:p>
          <a:p>
            <a:pPr marL="1154430" lvl="1" indent="-457200">
              <a:lnSpc>
                <a:spcPct val="150000"/>
              </a:lnSpc>
              <a:spcBef>
                <a:spcPts val="585"/>
              </a:spcBef>
              <a:buFont typeface="Arial" panose="020B0604020202020204" pitchFamily="34" charset="0"/>
              <a:buChar char="•"/>
              <a:tabLst>
                <a:tab pos="927100" algn="l"/>
              </a:tabLst>
            </a:pPr>
            <a:r>
              <a:rPr lang="en-US" sz="2800" spc="-1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vendor’s</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technical</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organizational</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endParaRPr lang="en-US" sz="2800" dirty="0">
              <a:latin typeface="Garamond" panose="02020404030301010803" pitchFamily="18" charset="0"/>
              <a:cs typeface="Times New Roman"/>
            </a:endParaRPr>
          </a:p>
          <a:p>
            <a:pPr marL="1154430" lvl="1" indent="-457200">
              <a:lnSpc>
                <a:spcPct val="150000"/>
              </a:lnSpc>
              <a:spcBef>
                <a:spcPts val="590"/>
              </a:spcBef>
              <a:buFont typeface="Arial" panose="020B0604020202020204" pitchFamily="34" charset="0"/>
              <a:buChar char="•"/>
              <a:tabLst>
                <a:tab pos="927100" algn="l"/>
              </a:tabLst>
            </a:pPr>
            <a:r>
              <a:rPr lang="en-US" sz="2800" spc="-1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vendor’s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applicable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laws</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endParaRPr lang="en-US" sz="2800" dirty="0">
              <a:latin typeface="Garamond" panose="02020404030301010803" pitchFamily="18" charset="0"/>
              <a:cs typeface="Times New Roman"/>
            </a:endParaRPr>
          </a:p>
          <a:p>
            <a:pPr marL="1154430" lvl="1" indent="-457200">
              <a:lnSpc>
                <a:spcPct val="150000"/>
              </a:lnSpc>
              <a:spcBef>
                <a:spcPts val="575"/>
              </a:spcBef>
              <a:buFont typeface="Arial" panose="020B0604020202020204" pitchFamily="34" charset="0"/>
              <a:buChar char="•"/>
              <a:tabLst>
                <a:tab pos="927100" algn="l"/>
              </a:tabLst>
            </a:pPr>
            <a:r>
              <a:rPr lang="en-US" sz="2800" spc="-1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vendor’s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sub-contracting</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outsourcing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practices</a:t>
            </a:r>
            <a:endParaRPr lang="en-US" sz="2800" dirty="0">
              <a:latin typeface="Garamond" panose="02020404030301010803" pitchFamily="18" charset="0"/>
              <a:cs typeface="Times New Roman"/>
            </a:endParaRPr>
          </a:p>
          <a:p>
            <a:pPr marL="1154430" lvl="1" indent="-457200">
              <a:lnSpc>
                <a:spcPct val="150000"/>
              </a:lnSpc>
              <a:spcBef>
                <a:spcPts val="590"/>
              </a:spcBef>
              <a:buFont typeface="Arial" panose="020B0604020202020204" pitchFamily="34" charset="0"/>
              <a:buChar char="•"/>
              <a:tabLst>
                <a:tab pos="927100" algn="l"/>
              </a:tabLst>
            </a:pPr>
            <a:r>
              <a:rPr lang="en-US" sz="2800" spc="-1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vendor’s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breach</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notification</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incident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response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protocols</a:t>
            </a:r>
            <a:endParaRPr lang="en-US" sz="2800" dirty="0">
              <a:latin typeface="Garamond" panose="02020404030301010803" pitchFamily="18" charset="0"/>
              <a:cs typeface="Times New Roman"/>
            </a:endParaRPr>
          </a:p>
          <a:p>
            <a:pPr marL="1154430" lvl="1" indent="-457200">
              <a:lnSpc>
                <a:spcPct val="150000"/>
              </a:lnSpc>
              <a:spcBef>
                <a:spcPts val="590"/>
              </a:spcBef>
              <a:buFont typeface="Arial" panose="020B0604020202020204" pitchFamily="34" charset="0"/>
              <a:buChar char="•"/>
              <a:tabLst>
                <a:tab pos="927100" algn="l"/>
              </a:tabLst>
            </a:pPr>
            <a:r>
              <a:rPr lang="en-US" sz="2800" spc="-1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vendor’s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retention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deletion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policies</a:t>
            </a:r>
            <a:endParaRPr lang="en-US" sz="2800" dirty="0">
              <a:latin typeface="Garamond" panose="02020404030301010803" pitchFamily="18" charset="0"/>
              <a:cs typeface="Times New Roman"/>
            </a:endParaRPr>
          </a:p>
          <a:p>
            <a:pPr lvl="1">
              <a:lnSpc>
                <a:spcPct val="150000"/>
              </a:lnSpc>
              <a:spcBef>
                <a:spcPts val="35"/>
              </a:spcBef>
              <a:buFont typeface="Courier New"/>
              <a:buChar char="o"/>
            </a:pP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The Role of Vendor Due Diligence in Data Protection</a:t>
            </a:r>
          </a:p>
        </p:txBody>
      </p:sp>
      <p:sp>
        <p:nvSpPr>
          <p:cNvPr id="4" name="Slide Number Placeholder 3">
            <a:extLst>
              <a:ext uri="{FF2B5EF4-FFF2-40B4-BE49-F238E27FC236}">
                <a16:creationId xmlns:a16="http://schemas.microsoft.com/office/drawing/2014/main" id="{84A5EF4A-0350-0570-CB12-FBE238FDD305}"/>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222</a:t>
            </a:fld>
            <a:endParaRPr lang="en-US"/>
          </a:p>
        </p:txBody>
      </p:sp>
    </p:spTree>
    <p:extLst>
      <p:ext uri="{BB962C8B-B14F-4D97-AF65-F5344CB8AC3E}">
        <p14:creationId xmlns:p14="http://schemas.microsoft.com/office/powerpoint/2010/main" val="304189157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3725" y="2281394"/>
            <a:ext cx="17133896" cy="5122684"/>
          </a:xfrm>
          <a:prstGeom prst="rect">
            <a:avLst/>
          </a:prstGeom>
        </p:spPr>
        <p:txBody>
          <a:bodyPr vert="horz" wrap="square" lIns="0" tIns="12700" rIns="0" bIns="0" rtlCol="0">
            <a:spAutoFit/>
          </a:bodyPr>
          <a:lstStyle/>
          <a:p>
            <a:pPr marL="240665" marR="9525" indent="-228600" algn="just">
              <a:lnSpc>
                <a:spcPct val="150000"/>
              </a:lnSpc>
              <a:buFont typeface="Wingdings"/>
              <a:buChar char=""/>
              <a:tabLst>
                <a:tab pos="241300" algn="l"/>
              </a:tabLst>
            </a:pPr>
            <a:r>
              <a:rPr lang="en-US" sz="2800" dirty="0">
                <a:latin typeface="Garamond" panose="02020404030301010803" pitchFamily="18" charset="0"/>
                <a:cs typeface="Times New Roman"/>
              </a:rPr>
              <a:t>Once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relationship </a:t>
            </a:r>
            <a:r>
              <a:rPr lang="en-US" sz="2800" spc="-30" dirty="0">
                <a:latin typeface="Garamond" panose="02020404030301010803" pitchFamily="18" charset="0"/>
                <a:cs typeface="Times New Roman"/>
              </a:rPr>
              <a:t>with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vendor </a:t>
            </a:r>
            <a:r>
              <a:rPr lang="en-US" sz="2800" spc="-45" dirty="0">
                <a:latin typeface="Garamond" panose="02020404030301010803" pitchFamily="18" charset="0"/>
                <a:cs typeface="Times New Roman"/>
              </a:rPr>
              <a:t>is </a:t>
            </a:r>
            <a:r>
              <a:rPr lang="en-US" sz="2800" spc="-30" dirty="0">
                <a:latin typeface="Garamond" panose="02020404030301010803" pitchFamily="18" charset="0"/>
                <a:cs typeface="Times New Roman"/>
              </a:rPr>
              <a:t>established, </a:t>
            </a:r>
            <a:r>
              <a:rPr lang="en-US" sz="2800" spc="-25" dirty="0">
                <a:latin typeface="Garamond" panose="02020404030301010803" pitchFamily="18" charset="0"/>
                <a:cs typeface="Times New Roman"/>
              </a:rPr>
              <a:t>ongoing </a:t>
            </a:r>
            <a:r>
              <a:rPr lang="en-US" sz="2800" spc="-15" dirty="0">
                <a:latin typeface="Garamond" panose="02020404030301010803" pitchFamily="18" charset="0"/>
                <a:cs typeface="Times New Roman"/>
              </a:rPr>
              <a:t>monitoring and </a:t>
            </a:r>
            <a:r>
              <a:rPr lang="en-US" sz="2800" spc="-30" dirty="0">
                <a:latin typeface="Garamond" panose="02020404030301010803" pitchFamily="18" charset="0"/>
                <a:cs typeface="Times New Roman"/>
              </a:rPr>
              <a:t>auditing are </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crucial.</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This</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involves</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regular</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assessments</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vendor's</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performance,</a:t>
            </a:r>
            <a:r>
              <a:rPr lang="en-US" sz="2800" spc="-5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practices,</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290"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contractual</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obligations.</a:t>
            </a:r>
            <a:endParaRPr lang="en-US" sz="2800" dirty="0">
              <a:latin typeface="Garamond" panose="02020404030301010803" pitchFamily="18" charset="0"/>
              <a:cs typeface="Times New Roman"/>
            </a:endParaRPr>
          </a:p>
          <a:p>
            <a:pPr>
              <a:lnSpc>
                <a:spcPct val="150000"/>
              </a:lnSpc>
              <a:spcBef>
                <a:spcPts val="35"/>
              </a:spcBef>
              <a:buFont typeface="Wingdings"/>
              <a:buChar char=""/>
            </a:pPr>
            <a:endParaRPr lang="en-US" sz="2800" dirty="0">
              <a:latin typeface="Garamond" panose="02020404030301010803" pitchFamily="18" charset="0"/>
              <a:cs typeface="Times New Roman"/>
            </a:endParaRPr>
          </a:p>
          <a:p>
            <a:pPr marL="240665" marR="6350" indent="-228600" algn="just">
              <a:lnSpc>
                <a:spcPct val="150000"/>
              </a:lnSpc>
              <a:spcBef>
                <a:spcPts val="5"/>
              </a:spcBef>
              <a:buFont typeface="Wingdings"/>
              <a:buChar char=""/>
              <a:tabLst>
                <a:tab pos="241300" algn="l"/>
              </a:tabLst>
            </a:pPr>
            <a:r>
              <a:rPr lang="en-US" sz="2800" dirty="0">
                <a:latin typeface="Garamond" panose="02020404030301010803" pitchFamily="18" charset="0"/>
                <a:cs typeface="Times New Roman"/>
              </a:rPr>
              <a:t>If</a:t>
            </a:r>
            <a:r>
              <a:rPr lang="en-US" sz="2800" spc="-50" dirty="0">
                <a:latin typeface="Garamond" panose="02020404030301010803" pitchFamily="18" charset="0"/>
                <a:cs typeface="Times New Roman"/>
              </a:rPr>
              <a:t> any</a:t>
            </a:r>
            <a:r>
              <a:rPr lang="en-US" sz="2800" spc="-35" dirty="0">
                <a:latin typeface="Garamond" panose="02020404030301010803" pitchFamily="18" charset="0"/>
                <a:cs typeface="Times New Roman"/>
              </a:rPr>
              <a:t> risks</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issues</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identified</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during</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monitoring</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auditing</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phase,</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 </a:t>
            </a:r>
            <a:r>
              <a:rPr lang="en-US" sz="2800" spc="-290" dirty="0">
                <a:latin typeface="Garamond" panose="02020404030301010803" pitchFamily="18" charset="0"/>
                <a:cs typeface="Times New Roman"/>
              </a:rPr>
              <a:t> </a:t>
            </a:r>
            <a:r>
              <a:rPr lang="en-US" sz="2800" spc="-30" dirty="0">
                <a:latin typeface="Garamond" panose="02020404030301010803" pitchFamily="18" charset="0"/>
                <a:cs typeface="Times New Roman"/>
              </a:rPr>
              <a:t>works </a:t>
            </a:r>
            <a:r>
              <a:rPr lang="en-US" sz="2800" spc="-25" dirty="0">
                <a:latin typeface="Garamond" panose="02020404030301010803" pitchFamily="18" charset="0"/>
                <a:cs typeface="Times New Roman"/>
              </a:rPr>
              <a:t>with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vendor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mitigate</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these </a:t>
            </a:r>
            <a:r>
              <a:rPr lang="en-US" sz="2800" spc="-35" dirty="0">
                <a:latin typeface="Garamond" panose="02020404030301010803" pitchFamily="18" charset="0"/>
                <a:cs typeface="Times New Roman"/>
              </a:rPr>
              <a:t>risks</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ensure </a:t>
            </a:r>
            <a:r>
              <a:rPr lang="en-US" sz="2800" spc="-25" dirty="0">
                <a:latin typeface="Garamond" panose="02020404030301010803" pitchFamily="18" charset="0"/>
                <a:cs typeface="Times New Roman"/>
              </a:rPr>
              <a:t>compliance</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with</a:t>
            </a:r>
            <a:r>
              <a:rPr lang="en-US" sz="2800" spc="240"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privacy</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standards.</a:t>
            </a:r>
            <a:endParaRPr lang="en-US" sz="2800" dirty="0">
              <a:latin typeface="Garamond" panose="02020404030301010803" pitchFamily="18" charset="0"/>
              <a:cs typeface="Times New Roman"/>
            </a:endParaRPr>
          </a:p>
          <a:p>
            <a:pPr>
              <a:lnSpc>
                <a:spcPct val="150000"/>
              </a:lnSpc>
              <a:buFont typeface="Wingdings"/>
              <a:buChar char=""/>
            </a:pPr>
            <a:endParaRPr lang="en-US" sz="2800" dirty="0">
              <a:latin typeface="Garamond" panose="02020404030301010803" pitchFamily="18" charset="0"/>
              <a:cs typeface="Times New Roman"/>
            </a:endParaRPr>
          </a:p>
          <a:p>
            <a:pPr marL="240665" marR="5080" indent="-228600" algn="just">
              <a:lnSpc>
                <a:spcPct val="150000"/>
              </a:lnSpc>
              <a:spcBef>
                <a:spcPts val="5"/>
              </a:spcBef>
              <a:buFont typeface="Wingdings"/>
              <a:buChar char=""/>
              <a:tabLst>
                <a:tab pos="241300" algn="l"/>
              </a:tabLst>
            </a:pPr>
            <a:r>
              <a:rPr lang="en-US" sz="2800" spc="15" dirty="0">
                <a:latin typeface="Garamond" panose="02020404030301010803" pitchFamily="18" charset="0"/>
                <a:cs typeface="Times New Roman"/>
              </a:rPr>
              <a:t>In</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spc="-65" dirty="0">
                <a:latin typeface="Garamond" panose="02020404030301010803" pitchFamily="18" charset="0"/>
                <a:cs typeface="Times New Roman"/>
              </a:rPr>
              <a:t> </a:t>
            </a:r>
            <a:r>
              <a:rPr lang="en-US" sz="2800" spc="-40" dirty="0">
                <a:latin typeface="Garamond" panose="02020404030301010803" pitchFamily="18" charset="0"/>
                <a:cs typeface="Times New Roman"/>
              </a:rPr>
              <a:t>cases,</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r>
              <a:rPr lang="en-US" sz="2800" spc="-6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decide</a:t>
            </a:r>
            <a:r>
              <a:rPr lang="en-US" sz="2800" spc="-7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terminate</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relationship</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6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70" dirty="0">
                <a:latin typeface="Garamond" panose="02020404030301010803" pitchFamily="18" charset="0"/>
                <a:cs typeface="Times New Roman"/>
              </a:rPr>
              <a:t> </a:t>
            </a:r>
            <a:r>
              <a:rPr lang="en-US" sz="2800" spc="-15" dirty="0">
                <a:latin typeface="Garamond" panose="02020404030301010803" pitchFamily="18" charset="0"/>
                <a:cs typeface="Times New Roman"/>
              </a:rPr>
              <a:t>vendor.</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Having </a:t>
            </a:r>
            <a:r>
              <a:rPr lang="en-US" sz="2800" spc="-285" dirty="0">
                <a:latin typeface="Garamond" panose="02020404030301010803" pitchFamily="18" charset="0"/>
                <a:cs typeface="Times New Roman"/>
              </a:rPr>
              <a:t>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clear </a:t>
            </a:r>
            <a:r>
              <a:rPr lang="en-US" sz="2800" spc="-30" dirty="0">
                <a:latin typeface="Garamond" panose="02020404030301010803" pitchFamily="18" charset="0"/>
                <a:cs typeface="Times New Roman"/>
              </a:rPr>
              <a:t>exit </a:t>
            </a:r>
            <a:r>
              <a:rPr lang="en-US" sz="2800" spc="-35" dirty="0">
                <a:latin typeface="Garamond" panose="02020404030301010803" pitchFamily="18" charset="0"/>
                <a:cs typeface="Times New Roman"/>
              </a:rPr>
              <a:t>strategy </a:t>
            </a:r>
            <a:r>
              <a:rPr lang="en-US" sz="2800" spc="-45" dirty="0">
                <a:latin typeface="Garamond" panose="02020404030301010803" pitchFamily="18" charset="0"/>
                <a:cs typeface="Times New Roman"/>
              </a:rPr>
              <a:t>is </a:t>
            </a:r>
            <a:r>
              <a:rPr lang="en-US" sz="2800" spc="-30" dirty="0">
                <a:latin typeface="Garamond" panose="02020404030301010803" pitchFamily="18" charset="0"/>
                <a:cs typeface="Times New Roman"/>
              </a:rPr>
              <a:t>essential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dirty="0">
                <a:latin typeface="Garamond" panose="02020404030301010803" pitchFamily="18" charset="0"/>
                <a:cs typeface="Times New Roman"/>
              </a:rPr>
              <a:t>that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assets are </a:t>
            </a:r>
            <a:r>
              <a:rPr lang="en-US" sz="2800" spc="-20" dirty="0">
                <a:latin typeface="Garamond" panose="02020404030301010803" pitchFamily="18" charset="0"/>
                <a:cs typeface="Times New Roman"/>
              </a:rPr>
              <a:t>handled </a:t>
            </a:r>
            <a:r>
              <a:rPr lang="en-US" sz="2800" spc="-25" dirty="0">
                <a:latin typeface="Garamond" panose="02020404030301010803" pitchFamily="18" charset="0"/>
                <a:cs typeface="Times New Roman"/>
              </a:rPr>
              <a:t>appropriately during </a:t>
            </a:r>
            <a:r>
              <a:rPr lang="en-US" sz="2800" spc="-28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termination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process.</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The Role of Vendor Due Diligence in Data Protection</a:t>
            </a:r>
          </a:p>
        </p:txBody>
      </p:sp>
      <p:sp>
        <p:nvSpPr>
          <p:cNvPr id="4" name="Slide Number Placeholder 3">
            <a:extLst>
              <a:ext uri="{FF2B5EF4-FFF2-40B4-BE49-F238E27FC236}">
                <a16:creationId xmlns:a16="http://schemas.microsoft.com/office/drawing/2014/main" id="{AACFF39A-BB9A-6510-D257-F32299D7AE4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223</a:t>
            </a:fld>
            <a:endParaRPr lang="en-US"/>
          </a:p>
        </p:txBody>
      </p:sp>
    </p:spTree>
    <p:extLst>
      <p:ext uri="{BB962C8B-B14F-4D97-AF65-F5344CB8AC3E}">
        <p14:creationId xmlns:p14="http://schemas.microsoft.com/office/powerpoint/2010/main" val="146249329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5F55D7B-F81F-53F1-B856-8E7BD8B82782}"/>
              </a:ext>
            </a:extLst>
          </p:cNvPr>
          <p:cNvSpPr/>
          <p:nvPr/>
        </p:nvSpPr>
        <p:spPr>
          <a:xfrm>
            <a:off x="4636080" y="847773"/>
            <a:ext cx="8331200" cy="989242"/>
          </a:xfrm>
          <a:prstGeom prst="roundRect">
            <a:avLst>
              <a:gd name="adj" fmla="val 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ject 2"/>
          <p:cNvPicPr/>
          <p:nvPr/>
        </p:nvPicPr>
        <p:blipFill rotWithShape="1">
          <a:blip r:embed="rId2" cstate="print"/>
          <a:srcRect t="7009" b="15488"/>
          <a:stretch/>
        </p:blipFill>
        <p:spPr>
          <a:xfrm>
            <a:off x="2321870" y="2567734"/>
            <a:ext cx="12959621" cy="7152270"/>
          </a:xfrm>
          <a:prstGeom prst="rect">
            <a:avLst/>
          </a:prstGeom>
        </p:spPr>
      </p:pic>
      <p:sp>
        <p:nvSpPr>
          <p:cNvPr id="5" name="object 5"/>
          <p:cNvSpPr txBox="1">
            <a:spLocks noGrp="1"/>
          </p:cNvSpPr>
          <p:nvPr>
            <p:ph type="title" idx="4294967295"/>
          </p:nvPr>
        </p:nvSpPr>
        <p:spPr>
          <a:xfrm>
            <a:off x="2662237" y="1058983"/>
            <a:ext cx="12215813" cy="566822"/>
          </a:xfrm>
          <a:prstGeom prst="rect">
            <a:avLst/>
          </a:prstGeom>
        </p:spPr>
        <p:txBody>
          <a:bodyPr vert="horz" wrap="square" lIns="0" tIns="12700" rIns="0" bIns="0" rtlCol="0">
            <a:spAutoFit/>
          </a:bodyPr>
          <a:lstStyle/>
          <a:p>
            <a:pPr marL="12700" algn="ctr">
              <a:spcBef>
                <a:spcPts val="100"/>
              </a:spcBef>
            </a:pPr>
            <a:r>
              <a:rPr sz="3600" spc="-15" dirty="0">
                <a:solidFill>
                  <a:srgbClr val="FFFFFF"/>
                </a:solidFill>
              </a:rPr>
              <a:t>Interactions</a:t>
            </a:r>
            <a:r>
              <a:rPr sz="3600" spc="-30" dirty="0">
                <a:solidFill>
                  <a:srgbClr val="FFFFFF"/>
                </a:solidFill>
              </a:rPr>
              <a:t> </a:t>
            </a:r>
            <a:r>
              <a:rPr sz="3600" spc="-25" dirty="0">
                <a:solidFill>
                  <a:srgbClr val="FFFFFF"/>
                </a:solidFill>
              </a:rPr>
              <a:t>and</a:t>
            </a:r>
            <a:r>
              <a:rPr sz="3600" spc="-30" dirty="0">
                <a:solidFill>
                  <a:srgbClr val="FFFFFF"/>
                </a:solidFill>
              </a:rPr>
              <a:t> </a:t>
            </a:r>
            <a:r>
              <a:rPr sz="3600" spc="40" dirty="0">
                <a:solidFill>
                  <a:srgbClr val="FFFFFF"/>
                </a:solidFill>
              </a:rPr>
              <a:t>Discussions</a:t>
            </a:r>
            <a:endParaRPr sz="3600" dirty="0"/>
          </a:p>
        </p:txBody>
      </p:sp>
    </p:spTree>
    <p:extLst>
      <p:ext uri="{BB962C8B-B14F-4D97-AF65-F5344CB8AC3E}">
        <p14:creationId xmlns:p14="http://schemas.microsoft.com/office/powerpoint/2010/main" val="393291658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47712" y="1382662"/>
            <a:ext cx="17678400" cy="9013493"/>
          </a:xfrm>
          <a:prstGeom prst="rect">
            <a:avLst/>
          </a:prstGeom>
        </p:spPr>
        <p:txBody>
          <a:bodyPr vert="horz" wrap="square" lIns="0" tIns="12700" rIns="0" bIns="0" rtlCol="0">
            <a:spAutoFit/>
          </a:bodyPr>
          <a:lstStyle/>
          <a:p>
            <a:pPr marL="12700" marR="5080" algn="just">
              <a:lnSpc>
                <a:spcPct val="150000"/>
              </a:lnSpc>
            </a:pPr>
            <a:r>
              <a:rPr lang="en-US" sz="2800" spc="-35" dirty="0" err="1">
                <a:latin typeface="Garamond" panose="02020404030301010803" pitchFamily="18" charset="0"/>
                <a:cs typeface="Times New Roman"/>
              </a:rPr>
              <a:t>SecureBank</a:t>
            </a:r>
            <a:r>
              <a:rPr lang="en-US" sz="2800" spc="-35" dirty="0">
                <a:latin typeface="Garamond" panose="02020404030301010803" pitchFamily="18" charset="0"/>
                <a:cs typeface="Times New Roman"/>
              </a:rPr>
              <a:t>,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reputable </a:t>
            </a:r>
            <a:r>
              <a:rPr lang="en-US" sz="2800" spc="-40" dirty="0">
                <a:latin typeface="Garamond" panose="02020404030301010803" pitchFamily="18" charset="0"/>
                <a:cs typeface="Times New Roman"/>
              </a:rPr>
              <a:t>financial </a:t>
            </a:r>
            <a:r>
              <a:rPr lang="en-US" sz="2800" spc="-15" dirty="0">
                <a:latin typeface="Garamond" panose="02020404030301010803" pitchFamily="18" charset="0"/>
                <a:cs typeface="Times New Roman"/>
              </a:rPr>
              <a:t>institution, </a:t>
            </a:r>
            <a:r>
              <a:rPr lang="en-US" sz="2800" spc="-45" dirty="0">
                <a:latin typeface="Garamond" panose="02020404030301010803" pitchFamily="18" charset="0"/>
                <a:cs typeface="Times New Roman"/>
              </a:rPr>
              <a:t>relies </a:t>
            </a:r>
            <a:r>
              <a:rPr lang="en-US" sz="2800" dirty="0">
                <a:latin typeface="Garamond" panose="02020404030301010803" pitchFamily="18" charset="0"/>
                <a:cs typeface="Times New Roman"/>
              </a:rPr>
              <a:t>on </a:t>
            </a:r>
            <a:r>
              <a:rPr lang="en-US" sz="2800" spc="-20" dirty="0">
                <a:latin typeface="Garamond" panose="02020404030301010803" pitchFamily="18" charset="0"/>
                <a:cs typeface="Times New Roman"/>
              </a:rPr>
              <a:t>an </a:t>
            </a:r>
            <a:r>
              <a:rPr lang="en-US" sz="2800" spc="-45" dirty="0">
                <a:latin typeface="Garamond" panose="02020404030301010803" pitchFamily="18" charset="0"/>
                <a:cs typeface="Times New Roman"/>
              </a:rPr>
              <a:t>array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third-party </a:t>
            </a:r>
            <a:r>
              <a:rPr lang="en-US" sz="2800" spc="-10" dirty="0">
                <a:latin typeface="Garamond" panose="02020404030301010803" pitchFamily="18" charset="0"/>
                <a:cs typeface="Times New Roman"/>
              </a:rPr>
              <a:t>vendors </a:t>
            </a:r>
            <a:r>
              <a:rPr lang="en-US" sz="2800" spc="10" dirty="0">
                <a:latin typeface="Garamond" panose="02020404030301010803" pitchFamily="18" charset="0"/>
                <a:cs typeface="Times New Roman"/>
              </a:rPr>
              <a:t>to </a:t>
            </a:r>
            <a:r>
              <a:rPr lang="en-US" sz="2800" dirty="0">
                <a:latin typeface="Garamond" panose="02020404030301010803" pitchFamily="18" charset="0"/>
                <a:cs typeface="Times New Roman"/>
              </a:rPr>
              <a:t>support </a:t>
            </a:r>
            <a:r>
              <a:rPr lang="en-US" sz="2800" spc="-25" dirty="0">
                <a:latin typeface="Garamond" panose="02020404030301010803" pitchFamily="18" charset="0"/>
                <a:cs typeface="Times New Roman"/>
              </a:rPr>
              <a:t>its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operations. </a:t>
            </a:r>
            <a:r>
              <a:rPr lang="en-US" sz="2800" spc="-20" dirty="0">
                <a:latin typeface="Garamond" panose="02020404030301010803" pitchFamily="18" charset="0"/>
                <a:cs typeface="Times New Roman"/>
              </a:rPr>
              <a:t>Among </a:t>
            </a:r>
            <a:r>
              <a:rPr lang="en-US" sz="2800" spc="-15" dirty="0">
                <a:latin typeface="Garamond" panose="02020404030301010803" pitchFamily="18" charset="0"/>
                <a:cs typeface="Times New Roman"/>
              </a:rPr>
              <a:t>these vendors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20" dirty="0" err="1">
                <a:latin typeface="Garamond" panose="02020404030301010803" pitchFamily="18" charset="0"/>
                <a:cs typeface="Times New Roman"/>
              </a:rPr>
              <a:t>CyberGuard</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Solutions,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well-known </a:t>
            </a:r>
            <a:r>
              <a:rPr lang="en-US" sz="2800" spc="10" dirty="0">
                <a:latin typeface="Garamond" panose="02020404030301010803" pitchFamily="18" charset="0"/>
                <a:cs typeface="Times New Roman"/>
              </a:rPr>
              <a:t>IT </a:t>
            </a:r>
            <a:r>
              <a:rPr lang="en-US" sz="2800" spc="-35" dirty="0">
                <a:latin typeface="Garamond" panose="02020404030301010803" pitchFamily="18" charset="0"/>
                <a:cs typeface="Times New Roman"/>
              </a:rPr>
              <a:t>services</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provider. </a:t>
            </a:r>
            <a:r>
              <a:rPr lang="en-US" sz="2800" spc="-20" dirty="0">
                <a:latin typeface="Garamond" panose="02020404030301010803" pitchFamily="18" charset="0"/>
                <a:cs typeface="Times New Roman"/>
              </a:rPr>
              <a:t> </a:t>
            </a:r>
            <a:r>
              <a:rPr lang="en-US" sz="2800" spc="-35" dirty="0" err="1">
                <a:latin typeface="Garamond" panose="02020404030301010803" pitchFamily="18" charset="0"/>
                <a:cs typeface="Times New Roman"/>
              </a:rPr>
              <a:t>SecureBank</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entrusts </a:t>
            </a:r>
            <a:r>
              <a:rPr lang="en-US" sz="2800" spc="-20" dirty="0" err="1">
                <a:latin typeface="Garamond" panose="02020404030301010803" pitchFamily="18" charset="0"/>
                <a:cs typeface="Times New Roman"/>
              </a:rPr>
              <a:t>CyberGuard</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Solutions with </a:t>
            </a:r>
            <a:r>
              <a:rPr lang="en-US" sz="2800" spc="-35" dirty="0">
                <a:latin typeface="Garamond" panose="02020404030301010803" pitchFamily="18" charset="0"/>
                <a:cs typeface="Times New Roman"/>
              </a:rPr>
              <a:t>critical </a:t>
            </a:r>
            <a:r>
              <a:rPr lang="en-US" sz="2800" spc="10" dirty="0">
                <a:latin typeface="Garamond" panose="02020404030301010803" pitchFamily="18" charset="0"/>
                <a:cs typeface="Times New Roman"/>
              </a:rPr>
              <a:t>IT </a:t>
            </a:r>
            <a:r>
              <a:rPr lang="en-US" sz="2800" spc="-15" dirty="0">
                <a:latin typeface="Garamond" panose="02020404030301010803" pitchFamily="18" charset="0"/>
                <a:cs typeface="Times New Roman"/>
              </a:rPr>
              <a:t>infrastructure </a:t>
            </a:r>
            <a:r>
              <a:rPr lang="en-US" sz="2800" spc="-25" dirty="0">
                <a:latin typeface="Garamond" panose="02020404030301010803" pitchFamily="18" charset="0"/>
                <a:cs typeface="Times New Roman"/>
              </a:rPr>
              <a:t>management, </a:t>
            </a:r>
            <a:r>
              <a:rPr lang="en-US" sz="2800" spc="-20" dirty="0">
                <a:latin typeface="Garamond" panose="02020404030301010803" pitchFamily="18" charset="0"/>
                <a:cs typeface="Times New Roman"/>
              </a:rPr>
              <a:t>network </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storage</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seamless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banking</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customers.</a:t>
            </a:r>
            <a:endParaRPr lang="en-US" sz="2800" dirty="0">
              <a:latin typeface="Garamond" panose="02020404030301010803" pitchFamily="18" charset="0"/>
              <a:cs typeface="Times New Roman"/>
            </a:endParaRPr>
          </a:p>
          <a:p>
            <a:pPr marL="12700" marR="5715" algn="just">
              <a:lnSpc>
                <a:spcPct val="150000"/>
              </a:lnSpc>
              <a:spcBef>
                <a:spcPts val="15"/>
              </a:spcBef>
            </a:pPr>
            <a:r>
              <a:rPr lang="en-US" sz="2800" spc="-35" dirty="0" err="1">
                <a:latin typeface="Garamond" panose="02020404030301010803" pitchFamily="18" charset="0"/>
                <a:cs typeface="Times New Roman"/>
              </a:rPr>
              <a:t>SecureBank</a:t>
            </a:r>
            <a:r>
              <a:rPr lang="en-US" sz="2800" spc="-35" dirty="0">
                <a:latin typeface="Garamond" panose="02020404030301010803" pitchFamily="18" charset="0"/>
                <a:cs typeface="Times New Roman"/>
              </a:rPr>
              <a:t> </a:t>
            </a:r>
            <a:r>
              <a:rPr lang="en-US" sz="2800" spc="-15" dirty="0">
                <a:latin typeface="Garamond" panose="02020404030301010803" pitchFamily="18" charset="0"/>
                <a:cs typeface="Times New Roman"/>
              </a:rPr>
              <a:t>partners </a:t>
            </a:r>
            <a:r>
              <a:rPr lang="en-US" sz="2800" spc="-25" dirty="0">
                <a:latin typeface="Garamond" panose="02020404030301010803" pitchFamily="18" charset="0"/>
                <a:cs typeface="Times New Roman"/>
              </a:rPr>
              <a:t>with </a:t>
            </a:r>
            <a:r>
              <a:rPr lang="en-US" sz="2800" spc="-50" dirty="0">
                <a:latin typeface="Garamond" panose="02020404030301010803" pitchFamily="18" charset="0"/>
                <a:cs typeface="Times New Roman"/>
              </a:rPr>
              <a:t>a </a:t>
            </a:r>
            <a:r>
              <a:rPr lang="en-US" sz="2800" spc="-10" dirty="0">
                <a:latin typeface="Garamond" panose="02020404030301010803" pitchFamily="18" charset="0"/>
                <a:cs typeface="Times New Roman"/>
              </a:rPr>
              <a:t>vendor </a:t>
            </a:r>
            <a:r>
              <a:rPr lang="en-US" sz="2800" spc="-20" dirty="0">
                <a:latin typeface="Garamond" panose="02020404030301010803" pitchFamily="18" charset="0"/>
                <a:cs typeface="Times New Roman"/>
              </a:rPr>
              <a:t>named </a:t>
            </a:r>
            <a:r>
              <a:rPr lang="en-US" sz="2800" spc="-20" dirty="0" err="1">
                <a:latin typeface="Garamond" panose="02020404030301010803" pitchFamily="18" charset="0"/>
                <a:cs typeface="Times New Roman"/>
              </a:rPr>
              <a:t>CyberGuard</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Solutions </a:t>
            </a:r>
            <a:r>
              <a:rPr lang="en-US" sz="2800" dirty="0">
                <a:latin typeface="Garamond" panose="02020404030301010803" pitchFamily="18" charset="0"/>
                <a:cs typeface="Times New Roman"/>
              </a:rPr>
              <a:t>for </a:t>
            </a:r>
            <a:r>
              <a:rPr lang="en-US" sz="2800" spc="10" dirty="0">
                <a:latin typeface="Garamond" panose="02020404030301010803" pitchFamily="18" charset="0"/>
                <a:cs typeface="Times New Roman"/>
              </a:rPr>
              <a:t>IT </a:t>
            </a:r>
            <a:r>
              <a:rPr lang="en-US" sz="2800" spc="-35" dirty="0">
                <a:latin typeface="Garamond" panose="02020404030301010803" pitchFamily="18" charset="0"/>
                <a:cs typeface="Times New Roman"/>
              </a:rPr>
              <a:t>services. </a:t>
            </a:r>
            <a:r>
              <a:rPr lang="en-US" sz="2800" spc="-55" dirty="0">
                <a:latin typeface="Garamond" panose="02020404030301010803" pitchFamily="18" charset="0"/>
                <a:cs typeface="Times New Roman"/>
              </a:rPr>
              <a:t>A </a:t>
            </a:r>
            <a:r>
              <a:rPr lang="en-US" sz="2800" spc="-30" dirty="0">
                <a:latin typeface="Garamond" panose="02020404030301010803" pitchFamily="18" charset="0"/>
                <a:cs typeface="Times New Roman"/>
              </a:rPr>
              <a:t>cyberattack </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occurs,</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compromising</a:t>
            </a:r>
            <a:r>
              <a:rPr lang="en-US" sz="2800" spc="-75" dirty="0">
                <a:latin typeface="Garamond" panose="02020404030301010803" pitchFamily="18" charset="0"/>
                <a:cs typeface="Times New Roman"/>
              </a:rPr>
              <a:t> </a:t>
            </a:r>
            <a:r>
              <a:rPr lang="en-US" sz="2800" spc="-30" dirty="0">
                <a:latin typeface="Garamond" panose="02020404030301010803" pitchFamily="18" charset="0"/>
                <a:cs typeface="Times New Roman"/>
              </a:rPr>
              <a:t>sensitive</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financial</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due</a:t>
            </a:r>
            <a:r>
              <a:rPr lang="en-US" sz="2800" spc="-6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vulnerabilities</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7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vendor's</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network.. </a:t>
            </a:r>
          </a:p>
          <a:p>
            <a:pPr marL="12700" marR="5715" algn="just">
              <a:lnSpc>
                <a:spcPct val="150000"/>
              </a:lnSpc>
              <a:spcBef>
                <a:spcPts val="15"/>
              </a:spcBef>
            </a:pPr>
            <a:endParaRPr lang="en-US" sz="2800" spc="-25" dirty="0">
              <a:latin typeface="Garamond" panose="02020404030301010803" pitchFamily="18" charset="0"/>
              <a:cs typeface="Times New Roman"/>
            </a:endParaRPr>
          </a:p>
          <a:p>
            <a:pPr marL="12700" algn="just">
              <a:lnSpc>
                <a:spcPct val="150000"/>
              </a:lnSpc>
              <a:spcBef>
                <a:spcPts val="100"/>
              </a:spcBef>
            </a:pPr>
            <a:r>
              <a:rPr lang="en-US" sz="2800" b="1" spc="-20" dirty="0">
                <a:solidFill>
                  <a:srgbClr val="054C2C"/>
                </a:solidFill>
                <a:latin typeface="Garamond" panose="02020404030301010803" pitchFamily="18" charset="0"/>
                <a:cs typeface="Times New Roman"/>
              </a:rPr>
              <a:t>Interactive</a:t>
            </a:r>
            <a:r>
              <a:rPr lang="en-US" sz="2800" b="1"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Discussion</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Points:</a:t>
            </a:r>
            <a:endParaRPr lang="en-US" sz="4000" dirty="0">
              <a:solidFill>
                <a:srgbClr val="054C2C"/>
              </a:solidFill>
              <a:latin typeface="Garamond" panose="02020404030301010803" pitchFamily="18" charset="0"/>
              <a:cs typeface="Times New Roman"/>
            </a:endParaRPr>
          </a:p>
          <a:p>
            <a:pPr marL="697865" marR="6985" indent="-228600">
              <a:lnSpc>
                <a:spcPct val="150000"/>
              </a:lnSpc>
              <a:buFont typeface="Wingdings"/>
              <a:buChar char=""/>
              <a:tabLst>
                <a:tab pos="697865" algn="l"/>
                <a:tab pos="698500" algn="l"/>
              </a:tabLst>
            </a:pPr>
            <a:r>
              <a:rPr lang="en-US" sz="2800" spc="-25" dirty="0">
                <a:latin typeface="Garamond" panose="02020404030301010803" pitchFamily="18" charset="0"/>
                <a:cs typeface="Times New Roman"/>
              </a:rPr>
              <a:t>What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data-related</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might</a:t>
            </a:r>
            <a:r>
              <a:rPr lang="en-US" sz="2800" dirty="0">
                <a:latin typeface="Garamond" panose="02020404030301010803" pitchFamily="18" charset="0"/>
                <a:cs typeface="Times New Roman"/>
              </a:rPr>
              <a:t> </a:t>
            </a:r>
            <a:r>
              <a:rPr lang="en-US" sz="2800" spc="-35" dirty="0" err="1">
                <a:latin typeface="Garamond" panose="02020404030301010803" pitchFamily="18" charset="0"/>
                <a:cs typeface="Times New Roman"/>
              </a:rPr>
              <a:t>SecureBank</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face</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partnership</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20" dirty="0" err="1">
                <a:latin typeface="Garamond" panose="02020404030301010803" pitchFamily="18" charset="0"/>
                <a:cs typeface="Times New Roman"/>
              </a:rPr>
              <a:t>CyberGuard</a:t>
            </a:r>
            <a:r>
              <a:rPr lang="en-US" sz="2800" spc="-20" dirty="0">
                <a:latin typeface="Garamond" panose="02020404030301010803" pitchFamily="18" charset="0"/>
                <a:cs typeface="Times New Roman"/>
              </a:rPr>
              <a:t>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Solutions?</a:t>
            </a:r>
            <a:endParaRPr lang="en-US" sz="2800" dirty="0">
              <a:latin typeface="Garamond" panose="02020404030301010803" pitchFamily="18" charset="0"/>
              <a:cs typeface="Times New Roman"/>
            </a:endParaRPr>
          </a:p>
          <a:p>
            <a:pPr marL="697865" marR="12065" indent="-228600">
              <a:lnSpc>
                <a:spcPct val="150000"/>
              </a:lnSpc>
              <a:spcBef>
                <a:spcPts val="35"/>
              </a:spcBef>
              <a:buFont typeface="Wingdings"/>
              <a:buChar char=""/>
              <a:tabLst>
                <a:tab pos="697865" algn="l"/>
                <a:tab pos="698500" algn="l"/>
              </a:tabLst>
            </a:pPr>
            <a:r>
              <a:rPr lang="en-US" sz="2800" spc="-10" dirty="0">
                <a:latin typeface="Garamond" panose="02020404030301010803" pitchFamily="18" charset="0"/>
                <a:cs typeface="Times New Roman"/>
              </a:rPr>
              <a:t>How</a:t>
            </a:r>
            <a:r>
              <a:rPr lang="en-US" sz="2800" spc="12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12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25" dirty="0">
                <a:latin typeface="Garamond" panose="02020404030301010803" pitchFamily="18" charset="0"/>
                <a:cs typeface="Times New Roman"/>
              </a:rPr>
              <a:t> </a:t>
            </a:r>
            <a:r>
              <a:rPr lang="en-US" sz="2800" spc="-20" dirty="0">
                <a:latin typeface="Garamond" panose="02020404030301010803" pitchFamily="18" charset="0"/>
                <a:cs typeface="Times New Roman"/>
              </a:rPr>
              <a:t>participants</a:t>
            </a:r>
            <a:r>
              <a:rPr lang="en-US" sz="2800" spc="100" dirty="0">
                <a:latin typeface="Garamond" panose="02020404030301010803" pitchFamily="18" charset="0"/>
                <a:cs typeface="Times New Roman"/>
              </a:rPr>
              <a:t> </a:t>
            </a:r>
            <a:r>
              <a:rPr lang="en-US" sz="2800" spc="-35" dirty="0">
                <a:latin typeface="Garamond" panose="02020404030301010803" pitchFamily="18" charset="0"/>
                <a:cs typeface="Times New Roman"/>
              </a:rPr>
              <a:t>identify</a:t>
            </a:r>
            <a:r>
              <a:rPr lang="en-US" sz="2800" spc="125" dirty="0">
                <a:latin typeface="Garamond" panose="02020404030301010803" pitchFamily="18" charset="0"/>
                <a:cs typeface="Times New Roman"/>
              </a:rPr>
              <a:t> </a:t>
            </a:r>
            <a:r>
              <a:rPr lang="en-US" sz="2800" spc="-20" dirty="0">
                <a:latin typeface="Garamond" panose="02020404030301010803" pitchFamily="18" charset="0"/>
                <a:cs typeface="Times New Roman"/>
              </a:rPr>
              <a:t>potential</a:t>
            </a:r>
            <a:r>
              <a:rPr lang="en-US" sz="2800" spc="130"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114" dirty="0">
                <a:latin typeface="Garamond" panose="02020404030301010803" pitchFamily="18" charset="0"/>
                <a:cs typeface="Times New Roman"/>
              </a:rPr>
              <a:t> </a:t>
            </a:r>
            <a:r>
              <a:rPr lang="en-US" sz="2800" spc="-30" dirty="0">
                <a:latin typeface="Garamond" panose="02020404030301010803" pitchFamily="18" charset="0"/>
                <a:cs typeface="Times New Roman"/>
              </a:rPr>
              <a:t>associated</a:t>
            </a:r>
            <a:r>
              <a:rPr lang="en-US" sz="2800" spc="12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120" dirty="0">
                <a:latin typeface="Garamond" panose="02020404030301010803" pitchFamily="18" charset="0"/>
                <a:cs typeface="Times New Roman"/>
              </a:rPr>
              <a:t> </a:t>
            </a:r>
            <a:r>
              <a:rPr lang="en-US" sz="2800" spc="-35" dirty="0">
                <a:latin typeface="Garamond" panose="02020404030301010803" pitchFamily="18" charset="0"/>
                <a:cs typeface="Times New Roman"/>
              </a:rPr>
              <a:t>financial</a:t>
            </a:r>
            <a:r>
              <a:rPr lang="en-US" sz="2800" spc="12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13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20" dirty="0">
                <a:latin typeface="Garamond" panose="02020404030301010803" pitchFamily="18" charset="0"/>
                <a:cs typeface="Times New Roman"/>
              </a:rPr>
              <a:t> </a:t>
            </a:r>
            <a:r>
              <a:rPr lang="en-US" sz="2800" spc="10" dirty="0">
                <a:latin typeface="Garamond" panose="02020404030301010803" pitchFamily="18" charset="0"/>
                <a:cs typeface="Times New Roman"/>
              </a:rPr>
              <a:t>IT </a:t>
            </a:r>
            <a:r>
              <a:rPr lang="en-US" sz="2800" spc="-285" dirty="0">
                <a:latin typeface="Garamond" panose="02020404030301010803" pitchFamily="18" charset="0"/>
                <a:cs typeface="Times New Roman"/>
              </a:rPr>
              <a:t> </a:t>
            </a:r>
            <a:r>
              <a:rPr lang="en-US" sz="2800" spc="-40" dirty="0">
                <a:latin typeface="Garamond" panose="02020404030301010803" pitchFamily="18" charset="0"/>
                <a:cs typeface="Times New Roman"/>
              </a:rPr>
              <a:t>services?</a:t>
            </a:r>
            <a:endParaRPr lang="en-US" sz="2800" dirty="0">
              <a:latin typeface="Garamond" panose="02020404030301010803" pitchFamily="18" charset="0"/>
              <a:cs typeface="Times New Roman"/>
            </a:endParaRPr>
          </a:p>
          <a:p>
            <a:pPr>
              <a:lnSpc>
                <a:spcPct val="150000"/>
              </a:lnSpc>
              <a:spcBef>
                <a:spcPts val="25"/>
              </a:spcBef>
            </a:pPr>
            <a:endParaRPr lang="en-US" sz="2800" dirty="0">
              <a:latin typeface="Garamond" panose="02020404030301010803" pitchFamily="18" charset="0"/>
              <a:cs typeface="Times New Roman"/>
            </a:endParaRPr>
          </a:p>
          <a:p>
            <a:pPr marL="12700" marR="5080" algn="just">
              <a:lnSpc>
                <a:spcPct val="150000"/>
              </a:lnSpc>
            </a:pPr>
            <a:r>
              <a:rPr lang="en-US" sz="2800" spc="-20" dirty="0">
                <a:latin typeface="Garamond" panose="02020404030301010803" pitchFamily="18" charset="0"/>
                <a:cs typeface="Times New Roman"/>
              </a:rPr>
              <a:t>Participants</a:t>
            </a:r>
            <a:r>
              <a:rPr lang="en-US" sz="2800" spc="-15" dirty="0">
                <a:latin typeface="Garamond" panose="02020404030301010803" pitchFamily="18" charset="0"/>
                <a:cs typeface="Times New Roman"/>
              </a:rPr>
              <a:t> </a:t>
            </a:r>
            <a:r>
              <a:rPr lang="en-US" sz="2800" spc="-65" dirty="0">
                <a:latin typeface="Garamond" panose="02020404030301010803" pitchFamily="18" charset="0"/>
                <a:cs typeface="Times New Roman"/>
              </a:rPr>
              <a:t>will</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form</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small</a:t>
            </a:r>
            <a:r>
              <a:rPr lang="en-US" sz="2800" spc="-35" dirty="0">
                <a:latin typeface="Garamond" panose="02020404030301010803" pitchFamily="18" charset="0"/>
                <a:cs typeface="Times New Roman"/>
              </a:rPr>
              <a:t> </a:t>
            </a:r>
            <a:r>
              <a:rPr lang="en-US" sz="2800" spc="-15" dirty="0">
                <a:latin typeface="Garamond" panose="02020404030301010803" pitchFamily="18" charset="0"/>
                <a:cs typeface="Times New Roman"/>
              </a:rPr>
              <a:t>groups</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brainstorm</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present</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risk</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mitigation</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strategies</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 </a:t>
            </a:r>
            <a:r>
              <a:rPr lang="en-US" sz="2800" spc="-35" dirty="0" err="1">
                <a:latin typeface="Garamond" panose="02020404030301010803" pitchFamily="18" charset="0"/>
                <a:cs typeface="Times New Roman"/>
              </a:rPr>
              <a:t>SecureBank</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event</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7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breach.</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They</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should</a:t>
            </a:r>
            <a:r>
              <a:rPr lang="en-US" sz="2800" spc="-70" dirty="0">
                <a:latin typeface="Garamond" panose="02020404030301010803" pitchFamily="18" charset="0"/>
                <a:cs typeface="Times New Roman"/>
              </a:rPr>
              <a:t> </a:t>
            </a:r>
            <a:r>
              <a:rPr lang="en-US" sz="2800" spc="-15" dirty="0">
                <a:latin typeface="Garamond" panose="02020404030301010803" pitchFamily="18" charset="0"/>
                <a:cs typeface="Times New Roman"/>
              </a:rPr>
              <a:t>focus</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65" dirty="0">
                <a:latin typeface="Garamond" panose="02020404030301010803" pitchFamily="18" charset="0"/>
                <a:cs typeface="Times New Roman"/>
              </a:rPr>
              <a:t> </a:t>
            </a:r>
            <a:r>
              <a:rPr lang="en-US" sz="2800" spc="-30" dirty="0">
                <a:latin typeface="Garamond" panose="02020404030301010803" pitchFamily="18" charset="0"/>
                <a:cs typeface="Times New Roman"/>
              </a:rPr>
              <a:t>immediate</a:t>
            </a:r>
            <a:r>
              <a:rPr lang="en-US" sz="2800" spc="-75" dirty="0">
                <a:latin typeface="Garamond" panose="02020404030301010803" pitchFamily="18" charset="0"/>
                <a:cs typeface="Times New Roman"/>
              </a:rPr>
              <a:t> </a:t>
            </a:r>
            <a:r>
              <a:rPr lang="en-US" sz="2800" spc="-25" dirty="0">
                <a:latin typeface="Garamond" panose="02020404030301010803" pitchFamily="18" charset="0"/>
                <a:cs typeface="Times New Roman"/>
              </a:rPr>
              <a:t>actions</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following</a:t>
            </a:r>
            <a:r>
              <a:rPr lang="en-US" sz="2800" spc="-6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breach. </a:t>
            </a:r>
            <a:r>
              <a:rPr lang="en-US" sz="2800" spc="-290" dirty="0">
                <a:latin typeface="Garamond" panose="02020404030301010803" pitchFamily="18" charset="0"/>
                <a:cs typeface="Times New Roman"/>
              </a:rPr>
              <a:t> </a:t>
            </a:r>
            <a:r>
              <a:rPr lang="en-US" sz="2800" spc="-30" dirty="0">
                <a:latin typeface="Garamond" panose="02020404030301010803" pitchFamily="18" charset="0"/>
                <a:cs typeface="Times New Roman"/>
              </a:rPr>
              <a:t>Afterward,</a:t>
            </a:r>
            <a:r>
              <a:rPr lang="en-US" sz="2800" spc="-35"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spc="-40" dirty="0">
                <a:latin typeface="Garamond" panose="02020404030301010803" pitchFamily="18" charset="0"/>
                <a:cs typeface="Times New Roman"/>
              </a:rPr>
              <a:t> </a:t>
            </a:r>
            <a:r>
              <a:rPr lang="en-US" sz="2800" spc="-65" dirty="0">
                <a:latin typeface="Garamond" panose="02020404030301010803" pitchFamily="18" charset="0"/>
                <a:cs typeface="Times New Roman"/>
              </a:rPr>
              <a:t>will</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share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35" dirty="0">
                <a:latin typeface="Garamond" panose="02020404030301010803" pitchFamily="18" charset="0"/>
                <a:cs typeface="Times New Roman"/>
              </a:rPr>
              <a:t> </a:t>
            </a:r>
            <a:r>
              <a:rPr lang="en-US" sz="2800" spc="-30" dirty="0">
                <a:latin typeface="Garamond" panose="02020404030301010803" pitchFamily="18" charset="0"/>
                <a:cs typeface="Times New Roman"/>
              </a:rPr>
              <a:t>strategies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analyze</a:t>
            </a:r>
            <a:r>
              <a:rPr lang="en-US" sz="2800" spc="-35" dirty="0">
                <a:latin typeface="Garamond" panose="02020404030301010803" pitchFamily="18" charset="0"/>
                <a:cs typeface="Times New Roman"/>
              </a:rPr>
              <a:t> </a:t>
            </a:r>
            <a:r>
              <a:rPr lang="en-US" sz="2800" spc="-30" dirty="0">
                <a:latin typeface="Garamond" panose="02020404030301010803" pitchFamily="18" charset="0"/>
                <a:cs typeface="Times New Roman"/>
              </a:rPr>
              <a:t>which</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ones</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are </a:t>
            </a:r>
            <a:r>
              <a:rPr lang="en-US" sz="2800" spc="-5" dirty="0">
                <a:latin typeface="Garamond" panose="02020404030301010803" pitchFamily="18" charset="0"/>
                <a:cs typeface="Times New Roman"/>
              </a:rPr>
              <a:t>the</a:t>
            </a:r>
            <a:r>
              <a:rPr lang="en-US" sz="2800" spc="-30" dirty="0">
                <a:latin typeface="Garamond" panose="02020404030301010803" pitchFamily="18" charset="0"/>
                <a:cs typeface="Times New Roman"/>
              </a:rPr>
              <a:t> </a:t>
            </a:r>
            <a:r>
              <a:rPr lang="en-US" sz="2800" spc="-5" dirty="0">
                <a:latin typeface="Garamond" panose="02020404030301010803" pitchFamily="18" charset="0"/>
                <a:cs typeface="Times New Roman"/>
              </a:rPr>
              <a:t>most</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effective</a:t>
            </a:r>
            <a:r>
              <a:rPr lang="en-US" sz="2800" spc="-30" dirty="0">
                <a:solidFill>
                  <a:srgbClr val="C00000"/>
                </a:solidFill>
                <a:latin typeface="Garamond" panose="02020404030301010803" pitchFamily="18" charset="0"/>
                <a:cs typeface="Times New Roman"/>
              </a:rPr>
              <a:t>.</a:t>
            </a:r>
            <a:r>
              <a:rPr lang="en-US" sz="2800" spc="-15" dirty="0">
                <a:solidFill>
                  <a:srgbClr val="C00000"/>
                </a:solidFill>
                <a:latin typeface="Garamond" panose="02020404030301010803" pitchFamily="18" charset="0"/>
                <a:cs typeface="Times New Roman"/>
              </a:rPr>
              <a:t> </a:t>
            </a:r>
            <a:r>
              <a:rPr lang="en-US" sz="2400" b="1" spc="-15" dirty="0">
                <a:solidFill>
                  <a:srgbClr val="C00000"/>
                </a:solidFill>
                <a:latin typeface="Garamond" panose="02020404030301010803" pitchFamily="18" charset="0"/>
                <a:cs typeface="Times New Roman"/>
              </a:rPr>
              <a:t>(20</a:t>
            </a:r>
            <a:r>
              <a:rPr lang="en-US" sz="2400" b="1" spc="-45" dirty="0">
                <a:solidFill>
                  <a:srgbClr val="C00000"/>
                </a:solidFill>
                <a:latin typeface="Garamond" panose="02020404030301010803" pitchFamily="18" charset="0"/>
                <a:cs typeface="Times New Roman"/>
              </a:rPr>
              <a:t> </a:t>
            </a:r>
            <a:r>
              <a:rPr lang="en-US" sz="2400" b="1" spc="5" dirty="0">
                <a:solidFill>
                  <a:srgbClr val="C00000"/>
                </a:solidFill>
                <a:latin typeface="Garamond" panose="02020404030301010803" pitchFamily="18" charset="0"/>
                <a:cs typeface="Times New Roman"/>
              </a:rPr>
              <a:t>minutes)</a:t>
            </a:r>
            <a:endParaRPr lang="en-US" sz="2400" dirty="0">
              <a:solidFill>
                <a:srgbClr val="C00000"/>
              </a:solidFill>
              <a:latin typeface="Garamond" panose="02020404030301010803" pitchFamily="18" charset="0"/>
              <a:cs typeface="Times New Roman"/>
            </a:endParaRPr>
          </a:p>
          <a:p>
            <a:pPr marL="12700" marR="5715" algn="just">
              <a:lnSpc>
                <a:spcPct val="150000"/>
              </a:lnSpc>
              <a:spcBef>
                <a:spcPts val="15"/>
              </a:spcBef>
            </a:pPr>
            <a:endParaRPr lang="en-US" sz="2800" dirty="0">
              <a:latin typeface="Garamond" panose="02020404030301010803" pitchFamily="18" charset="0"/>
              <a:cs typeface="Times New Roman"/>
            </a:endParaRPr>
          </a:p>
        </p:txBody>
      </p:sp>
      <p:sp>
        <p:nvSpPr>
          <p:cNvPr id="7" name="TextBox 6">
            <a:extLst>
              <a:ext uri="{FF2B5EF4-FFF2-40B4-BE49-F238E27FC236}">
                <a16:creationId xmlns:a16="http://schemas.microsoft.com/office/drawing/2014/main" id="{AE1F0800-3781-B5A0-FB63-19191B542DE9}"/>
              </a:ext>
            </a:extLst>
          </p:cNvPr>
          <p:cNvSpPr txBox="1"/>
          <p:nvPr/>
        </p:nvSpPr>
        <p:spPr>
          <a:xfrm>
            <a:off x="6976793" y="659387"/>
            <a:ext cx="506783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635" algn="ctr">
              <a:spcBef>
                <a:spcPts val="100"/>
              </a:spcBef>
            </a:pPr>
            <a:r>
              <a:rPr lang="en-US" sz="3600" b="1" spc="-5" dirty="0">
                <a:solidFill>
                  <a:schemeClr val="bg1"/>
                </a:solidFill>
                <a:uFill>
                  <a:solidFill>
                    <a:srgbClr val="000000"/>
                  </a:solidFill>
                </a:uFill>
                <a:latin typeface="Garamond" panose="02020404030301010803" pitchFamily="18" charset="0"/>
                <a:cs typeface="Times New Roman"/>
              </a:rPr>
              <a:t>The Scenario </a:t>
            </a:r>
            <a:endParaRPr lang="en-US" sz="3600" dirty="0">
              <a:solidFill>
                <a:schemeClr val="bg1"/>
              </a:solidFill>
              <a:latin typeface="Garamond" panose="02020404030301010803" pitchFamily="18" charset="0"/>
              <a:cs typeface="Times New Roman"/>
            </a:endParaRPr>
          </a:p>
        </p:txBody>
      </p:sp>
      <p:sp>
        <p:nvSpPr>
          <p:cNvPr id="3" name="Slide Number Placeholder 2">
            <a:extLst>
              <a:ext uri="{FF2B5EF4-FFF2-40B4-BE49-F238E27FC236}">
                <a16:creationId xmlns:a16="http://schemas.microsoft.com/office/drawing/2014/main" id="{4FE797C0-BBC9-D4A7-4EC2-7932AA452C9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225</a:t>
            </a:fld>
            <a:endParaRPr lang="en-US"/>
          </a:p>
        </p:txBody>
      </p:sp>
    </p:spTree>
    <p:extLst>
      <p:ext uri="{BB962C8B-B14F-4D97-AF65-F5344CB8AC3E}">
        <p14:creationId xmlns:p14="http://schemas.microsoft.com/office/powerpoint/2010/main" val="316335234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226</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2207421"/>
            <a:ext cx="15468600" cy="6275949"/>
          </a:xfrm>
          <a:prstGeom prst="rect">
            <a:avLst/>
          </a:prstGeom>
          <a:noFill/>
        </p:spPr>
        <p:txBody>
          <a:bodyPr wrap="square" rtlCol="0">
            <a:spAutoFit/>
          </a:bodyPr>
          <a:lstStyle/>
          <a:p>
            <a:pPr algn="just">
              <a:lnSpc>
                <a:spcPct val="150000"/>
              </a:lnSpc>
            </a:pPr>
            <a:endParaRPr lang="en-US" sz="2250" dirty="0">
              <a:latin typeface="Garamond" panose="02020404030301010803" pitchFamily="18" charset="0"/>
            </a:endParaRP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Begin with clearly defined learning objectives, providing participants with a roadmap for understanding privacy policies, cookie policies, and cookie management.</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the significance of a privacy policy, detailing its role in establishing transparency and trust with users.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Break down the essential elements of a privacy policy, guiding participants on how to create a clear and concise document.</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Articulate the importance of a cookie policy and delve into its components, ensuring participants understand the role of cookies in data processing.</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a comprehensive understanding of cookie management, including best practices for users and organizations in handling cookies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Incorporate interactive elements in the discussion of privacy and cookie policies, such as case studies or examples, to engage participants actively.</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Analyze real-world privacy policies, demonstrating best practices and potential pitfalls to enhance practical knowledge..</a:t>
            </a:r>
          </a:p>
        </p:txBody>
      </p:sp>
    </p:spTree>
    <p:extLst>
      <p:ext uri="{BB962C8B-B14F-4D97-AF65-F5344CB8AC3E}">
        <p14:creationId xmlns:p14="http://schemas.microsoft.com/office/powerpoint/2010/main" val="252072755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227</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2207421"/>
            <a:ext cx="15468600" cy="6275949"/>
          </a:xfrm>
          <a:prstGeom prst="rect">
            <a:avLst/>
          </a:prstGeom>
          <a:noFill/>
        </p:spPr>
        <p:txBody>
          <a:bodyPr wrap="square" rtlCol="0">
            <a:spAutoFit/>
          </a:bodyPr>
          <a:lstStyle/>
          <a:p>
            <a:pPr algn="just">
              <a:lnSpc>
                <a:spcPct val="150000"/>
              </a:lnSpc>
            </a:pPr>
            <a:endParaRPr lang="en-US" sz="2250" dirty="0">
              <a:latin typeface="Garamond" panose="02020404030301010803" pitchFamily="18" charset="0"/>
            </a:endParaRP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a comprehensive overview of third-party risks, emphasizing the potential impact on data protection and privacy.</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Stress the importance of vendor due diligence in mitigating third-party risks, outlining key considerations in the selection and assessment process.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Detail key steps and methodologies in assessing third-party vendors, offering practical guidance on risk evaluation.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Integrate interactive case studies to illustrate real-world scenarios of third-party risks and their mitigation, encouraging participant involvement.</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effective risk mitigation strategies in the context of case studies, showcasing successful approaches to managing third-party collaborations.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practical insights into the application of vendor due diligence, linking theoretical knowledge to real-world practices.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Facilitate discussions on emerging risks related to third-party collaborations, preparing participants for the evolving landscape of data protection.</a:t>
            </a:r>
          </a:p>
        </p:txBody>
      </p:sp>
    </p:spTree>
    <p:extLst>
      <p:ext uri="{BB962C8B-B14F-4D97-AF65-F5344CB8AC3E}">
        <p14:creationId xmlns:p14="http://schemas.microsoft.com/office/powerpoint/2010/main" val="211442296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7DF9750-8F07-7F10-2705-D9ED5F9DD079}"/>
              </a:ext>
            </a:extLst>
          </p:cNvPr>
          <p:cNvSpPr/>
          <p:nvPr/>
        </p:nvSpPr>
        <p:spPr>
          <a:xfrm>
            <a:off x="2306845" y="2149475"/>
            <a:ext cx="13312079"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oogle Shape;1525;p92">
            <a:extLst>
              <a:ext uri="{FF2B5EF4-FFF2-40B4-BE49-F238E27FC236}">
                <a16:creationId xmlns:a16="http://schemas.microsoft.com/office/drawing/2014/main" id="{CFDA1047-3BA8-3157-6009-AA54636738BF}"/>
              </a:ext>
            </a:extLst>
          </p:cNvPr>
          <p:cNvPicPr preferRelativeResize="0"/>
          <p:nvPr/>
        </p:nvPicPr>
        <p:blipFill rotWithShape="1">
          <a:blip r:embed="rId2">
            <a:alphaModFix/>
          </a:blip>
          <a:srcRect/>
          <a:stretch/>
        </p:blipFill>
        <p:spPr>
          <a:xfrm>
            <a:off x="2917360" y="2462882"/>
            <a:ext cx="1835129" cy="1831340"/>
          </a:xfrm>
          <a:prstGeom prst="rect">
            <a:avLst/>
          </a:prstGeom>
          <a:noFill/>
          <a:ln>
            <a:noFill/>
          </a:ln>
        </p:spPr>
      </p:pic>
      <p:sp>
        <p:nvSpPr>
          <p:cNvPr id="5" name="object 5"/>
          <p:cNvSpPr txBox="1"/>
          <p:nvPr/>
        </p:nvSpPr>
        <p:spPr>
          <a:xfrm>
            <a:off x="2226806" y="1920875"/>
            <a:ext cx="13235160" cy="5786199"/>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aramond" panose="02020404030301010803" pitchFamily="18" charset="0"/>
                <a:cs typeface="Times New Roman"/>
              </a:rPr>
              <a:t>SECTION</a:t>
            </a:r>
            <a:r>
              <a:rPr sz="9600" b="1" spc="-85" dirty="0">
                <a:solidFill>
                  <a:srgbClr val="FFFFFF"/>
                </a:solidFill>
                <a:latin typeface="Garamond" panose="02020404030301010803" pitchFamily="18" charset="0"/>
                <a:cs typeface="Times New Roman"/>
              </a:rPr>
              <a:t> </a:t>
            </a:r>
            <a:r>
              <a:rPr lang="en-US" sz="9600" b="1" spc="-500" dirty="0">
                <a:solidFill>
                  <a:srgbClr val="FFFFFF"/>
                </a:solidFill>
                <a:latin typeface="Garamond" panose="02020404030301010803" pitchFamily="18" charset="0"/>
                <a:cs typeface="Times New Roman"/>
              </a:rPr>
              <a:t>7</a:t>
            </a:r>
            <a:endParaRPr sz="9600" dirty="0">
              <a:latin typeface="Garamond" panose="02020404030301010803" pitchFamily="18" charset="0"/>
              <a:cs typeface="Times New Roman"/>
            </a:endParaRPr>
          </a:p>
          <a:p>
            <a:pPr marL="12700" marR="5080" indent="1270" algn="ctr">
              <a:spcBef>
                <a:spcPts val="4695"/>
              </a:spcBef>
            </a:pPr>
            <a:r>
              <a:rPr lang="en-US" sz="9600" b="1" spc="-25" dirty="0">
                <a:solidFill>
                  <a:srgbClr val="054C2C"/>
                </a:solidFill>
                <a:latin typeface="Garamond" panose="02020404030301010803" pitchFamily="18" charset="0"/>
                <a:cs typeface="Times New Roman"/>
              </a:rPr>
              <a:t>Information Security in Data Protection</a:t>
            </a:r>
          </a:p>
        </p:txBody>
      </p:sp>
      <p:sp>
        <p:nvSpPr>
          <p:cNvPr id="2" name="Slide Number Placeholder 1">
            <a:extLst>
              <a:ext uri="{FF2B5EF4-FFF2-40B4-BE49-F238E27FC236}">
                <a16:creationId xmlns:a16="http://schemas.microsoft.com/office/drawing/2014/main" id="{F74743FA-9773-395C-2EEF-92247FBBF93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228</a:t>
            </a:fld>
            <a:endParaRPr lang="en-US"/>
          </a:p>
        </p:txBody>
      </p:sp>
    </p:spTree>
    <p:extLst>
      <p:ext uri="{BB962C8B-B14F-4D97-AF65-F5344CB8AC3E}">
        <p14:creationId xmlns:p14="http://schemas.microsoft.com/office/powerpoint/2010/main" val="336986198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11DE8A7-34A0-D74F-CB8C-133A792B0BAE}"/>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1461132" y="8129931"/>
            <a:ext cx="16169105" cy="569323"/>
          </a:xfrm>
          <a:prstGeom prst="rect">
            <a:avLst/>
          </a:prstGeom>
        </p:spPr>
        <p:txBody>
          <a:bodyPr vert="horz" wrap="square" lIns="0" tIns="12700" rIns="0" bIns="0" rtlCol="0">
            <a:spAutoFit/>
          </a:bodyPr>
          <a:lstStyle/>
          <a:p>
            <a:pPr marL="12700" marR="5080" algn="just">
              <a:lnSpc>
                <a:spcPct val="140700"/>
              </a:lnSpc>
              <a:spcBef>
                <a:spcPts val="100"/>
              </a:spcBef>
            </a:pPr>
            <a:r>
              <a:rPr sz="2800" b="1" spc="15" dirty="0">
                <a:solidFill>
                  <a:srgbClr val="054C2C"/>
                </a:solidFill>
                <a:latin typeface="Garamond" panose="02020404030301010803" pitchFamily="18" charset="0"/>
                <a:cs typeface="Times New Roman"/>
              </a:rPr>
              <a:t>Time</a:t>
            </a:r>
            <a:r>
              <a:rPr sz="2800" b="1" spc="-15" dirty="0">
                <a:solidFill>
                  <a:srgbClr val="054C2C"/>
                </a:solidFill>
                <a:latin typeface="Garamond" panose="02020404030301010803" pitchFamily="18" charset="0"/>
                <a:cs typeface="Times New Roman"/>
              </a:rPr>
              <a:t> </a:t>
            </a:r>
            <a:r>
              <a:rPr sz="2800" b="1" spc="-25" dirty="0">
                <a:solidFill>
                  <a:srgbClr val="054C2C"/>
                </a:solidFill>
                <a:latin typeface="Garamond" panose="02020404030301010803" pitchFamily="18" charset="0"/>
                <a:cs typeface="Times New Roman"/>
              </a:rPr>
              <a:t>Allocated:</a:t>
            </a:r>
            <a:r>
              <a:rPr sz="2800" b="1" spc="-1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20</a:t>
            </a:r>
            <a:r>
              <a:rPr sz="2800" b="1" spc="-10" dirty="0">
                <a:solidFill>
                  <a:srgbClr val="054C2C"/>
                </a:solidFill>
                <a:latin typeface="Garamond" panose="02020404030301010803" pitchFamily="18" charset="0"/>
                <a:cs typeface="Times New Roman"/>
              </a:rPr>
              <a:t> </a:t>
            </a:r>
            <a:r>
              <a:rPr sz="2800" b="1" spc="10" dirty="0">
                <a:solidFill>
                  <a:srgbClr val="054C2C"/>
                </a:solidFill>
                <a:latin typeface="Garamond" panose="02020404030301010803" pitchFamily="18" charset="0"/>
                <a:cs typeface="Times New Roman"/>
              </a:rPr>
              <a:t>mins</a:t>
            </a:r>
            <a:endParaRPr sz="2800" dirty="0">
              <a:solidFill>
                <a:srgbClr val="054C2C"/>
              </a:solidFill>
              <a:latin typeface="Garamond" panose="02020404030301010803" pitchFamily="18" charset="0"/>
              <a:cs typeface="Times New Roman"/>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aramond" panose="02020404030301010803" pitchFamily="18" charset="0"/>
            </a:endParaRPr>
          </a:p>
        </p:txBody>
      </p:sp>
      <p:sp>
        <p:nvSpPr>
          <p:cNvPr id="6" name="object 6"/>
          <p:cNvSpPr txBox="1"/>
          <p:nvPr/>
        </p:nvSpPr>
        <p:spPr>
          <a:xfrm>
            <a:off x="2327869" y="3063875"/>
            <a:ext cx="16693555" cy="4453783"/>
          </a:xfrm>
          <a:prstGeom prst="rect">
            <a:avLst/>
          </a:prstGeom>
          <a:ln w="19050">
            <a:noFill/>
          </a:ln>
        </p:spPr>
        <p:txBody>
          <a:bodyPr vert="horz" wrap="square" lIns="0" tIns="21590" rIns="0" bIns="0" rtlCol="0">
            <a:spAutoFit/>
          </a:bodyPr>
          <a:lstStyle/>
          <a:p>
            <a:pPr marL="91440"/>
            <a:r>
              <a:rPr lang="en-US" sz="3200" b="1" spc="-10" dirty="0">
                <a:latin typeface="Garamond" panose="02020404030301010803" pitchFamily="18" charset="0"/>
                <a:cs typeface="Times New Roman"/>
              </a:rPr>
              <a:t>Under this topic, the following key areas shall be discussed:</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Learning Objectives</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Data Encryption and Secure Data Handling  Advanced Techniques for Secure Data Handling</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Significance of Data Backup And Its Role In Data Security</a:t>
            </a:r>
          </a:p>
          <a:p>
            <a:pPr marL="91440"/>
            <a:endParaRPr lang="en-US" sz="3200" b="1" spc="-10" dirty="0">
              <a:latin typeface="Garamond" panose="02020404030301010803" pitchFamily="18" charset="0"/>
              <a:cs typeface="Times New Roman"/>
            </a:endParaRPr>
          </a:p>
          <a:p>
            <a:pPr marL="91440"/>
            <a:r>
              <a:rPr lang="en-US" sz="3200" b="1" spc="-10" dirty="0">
                <a:latin typeface="Garamond" panose="02020404030301010803" pitchFamily="18" charset="0"/>
                <a:cs typeface="Times New Roman"/>
              </a:rPr>
              <a:t>Backup Solutions</a:t>
            </a:r>
          </a:p>
        </p:txBody>
      </p:sp>
      <p:sp>
        <p:nvSpPr>
          <p:cNvPr id="9" name="object 9"/>
          <p:cNvSpPr/>
          <p:nvPr/>
        </p:nvSpPr>
        <p:spPr>
          <a:xfrm>
            <a:off x="1546774" y="4599429"/>
            <a:ext cx="9515560" cy="0"/>
          </a:xfrm>
          <a:custGeom>
            <a:avLst/>
            <a:gdLst/>
            <a:ahLst/>
            <a:cxnLst/>
            <a:rect l="l" t="t" r="r" b="b"/>
            <a:pathLst>
              <a:path w="4172585">
                <a:moveTo>
                  <a:pt x="0" y="0"/>
                </a:moveTo>
                <a:lnTo>
                  <a:pt x="41721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grpSp>
        <p:nvGrpSpPr>
          <p:cNvPr id="11" name="object 11"/>
          <p:cNvGrpSpPr/>
          <p:nvPr/>
        </p:nvGrpSpPr>
        <p:grpSpPr>
          <a:xfrm>
            <a:off x="1461133" y="5113959"/>
            <a:ext cx="9690957" cy="558516"/>
            <a:chOff x="1191767" y="2929076"/>
            <a:chExt cx="4249497" cy="284276"/>
          </a:xfrm>
        </p:grpSpPr>
        <p:sp>
          <p:nvSpPr>
            <p:cNvPr id="13" name="object 13"/>
            <p:cNvSpPr/>
            <p:nvPr/>
          </p:nvSpPr>
          <p:spPr>
            <a:xfrm>
              <a:off x="1229309" y="3189350"/>
              <a:ext cx="4211955" cy="0"/>
            </a:xfrm>
            <a:custGeom>
              <a:avLst/>
              <a:gdLst/>
              <a:ahLst/>
              <a:cxnLst/>
              <a:rect l="l" t="t" r="r" b="b"/>
              <a:pathLst>
                <a:path w="4211955">
                  <a:moveTo>
                    <a:pt x="0" y="0"/>
                  </a:moveTo>
                  <a:lnTo>
                    <a:pt x="4211497"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14" name="object 14"/>
            <p:cNvPicPr/>
            <p:nvPr/>
          </p:nvPicPr>
          <p:blipFill>
            <a:blip r:embed="rId2" cstate="print"/>
            <a:stretch>
              <a:fillRect/>
            </a:stretch>
          </p:blipFill>
          <p:spPr>
            <a:xfrm>
              <a:off x="1191767" y="2929076"/>
              <a:ext cx="311696" cy="284276"/>
            </a:xfrm>
            <a:prstGeom prst="rect">
              <a:avLst/>
            </a:prstGeom>
            <a:ln>
              <a:solidFill>
                <a:srgbClr val="054C2C"/>
              </a:solidFill>
            </a:ln>
          </p:spPr>
        </p:pic>
      </p:grpSp>
      <p:sp>
        <p:nvSpPr>
          <p:cNvPr id="17" name="object 17"/>
          <p:cNvSpPr/>
          <p:nvPr/>
        </p:nvSpPr>
        <p:spPr>
          <a:xfrm>
            <a:off x="1546774" y="6581754"/>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grpSp>
        <p:nvGrpSpPr>
          <p:cNvPr id="19" name="object 19"/>
          <p:cNvGrpSpPr/>
          <p:nvPr/>
        </p:nvGrpSpPr>
        <p:grpSpPr>
          <a:xfrm>
            <a:off x="1461132" y="6986364"/>
            <a:ext cx="9746012" cy="558441"/>
            <a:chOff x="1191767" y="3794746"/>
            <a:chExt cx="4273639" cy="284238"/>
          </a:xfrm>
        </p:grpSpPr>
        <p:sp>
          <p:nvSpPr>
            <p:cNvPr id="21" name="object 21"/>
            <p:cNvSpPr/>
            <p:nvPr/>
          </p:nvSpPr>
          <p:spPr>
            <a:xfrm>
              <a:off x="1229321" y="4054220"/>
              <a:ext cx="4236085" cy="0"/>
            </a:xfrm>
            <a:custGeom>
              <a:avLst/>
              <a:gdLst/>
              <a:ahLst/>
              <a:cxnLst/>
              <a:rect l="l" t="t" r="r" b="b"/>
              <a:pathLst>
                <a:path w="4236085">
                  <a:moveTo>
                    <a:pt x="0" y="0"/>
                  </a:moveTo>
                  <a:lnTo>
                    <a:pt x="42356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22" name="object 22"/>
            <p:cNvPicPr/>
            <p:nvPr/>
          </p:nvPicPr>
          <p:blipFill>
            <a:blip r:embed="rId3" cstate="print"/>
            <a:stretch>
              <a:fillRect/>
            </a:stretch>
          </p:blipFill>
          <p:spPr>
            <a:xfrm>
              <a:off x="1191767" y="3794746"/>
              <a:ext cx="311696" cy="284238"/>
            </a:xfrm>
            <a:prstGeom prst="rect">
              <a:avLst/>
            </a:prstGeom>
            <a:ln>
              <a:solidFill>
                <a:srgbClr val="054C2C"/>
              </a:solidFill>
            </a:ln>
          </p:spPr>
        </p:pic>
      </p:grpSp>
      <p:sp>
        <p:nvSpPr>
          <p:cNvPr id="27" name="TextBox 26">
            <a:extLst>
              <a:ext uri="{FF2B5EF4-FFF2-40B4-BE49-F238E27FC236}">
                <a16:creationId xmlns:a16="http://schemas.microsoft.com/office/drawing/2014/main" id="{DC5165E5-AB47-9370-EAAE-6D6AC84394D6}"/>
              </a:ext>
            </a:extLst>
          </p:cNvPr>
          <p:cNvSpPr txBox="1"/>
          <p:nvPr/>
        </p:nvSpPr>
        <p:spPr>
          <a:xfrm>
            <a:off x="4633912" y="1374573"/>
            <a:ext cx="12462713" cy="707886"/>
          </a:xfrm>
          <a:prstGeom prst="rect">
            <a:avLst/>
          </a:prstGeom>
          <a:noFill/>
        </p:spPr>
        <p:txBody>
          <a:bodyPr wrap="square">
            <a:spAutoFit/>
          </a:bodyPr>
          <a:lstStyle/>
          <a:p>
            <a:pPr marL="12700">
              <a:spcBef>
                <a:spcPts val="95"/>
              </a:spcBef>
            </a:pPr>
            <a:r>
              <a:rPr lang="en-US" sz="4000" b="1" spc="-35" dirty="0">
                <a:solidFill>
                  <a:srgbClr val="054C2C"/>
                </a:solidFill>
                <a:latin typeface="Garamond" panose="02020404030301010803" pitchFamily="18" charset="0"/>
                <a:cs typeface="Times New Roman"/>
              </a:rPr>
              <a:t>Data Encryption and Secure Data Handling Techniques</a:t>
            </a:r>
            <a:endParaRPr lang="en-US" sz="4000" dirty="0">
              <a:solidFill>
                <a:srgbClr val="054C2C"/>
              </a:solidFill>
              <a:latin typeface="Garamond" panose="02020404030301010803" pitchFamily="18" charset="0"/>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b="1" spc="-385" dirty="0">
                <a:solidFill>
                  <a:srgbClr val="C00000"/>
                </a:solidFill>
                <a:latin typeface="Garamond" panose="02020404030301010803" pitchFamily="18" charset="0"/>
                <a:cs typeface="Times New Roman"/>
              </a:rPr>
              <a:t> </a:t>
            </a:r>
            <a:r>
              <a:rPr lang="en-US" sz="6600" b="1" spc="22" baseline="17361" dirty="0">
                <a:solidFill>
                  <a:srgbClr val="FFFFFF"/>
                </a:solidFill>
                <a:latin typeface="Garamond" panose="02020404030301010803" pitchFamily="18" charset="0"/>
                <a:cs typeface="Times New Roman"/>
              </a:rPr>
              <a:t>Topic</a:t>
            </a:r>
            <a:r>
              <a:rPr lang="en-US" sz="6600" b="1" spc="-15" baseline="17361" dirty="0">
                <a:solidFill>
                  <a:srgbClr val="FFFFFF"/>
                </a:solidFill>
                <a:latin typeface="Garamond" panose="02020404030301010803" pitchFamily="18" charset="0"/>
                <a:cs typeface="Times New Roman"/>
              </a:rPr>
              <a:t> </a:t>
            </a:r>
            <a:r>
              <a:rPr lang="en-US" sz="6600" b="1" spc="-254" baseline="17361" dirty="0">
                <a:solidFill>
                  <a:srgbClr val="FFFFFF"/>
                </a:solidFill>
                <a:latin typeface="Garamond" panose="02020404030301010803" pitchFamily="18" charset="0"/>
                <a:cs typeface="Times New Roman"/>
              </a:rPr>
              <a:t>1	</a:t>
            </a:r>
            <a:endParaRPr lang="en-US" sz="6600" dirty="0">
              <a:latin typeface="Garamond" panose="02020404030301010803" pitchFamily="18" charset="0"/>
            </a:endParaRPr>
          </a:p>
        </p:txBody>
      </p:sp>
      <p:grpSp>
        <p:nvGrpSpPr>
          <p:cNvPr id="23" name="Group 22">
            <a:extLst>
              <a:ext uri="{FF2B5EF4-FFF2-40B4-BE49-F238E27FC236}">
                <a16:creationId xmlns:a16="http://schemas.microsoft.com/office/drawing/2014/main" id="{D0704E9D-D918-DE7E-FE59-B144DCCF02D7}"/>
              </a:ext>
            </a:extLst>
          </p:cNvPr>
          <p:cNvGrpSpPr/>
          <p:nvPr/>
        </p:nvGrpSpPr>
        <p:grpSpPr>
          <a:xfrm>
            <a:off x="1512351" y="3881071"/>
            <a:ext cx="864365" cy="831433"/>
            <a:chOff x="1461132" y="3884669"/>
            <a:chExt cx="864365" cy="831433"/>
          </a:xfrm>
        </p:grpSpPr>
        <p:sp>
          <p:nvSpPr>
            <p:cNvPr id="25" name="Google Shape;506;p8">
              <a:extLst>
                <a:ext uri="{FF2B5EF4-FFF2-40B4-BE49-F238E27FC236}">
                  <a16:creationId xmlns:a16="http://schemas.microsoft.com/office/drawing/2014/main" id="{65B4995A-8CEC-8C3F-C85E-88A6A05F6483}"/>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26" name="Google Shape;548;p12">
              <a:extLst>
                <a:ext uri="{FF2B5EF4-FFF2-40B4-BE49-F238E27FC236}">
                  <a16:creationId xmlns:a16="http://schemas.microsoft.com/office/drawing/2014/main" id="{861FAFD8-302C-B0B0-E9C6-387C81B439FC}"/>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28" name="Group 27">
            <a:extLst>
              <a:ext uri="{FF2B5EF4-FFF2-40B4-BE49-F238E27FC236}">
                <a16:creationId xmlns:a16="http://schemas.microsoft.com/office/drawing/2014/main" id="{853DC936-8CF1-FA3D-6331-3656CC2C2A06}"/>
              </a:ext>
            </a:extLst>
          </p:cNvPr>
          <p:cNvGrpSpPr/>
          <p:nvPr/>
        </p:nvGrpSpPr>
        <p:grpSpPr>
          <a:xfrm>
            <a:off x="1512351" y="5693665"/>
            <a:ext cx="864365" cy="831433"/>
            <a:chOff x="1461132" y="3884669"/>
            <a:chExt cx="864365" cy="831433"/>
          </a:xfrm>
        </p:grpSpPr>
        <p:sp>
          <p:nvSpPr>
            <p:cNvPr id="30" name="Google Shape;506;p8">
              <a:extLst>
                <a:ext uri="{FF2B5EF4-FFF2-40B4-BE49-F238E27FC236}">
                  <a16:creationId xmlns:a16="http://schemas.microsoft.com/office/drawing/2014/main" id="{C1D3F3E1-AFD6-AEEA-0BFE-0BD12D6F53F4}"/>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1" name="Google Shape;548;p12">
              <a:extLst>
                <a:ext uri="{FF2B5EF4-FFF2-40B4-BE49-F238E27FC236}">
                  <a16:creationId xmlns:a16="http://schemas.microsoft.com/office/drawing/2014/main" id="{3D73EB0D-CEEC-8494-7935-D57296FD9349}"/>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2" name="Group 31">
            <a:extLst>
              <a:ext uri="{FF2B5EF4-FFF2-40B4-BE49-F238E27FC236}">
                <a16:creationId xmlns:a16="http://schemas.microsoft.com/office/drawing/2014/main" id="{E846E371-56CD-3A14-B484-195D2B34DF73}"/>
              </a:ext>
            </a:extLst>
          </p:cNvPr>
          <p:cNvGrpSpPr/>
          <p:nvPr/>
        </p:nvGrpSpPr>
        <p:grpSpPr>
          <a:xfrm>
            <a:off x="1512351" y="6599962"/>
            <a:ext cx="864365" cy="831433"/>
            <a:chOff x="1461132" y="3884669"/>
            <a:chExt cx="864365" cy="831433"/>
          </a:xfrm>
        </p:grpSpPr>
        <p:sp>
          <p:nvSpPr>
            <p:cNvPr id="33" name="Google Shape;506;p8">
              <a:extLst>
                <a:ext uri="{FF2B5EF4-FFF2-40B4-BE49-F238E27FC236}">
                  <a16:creationId xmlns:a16="http://schemas.microsoft.com/office/drawing/2014/main" id="{DA5E4CF6-CAAA-C327-BEF9-C6297865F3ED}"/>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4" name="Google Shape;548;p12">
              <a:extLst>
                <a:ext uri="{FF2B5EF4-FFF2-40B4-BE49-F238E27FC236}">
                  <a16:creationId xmlns:a16="http://schemas.microsoft.com/office/drawing/2014/main" id="{E74CAA24-7D5C-EC5C-936F-760DE55E0397}"/>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8" name="Group 37">
            <a:extLst>
              <a:ext uri="{FF2B5EF4-FFF2-40B4-BE49-F238E27FC236}">
                <a16:creationId xmlns:a16="http://schemas.microsoft.com/office/drawing/2014/main" id="{D85B9EA8-56D9-F230-A842-842D1CB1F4CB}"/>
              </a:ext>
            </a:extLst>
          </p:cNvPr>
          <p:cNvGrpSpPr/>
          <p:nvPr/>
        </p:nvGrpSpPr>
        <p:grpSpPr>
          <a:xfrm>
            <a:off x="1512351" y="4787368"/>
            <a:ext cx="864365" cy="831433"/>
            <a:chOff x="1461132" y="3884669"/>
            <a:chExt cx="864365" cy="831433"/>
          </a:xfrm>
        </p:grpSpPr>
        <p:sp>
          <p:nvSpPr>
            <p:cNvPr id="39" name="Google Shape;506;p8">
              <a:extLst>
                <a:ext uri="{FF2B5EF4-FFF2-40B4-BE49-F238E27FC236}">
                  <a16:creationId xmlns:a16="http://schemas.microsoft.com/office/drawing/2014/main" id="{09194F80-6B7D-D802-3B3B-5010003EDBCF}"/>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0" name="Google Shape;548;p12">
              <a:extLst>
                <a:ext uri="{FF2B5EF4-FFF2-40B4-BE49-F238E27FC236}">
                  <a16:creationId xmlns:a16="http://schemas.microsoft.com/office/drawing/2014/main" id="{DB389C5A-B430-44AD-C9EC-8CE588C3B67D}"/>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sp>
        <p:nvSpPr>
          <p:cNvPr id="5" name="Slide Number Placeholder 4">
            <a:extLst>
              <a:ext uri="{FF2B5EF4-FFF2-40B4-BE49-F238E27FC236}">
                <a16:creationId xmlns:a16="http://schemas.microsoft.com/office/drawing/2014/main" id="{7B9AE6F4-4469-52F7-5D19-F7C8804D89D9}"/>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229</a:t>
            </a:fld>
            <a:endParaRPr lang="en-US"/>
          </a:p>
        </p:txBody>
      </p:sp>
    </p:spTree>
    <p:extLst>
      <p:ext uri="{BB962C8B-B14F-4D97-AF65-F5344CB8AC3E}">
        <p14:creationId xmlns:p14="http://schemas.microsoft.com/office/powerpoint/2010/main" val="345324767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59437" y="1634738"/>
            <a:ext cx="17875798"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aramond" panose="02020404030301010803" pitchFamily="18" charset="0"/>
                <a:cs typeface="Times New Roman"/>
              </a:rPr>
              <a:t>Data Encryption and Secure Data Handling Techniques</a:t>
            </a:r>
          </a:p>
        </p:txBody>
      </p:sp>
      <p:sp>
        <p:nvSpPr>
          <p:cNvPr id="10" name="object 10"/>
          <p:cNvSpPr txBox="1"/>
          <p:nvPr/>
        </p:nvSpPr>
        <p:spPr>
          <a:xfrm>
            <a:off x="1281112" y="3658878"/>
            <a:ext cx="17020783" cy="6262997"/>
          </a:xfrm>
          <a:prstGeom prst="rect">
            <a:avLst/>
          </a:prstGeom>
        </p:spPr>
        <p:txBody>
          <a:bodyPr vert="horz" wrap="square" lIns="0" tIns="12700" rIns="0" bIns="0" rtlCol="0">
            <a:spAutoFit/>
          </a:bodyPr>
          <a:lstStyle/>
          <a:p>
            <a:pPr marL="168910">
              <a:lnSpc>
                <a:spcPct val="150000"/>
              </a:lnSpc>
              <a:spcBef>
                <a:spcPts val="795"/>
              </a:spcBef>
            </a:pPr>
            <a:r>
              <a:rPr lang="en-US" sz="3200" dirty="0">
                <a:latin typeface="Garamond" panose="02020404030301010803" pitchFamily="18" charset="0"/>
                <a:cs typeface="Times New Roman"/>
              </a:rPr>
              <a:t>Upon completion of Topic 1 “Data Encryption and Secure Data  Handling Techniques”, participants shall be equipped with the skills  to:</a:t>
            </a:r>
          </a:p>
          <a:p>
            <a:pPr marL="168910">
              <a:lnSpc>
                <a:spcPct val="150000"/>
              </a:lnSpc>
              <a:spcBef>
                <a:spcPts val="795"/>
              </a:spcBef>
            </a:pPr>
            <a:r>
              <a:rPr lang="en-US" sz="3200" dirty="0">
                <a:latin typeface="Garamond" panose="02020404030301010803" pitchFamily="18" charset="0"/>
                <a:cs typeface="Times New Roman"/>
              </a:rPr>
              <a:t>Understanding  of  data  encryption,  including  the</a:t>
            </a:r>
          </a:p>
          <a:p>
            <a:pPr marL="168910">
              <a:lnSpc>
                <a:spcPct val="150000"/>
              </a:lnSpc>
              <a:spcBef>
                <a:spcPts val="795"/>
              </a:spcBef>
            </a:pPr>
            <a:r>
              <a:rPr lang="en-US" sz="3200" dirty="0">
                <a:latin typeface="Garamond" panose="02020404030301010803" pitchFamily="18" charset="0"/>
                <a:cs typeface="Times New Roman"/>
              </a:rPr>
              <a:t>fundamental principles, methods, and their significance in protecting sensitive  information.</a:t>
            </a:r>
          </a:p>
          <a:p>
            <a:pPr marL="168910">
              <a:lnSpc>
                <a:spcPct val="150000"/>
              </a:lnSpc>
              <a:spcBef>
                <a:spcPts val="795"/>
              </a:spcBef>
            </a:pPr>
            <a:r>
              <a:rPr lang="en-US" sz="3200" dirty="0">
                <a:latin typeface="Garamond" panose="02020404030301010803" pitchFamily="18" charset="0"/>
                <a:cs typeface="Times New Roman"/>
              </a:rPr>
              <a:t>Apply advanced data security techniques such as data masking and anonymization to maintain the privacy and integrity of data in various contexts.</a:t>
            </a:r>
          </a:p>
          <a:p>
            <a:pPr marL="168910">
              <a:lnSpc>
                <a:spcPct val="150000"/>
              </a:lnSpc>
              <a:spcBef>
                <a:spcPts val="795"/>
              </a:spcBef>
            </a:pPr>
            <a:r>
              <a:rPr lang="en-US" sz="3200" dirty="0">
                <a:latin typeface="Garamond" panose="02020404030301010803" pitchFamily="18" charset="0"/>
                <a:cs typeface="Times New Roman"/>
              </a:rPr>
              <a:t>Recognize the critical importance of data backup in ensuring data security, including strategies for safeguarding data and ensuring its recoverability in unexpected situations. </a:t>
            </a:r>
          </a:p>
        </p:txBody>
      </p:sp>
      <p:grpSp>
        <p:nvGrpSpPr>
          <p:cNvPr id="2" name="Group 1">
            <a:extLst>
              <a:ext uri="{FF2B5EF4-FFF2-40B4-BE49-F238E27FC236}">
                <a16:creationId xmlns:a16="http://schemas.microsoft.com/office/drawing/2014/main" id="{2F77350E-B2A2-BEA6-2AAA-DEFE6B9A9DB2}"/>
              </a:ext>
            </a:extLst>
          </p:cNvPr>
          <p:cNvGrpSpPr/>
          <p:nvPr/>
        </p:nvGrpSpPr>
        <p:grpSpPr>
          <a:xfrm>
            <a:off x="848325" y="2530475"/>
            <a:ext cx="6376387" cy="1485903"/>
            <a:chOff x="848325" y="2530475"/>
            <a:chExt cx="6376387" cy="1485903"/>
          </a:xfrm>
        </p:grpSpPr>
        <p:pic>
          <p:nvPicPr>
            <p:cNvPr id="3" name="object 9">
              <a:extLst>
                <a:ext uri="{FF2B5EF4-FFF2-40B4-BE49-F238E27FC236}">
                  <a16:creationId xmlns:a16="http://schemas.microsoft.com/office/drawing/2014/main" id="{EF4F9CE1-AE13-64DB-B07B-5ABE424FBC01}"/>
                </a:ext>
              </a:extLst>
            </p:cNvPr>
            <p:cNvPicPr/>
            <p:nvPr/>
          </p:nvPicPr>
          <p:blipFill>
            <a:blip r:embed="rId2" cstate="print"/>
            <a:stretch>
              <a:fillRect/>
            </a:stretch>
          </p:blipFill>
          <p:spPr>
            <a:xfrm>
              <a:off x="848325" y="2530475"/>
              <a:ext cx="6376387" cy="1485903"/>
            </a:xfrm>
            <a:prstGeom prst="rect">
              <a:avLst/>
            </a:prstGeom>
          </p:spPr>
        </p:pic>
        <p:sp>
          <p:nvSpPr>
            <p:cNvPr id="4" name="object 10">
              <a:extLst>
                <a:ext uri="{FF2B5EF4-FFF2-40B4-BE49-F238E27FC236}">
                  <a16:creationId xmlns:a16="http://schemas.microsoft.com/office/drawing/2014/main" id="{F1C9804B-3D72-7AE7-7C09-DCDDA42A30DF}"/>
                </a:ext>
              </a:extLst>
            </p:cNvPr>
            <p:cNvSpPr txBox="1"/>
            <p:nvPr/>
          </p:nvSpPr>
          <p:spPr>
            <a:xfrm>
              <a:off x="1340118" y="2682875"/>
              <a:ext cx="4589194" cy="765659"/>
            </a:xfrm>
            <a:prstGeom prst="rect">
              <a:avLst/>
            </a:prstGeom>
          </p:spPr>
          <p:txBody>
            <a:bodyPr vert="horz" wrap="square" lIns="0" tIns="12700" rIns="0" bIns="0" rtlCol="0">
              <a:spAutoFit/>
            </a:bodyPr>
            <a:lstStyle/>
            <a:p>
              <a:pPr marL="168910">
                <a:lnSpc>
                  <a:spcPct val="150000"/>
                </a:lnSpc>
                <a:spcBef>
                  <a:spcPts val="795"/>
                </a:spcBef>
              </a:pPr>
              <a:r>
                <a:rPr lang="en-US" sz="3600" b="1" spc="-15" dirty="0">
                  <a:solidFill>
                    <a:srgbClr val="FFFFFF"/>
                  </a:solidFill>
                  <a:latin typeface="Garamond" panose="02020404030301010803" pitchFamily="18" charset="0"/>
                  <a:cs typeface="Times New Roman"/>
                </a:rPr>
                <a:t>Learning</a:t>
              </a:r>
              <a:r>
                <a:rPr lang="en-US" sz="3600" b="1" spc="-55" dirty="0">
                  <a:solidFill>
                    <a:srgbClr val="FFFFFF"/>
                  </a:solidFill>
                  <a:latin typeface="Garamond" panose="02020404030301010803" pitchFamily="18" charset="0"/>
                  <a:cs typeface="Times New Roman"/>
                </a:rPr>
                <a:t> </a:t>
              </a:r>
              <a:r>
                <a:rPr lang="en-US" sz="3600" b="1" spc="-5" dirty="0">
                  <a:solidFill>
                    <a:srgbClr val="FFFFFF"/>
                  </a:solidFill>
                  <a:latin typeface="Garamond" panose="02020404030301010803" pitchFamily="18" charset="0"/>
                  <a:cs typeface="Times New Roman"/>
                </a:rPr>
                <a:t>Objectives</a:t>
              </a:r>
              <a:endParaRPr lang="en-US" sz="3600" dirty="0">
                <a:latin typeface="Garamond" panose="02020404030301010803" pitchFamily="18" charset="0"/>
                <a:cs typeface="Times New Roman"/>
              </a:endParaRPr>
            </a:p>
          </p:txBody>
        </p:sp>
      </p:grpSp>
      <p:sp>
        <p:nvSpPr>
          <p:cNvPr id="5" name="Slide Number Placeholder 4">
            <a:extLst>
              <a:ext uri="{FF2B5EF4-FFF2-40B4-BE49-F238E27FC236}">
                <a16:creationId xmlns:a16="http://schemas.microsoft.com/office/drawing/2014/main" id="{C274221D-1C1C-23F6-694A-872AB0C553D9}"/>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230</a:t>
            </a:fld>
            <a:endParaRPr lang="en-US"/>
          </a:p>
        </p:txBody>
      </p:sp>
    </p:spTree>
    <p:extLst>
      <p:ext uri="{BB962C8B-B14F-4D97-AF65-F5344CB8AC3E}">
        <p14:creationId xmlns:p14="http://schemas.microsoft.com/office/powerpoint/2010/main" val="20212576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334645">
              <a:spcBef>
                <a:spcPts val="95"/>
              </a:spcBef>
            </a:pPr>
            <a:r>
              <a:rPr lang="en-US" sz="3600" b="1" spc="15" dirty="0">
                <a:solidFill>
                  <a:srgbClr val="054C2C"/>
                </a:solidFill>
                <a:latin typeface="Garamond" panose="02020404030301010803" pitchFamily="18" charset="0"/>
                <a:cs typeface="Times New Roman"/>
              </a:rPr>
              <a:t>The</a:t>
            </a:r>
            <a:r>
              <a:rPr lang="en-US" sz="3600" b="1" spc="-5" dirty="0">
                <a:solidFill>
                  <a:srgbClr val="054C2C"/>
                </a:solidFill>
                <a:latin typeface="Garamond" panose="02020404030301010803" pitchFamily="18" charset="0"/>
                <a:cs typeface="Times New Roman"/>
              </a:rPr>
              <a:t> Role</a:t>
            </a:r>
            <a:r>
              <a:rPr lang="en-US" sz="3600" b="1"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of</a:t>
            </a:r>
            <a:r>
              <a:rPr lang="en-US" sz="3600" b="1" spc="15"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Data</a:t>
            </a:r>
            <a:r>
              <a:rPr lang="en-US" sz="3600" b="1" spc="10" dirty="0">
                <a:solidFill>
                  <a:srgbClr val="054C2C"/>
                </a:solidFill>
                <a:latin typeface="Garamond" panose="02020404030301010803" pitchFamily="18" charset="0"/>
                <a:cs typeface="Times New Roman"/>
              </a:rPr>
              <a:t> </a:t>
            </a:r>
            <a:r>
              <a:rPr lang="en-US" sz="3600" b="1" spc="-15" dirty="0">
                <a:solidFill>
                  <a:srgbClr val="054C2C"/>
                </a:solidFill>
                <a:latin typeface="Garamond" panose="02020404030301010803" pitchFamily="18" charset="0"/>
                <a:cs typeface="Times New Roman"/>
              </a:rPr>
              <a:t>Encryption</a:t>
            </a:r>
            <a:r>
              <a:rPr lang="en-US" sz="3600" b="1" spc="5"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in</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Data </a:t>
            </a:r>
            <a:r>
              <a:rPr lang="en-US" sz="3600" b="1" spc="-30" dirty="0">
                <a:solidFill>
                  <a:srgbClr val="054C2C"/>
                </a:solidFill>
                <a:latin typeface="Garamond" panose="02020404030301010803" pitchFamily="18" charset="0"/>
                <a:cs typeface="Times New Roman"/>
              </a:rPr>
              <a:t>Security</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594267" cy="2471446"/>
          </a:xfrm>
          <a:prstGeom prst="rect">
            <a:avLst/>
          </a:prstGeom>
          <a:noFill/>
        </p:spPr>
        <p:txBody>
          <a:bodyPr wrap="square">
            <a:spAutoFit/>
          </a:bodyPr>
          <a:lstStyle/>
          <a:p>
            <a:pPr marL="90805" marR="79375" algn="just">
              <a:lnSpc>
                <a:spcPct val="140600"/>
              </a:lnSpc>
            </a:pPr>
            <a:r>
              <a:rPr lang="en-US" sz="2800" spc="-10" dirty="0">
                <a:latin typeface="Garamond" panose="02020404030301010803" pitchFamily="18" charset="0"/>
                <a:cs typeface="Times New Roman"/>
              </a:rPr>
              <a:t>Encryption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one </a:t>
            </a:r>
            <a:r>
              <a:rPr lang="en-US" sz="2800" spc="-5" dirty="0">
                <a:latin typeface="Garamond" panose="02020404030301010803" pitchFamily="18" charset="0"/>
                <a:cs typeface="Times New Roman"/>
              </a:rPr>
              <a:t>of the most </a:t>
            </a:r>
            <a:r>
              <a:rPr lang="en-US" sz="2800" spc="-30" dirty="0">
                <a:latin typeface="Garamond" panose="02020404030301010803" pitchFamily="18" charset="0"/>
                <a:cs typeface="Times New Roman"/>
              </a:rPr>
              <a:t>effective </a:t>
            </a:r>
            <a:r>
              <a:rPr lang="en-US" sz="2800" spc="-15" dirty="0">
                <a:latin typeface="Garamond" panose="02020404030301010803" pitchFamily="18" charset="0"/>
                <a:cs typeface="Times New Roman"/>
              </a:rPr>
              <a:t>and </a:t>
            </a:r>
            <a:r>
              <a:rPr lang="en-US" sz="2800" spc="-55" dirty="0">
                <a:latin typeface="Garamond" panose="02020404030301010803" pitchFamily="18" charset="0"/>
                <a:cs typeface="Times New Roman"/>
              </a:rPr>
              <a:t>widely </a:t>
            </a:r>
            <a:r>
              <a:rPr lang="en-US" sz="2800" spc="-25" dirty="0">
                <a:latin typeface="Garamond" panose="02020404030301010803" pitchFamily="18" charset="0"/>
                <a:cs typeface="Times New Roman"/>
              </a:rPr>
              <a:t>used </a:t>
            </a:r>
            <a:r>
              <a:rPr lang="en-US" sz="2800" spc="-5" dirty="0">
                <a:latin typeface="Garamond" panose="02020404030301010803" pitchFamily="18" charset="0"/>
                <a:cs typeface="Times New Roman"/>
              </a:rPr>
              <a:t>methods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 dirty="0">
                <a:latin typeface="Garamond" panose="02020404030301010803" pitchFamily="18" charset="0"/>
                <a:cs typeface="Times New Roman"/>
              </a:rPr>
              <a:t>Data </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Encryption </a:t>
            </a:r>
            <a:r>
              <a:rPr lang="en-US" sz="2800" spc="-45" dirty="0">
                <a:latin typeface="Garamond" panose="02020404030301010803" pitchFamily="18" charset="0"/>
                <a:cs typeface="Times New Roman"/>
              </a:rPr>
              <a:t>is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process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transforming data </a:t>
            </a:r>
            <a:r>
              <a:rPr lang="en-US" sz="2800" spc="-30" dirty="0">
                <a:latin typeface="Garamond" panose="02020404030301010803" pitchFamily="18" charset="0"/>
                <a:cs typeface="Times New Roman"/>
              </a:rPr>
              <a:t>(plaintext) </a:t>
            </a:r>
            <a:r>
              <a:rPr lang="en-US" sz="2800" spc="-5" dirty="0">
                <a:latin typeface="Garamond" panose="02020404030301010803" pitchFamily="18" charset="0"/>
                <a:cs typeface="Times New Roman"/>
              </a:rPr>
              <a:t>into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unreadable </a:t>
            </a:r>
            <a:r>
              <a:rPr lang="en-US" sz="2800" spc="-5" dirty="0">
                <a:latin typeface="Garamond" panose="02020404030301010803" pitchFamily="18" charset="0"/>
                <a:cs typeface="Times New Roman"/>
              </a:rPr>
              <a:t>form </a:t>
            </a:r>
            <a:r>
              <a:rPr lang="en-US" sz="2800" spc="-25" dirty="0">
                <a:latin typeface="Garamond" panose="02020404030301010803" pitchFamily="18" charset="0"/>
                <a:cs typeface="Times New Roman"/>
              </a:rPr>
              <a:t>(ciphertext) </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using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secret </a:t>
            </a:r>
            <a:r>
              <a:rPr lang="en-US" sz="2800" spc="-65" dirty="0">
                <a:latin typeface="Garamond" panose="02020404030301010803" pitchFamily="18" charset="0"/>
                <a:cs typeface="Times New Roman"/>
              </a:rPr>
              <a:t>key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algorithm. </a:t>
            </a:r>
            <a:r>
              <a:rPr lang="en-US" sz="2800" spc="-10" dirty="0">
                <a:latin typeface="Garamond" panose="02020404030301010803" pitchFamily="18" charset="0"/>
                <a:cs typeface="Times New Roman"/>
              </a:rPr>
              <a:t>Encryption </a:t>
            </a:r>
            <a:r>
              <a:rPr lang="en-US" sz="2800" spc="-20" dirty="0">
                <a:latin typeface="Garamond" panose="02020404030301010803" pitchFamily="18" charset="0"/>
                <a:cs typeface="Times New Roman"/>
              </a:rPr>
              <a:t>ensures </a:t>
            </a:r>
            <a:r>
              <a:rPr lang="en-US" sz="2800" dirty="0">
                <a:latin typeface="Garamond" panose="02020404030301010803" pitchFamily="18" charset="0"/>
                <a:cs typeface="Times New Roman"/>
              </a:rPr>
              <a:t>that </a:t>
            </a:r>
            <a:r>
              <a:rPr lang="en-US" sz="2800" spc="-40" dirty="0">
                <a:latin typeface="Garamond" panose="02020404030301010803" pitchFamily="18" charset="0"/>
                <a:cs typeface="Times New Roman"/>
              </a:rPr>
              <a:t>only </a:t>
            </a:r>
            <a:r>
              <a:rPr lang="en-US" sz="2800" spc="-15" dirty="0">
                <a:latin typeface="Garamond" panose="02020404030301010803" pitchFamily="18" charset="0"/>
                <a:cs typeface="Times New Roman"/>
              </a:rPr>
              <a:t>authorized </a:t>
            </a:r>
            <a:r>
              <a:rPr lang="en-US" sz="2800" spc="-25" dirty="0">
                <a:latin typeface="Garamond" panose="02020404030301010803" pitchFamily="18" charset="0"/>
                <a:cs typeface="Times New Roman"/>
              </a:rPr>
              <a:t>parties can </a:t>
            </a:r>
            <a:r>
              <a:rPr lang="en-US" sz="2800" spc="-35" dirty="0">
                <a:latin typeface="Garamond" panose="02020404030301010803" pitchFamily="18" charset="0"/>
                <a:cs typeface="Times New Roman"/>
              </a:rPr>
              <a:t>access, use, </a:t>
            </a:r>
            <a:r>
              <a:rPr lang="en-US" sz="2800" spc="-30"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modify</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Encryption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also</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accidental</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loss,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corruption,</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10" dirty="0">
                <a:latin typeface="Garamond" panose="02020404030301010803" pitchFamily="18" charset="0"/>
                <a:cs typeface="Times New Roman"/>
              </a:rPr>
              <a:t>theft.</a:t>
            </a:r>
            <a:endParaRPr lang="en-US" sz="2800" dirty="0">
              <a:latin typeface="Garamond" panose="02020404030301010803" pitchFamily="18" charset="0"/>
              <a:cs typeface="Times New Roman"/>
            </a:endParaRPr>
          </a:p>
        </p:txBody>
      </p:sp>
      <p:grpSp>
        <p:nvGrpSpPr>
          <p:cNvPr id="2" name="Group 1">
            <a:extLst>
              <a:ext uri="{FF2B5EF4-FFF2-40B4-BE49-F238E27FC236}">
                <a16:creationId xmlns:a16="http://schemas.microsoft.com/office/drawing/2014/main" id="{BFEDC651-977F-4522-6425-AACCFD638269}"/>
              </a:ext>
            </a:extLst>
          </p:cNvPr>
          <p:cNvGrpSpPr/>
          <p:nvPr/>
        </p:nvGrpSpPr>
        <p:grpSpPr>
          <a:xfrm>
            <a:off x="2875807" y="5939556"/>
            <a:ext cx="12487300" cy="3410222"/>
            <a:chOff x="7175641" y="2619502"/>
            <a:chExt cx="4815175" cy="1607382"/>
          </a:xfrm>
        </p:grpSpPr>
        <p:grpSp>
          <p:nvGrpSpPr>
            <p:cNvPr id="4" name="object 7">
              <a:extLst>
                <a:ext uri="{FF2B5EF4-FFF2-40B4-BE49-F238E27FC236}">
                  <a16:creationId xmlns:a16="http://schemas.microsoft.com/office/drawing/2014/main" id="{846D7BEA-1B32-EB16-B193-C009EC6A8417}"/>
                </a:ext>
              </a:extLst>
            </p:cNvPr>
            <p:cNvGrpSpPr/>
            <p:nvPr/>
          </p:nvGrpSpPr>
          <p:grpSpPr>
            <a:xfrm>
              <a:off x="7175641" y="3343599"/>
              <a:ext cx="3210560" cy="883285"/>
              <a:chOff x="1443179" y="3343598"/>
              <a:chExt cx="3210560" cy="883285"/>
            </a:xfrm>
          </p:grpSpPr>
          <p:pic>
            <p:nvPicPr>
              <p:cNvPr id="12" name="object 8">
                <a:extLst>
                  <a:ext uri="{FF2B5EF4-FFF2-40B4-BE49-F238E27FC236}">
                    <a16:creationId xmlns:a16="http://schemas.microsoft.com/office/drawing/2014/main" id="{EAE00D2C-5869-BF8B-007C-931B097CEB5A}"/>
                  </a:ext>
                </a:extLst>
              </p:cNvPr>
              <p:cNvPicPr/>
              <p:nvPr/>
            </p:nvPicPr>
            <p:blipFill>
              <a:blip r:embed="rId3" cstate="print"/>
              <a:stretch>
                <a:fillRect/>
              </a:stretch>
            </p:blipFill>
            <p:spPr>
              <a:xfrm>
                <a:off x="1443179" y="3343598"/>
                <a:ext cx="1462375" cy="883272"/>
              </a:xfrm>
              <a:prstGeom prst="rect">
                <a:avLst/>
              </a:prstGeom>
            </p:spPr>
          </p:pic>
          <p:pic>
            <p:nvPicPr>
              <p:cNvPr id="15" name="object 9">
                <a:extLst>
                  <a:ext uri="{FF2B5EF4-FFF2-40B4-BE49-F238E27FC236}">
                    <a16:creationId xmlns:a16="http://schemas.microsoft.com/office/drawing/2014/main" id="{421B89CD-8260-9EB6-690C-488807A076B9}"/>
                  </a:ext>
                </a:extLst>
              </p:cNvPr>
              <p:cNvPicPr/>
              <p:nvPr/>
            </p:nvPicPr>
            <p:blipFill>
              <a:blip r:embed="rId4" cstate="print"/>
              <a:stretch>
                <a:fillRect/>
              </a:stretch>
            </p:blipFill>
            <p:spPr>
              <a:xfrm>
                <a:off x="3089076" y="3428909"/>
                <a:ext cx="1564553" cy="723342"/>
              </a:xfrm>
              <a:prstGeom prst="rect">
                <a:avLst/>
              </a:prstGeom>
            </p:spPr>
          </p:pic>
        </p:grpSp>
        <p:sp>
          <p:nvSpPr>
            <p:cNvPr id="5" name="object 10">
              <a:extLst>
                <a:ext uri="{FF2B5EF4-FFF2-40B4-BE49-F238E27FC236}">
                  <a16:creationId xmlns:a16="http://schemas.microsoft.com/office/drawing/2014/main" id="{DE288C0B-FA7F-B069-FE95-DAF1AADACB35}"/>
                </a:ext>
              </a:extLst>
            </p:cNvPr>
            <p:cNvSpPr txBox="1"/>
            <p:nvPr/>
          </p:nvSpPr>
          <p:spPr>
            <a:xfrm>
              <a:off x="7596060" y="3622674"/>
              <a:ext cx="725170" cy="267167"/>
            </a:xfrm>
            <a:prstGeom prst="rect">
              <a:avLst/>
            </a:prstGeom>
          </p:spPr>
          <p:txBody>
            <a:bodyPr vert="horz" wrap="square" lIns="0" tIns="12700" rIns="0" bIns="0" rtlCol="0">
              <a:spAutoFit/>
            </a:bodyPr>
            <a:lstStyle/>
            <a:p>
              <a:pPr marL="12700">
                <a:spcBef>
                  <a:spcPts val="100"/>
                </a:spcBef>
              </a:pPr>
              <a:r>
                <a:rPr sz="3600" b="1" spc="-10" dirty="0">
                  <a:solidFill>
                    <a:srgbClr val="FFFFFF"/>
                  </a:solidFill>
                  <a:latin typeface="Garamond" panose="02020404030301010803" pitchFamily="18" charset="0"/>
                  <a:cs typeface="Times New Roman"/>
                </a:rPr>
                <a:t>Welco</a:t>
              </a:r>
              <a:r>
                <a:rPr sz="3600" b="1" spc="-25" dirty="0">
                  <a:solidFill>
                    <a:srgbClr val="FFFFFF"/>
                  </a:solidFill>
                  <a:latin typeface="Garamond" panose="02020404030301010803" pitchFamily="18" charset="0"/>
                  <a:cs typeface="Times New Roman"/>
                </a:rPr>
                <a:t>m</a:t>
              </a:r>
              <a:r>
                <a:rPr sz="3600" b="1" spc="35" dirty="0">
                  <a:solidFill>
                    <a:srgbClr val="FFFFFF"/>
                  </a:solidFill>
                  <a:latin typeface="Garamond" panose="02020404030301010803" pitchFamily="18" charset="0"/>
                  <a:cs typeface="Times New Roman"/>
                </a:rPr>
                <a:t>e</a:t>
              </a:r>
              <a:endParaRPr sz="3600" b="1" dirty="0">
                <a:latin typeface="Garamond" panose="02020404030301010803" pitchFamily="18" charset="0"/>
                <a:cs typeface="Times New Roman"/>
              </a:endParaRPr>
            </a:p>
          </p:txBody>
        </p:sp>
        <p:pic>
          <p:nvPicPr>
            <p:cNvPr id="6" name="object 11">
              <a:extLst>
                <a:ext uri="{FF2B5EF4-FFF2-40B4-BE49-F238E27FC236}">
                  <a16:creationId xmlns:a16="http://schemas.microsoft.com/office/drawing/2014/main" id="{3DB5C868-857F-261C-BCAF-0B5863BC4506}"/>
                </a:ext>
              </a:extLst>
            </p:cNvPr>
            <p:cNvPicPr/>
            <p:nvPr/>
          </p:nvPicPr>
          <p:blipFill>
            <a:blip r:embed="rId5" cstate="print"/>
            <a:stretch>
              <a:fillRect/>
            </a:stretch>
          </p:blipFill>
          <p:spPr>
            <a:xfrm>
              <a:off x="10528441" y="3340515"/>
              <a:ext cx="1462375" cy="881806"/>
            </a:xfrm>
            <a:prstGeom prst="rect">
              <a:avLst/>
            </a:prstGeom>
          </p:spPr>
        </p:pic>
        <p:sp>
          <p:nvSpPr>
            <p:cNvPr id="7" name="object 12">
              <a:extLst>
                <a:ext uri="{FF2B5EF4-FFF2-40B4-BE49-F238E27FC236}">
                  <a16:creationId xmlns:a16="http://schemas.microsoft.com/office/drawing/2014/main" id="{3048A219-5825-0B66-D087-AD31448FA74E}"/>
                </a:ext>
              </a:extLst>
            </p:cNvPr>
            <p:cNvSpPr txBox="1"/>
            <p:nvPr/>
          </p:nvSpPr>
          <p:spPr>
            <a:xfrm>
              <a:off x="10946827" y="3622674"/>
              <a:ext cx="622300" cy="267167"/>
            </a:xfrm>
            <a:prstGeom prst="rect">
              <a:avLst/>
            </a:prstGeom>
          </p:spPr>
          <p:txBody>
            <a:bodyPr vert="horz" wrap="square" lIns="0" tIns="12700" rIns="0" bIns="0" rtlCol="0">
              <a:spAutoFit/>
            </a:bodyPr>
            <a:lstStyle/>
            <a:p>
              <a:pPr marL="12700">
                <a:spcBef>
                  <a:spcPts val="100"/>
                </a:spcBef>
              </a:pPr>
              <a:r>
                <a:rPr sz="3600" b="1" spc="-65" dirty="0">
                  <a:solidFill>
                    <a:srgbClr val="FFFFFF"/>
                  </a:solidFill>
                  <a:latin typeface="Garamond" panose="02020404030301010803" pitchFamily="18" charset="0"/>
                  <a:cs typeface="Times New Roman"/>
                </a:rPr>
                <a:t>Srk</a:t>
              </a:r>
              <a:r>
                <a:rPr sz="3600" b="1" spc="-60" dirty="0">
                  <a:solidFill>
                    <a:srgbClr val="FFFFFF"/>
                  </a:solidFill>
                  <a:latin typeface="Garamond" panose="02020404030301010803" pitchFamily="18" charset="0"/>
                  <a:cs typeface="Times New Roman"/>
                </a:rPr>
                <a:t>x</a:t>
              </a:r>
              <a:r>
                <a:rPr sz="3600" b="1" spc="-40" dirty="0">
                  <a:solidFill>
                    <a:srgbClr val="FFFFFF"/>
                  </a:solidFill>
                  <a:latin typeface="Garamond" panose="02020404030301010803" pitchFamily="18" charset="0"/>
                  <a:cs typeface="Times New Roman"/>
                </a:rPr>
                <a:t>0</a:t>
              </a:r>
              <a:r>
                <a:rPr sz="3600" b="1" spc="-55" dirty="0">
                  <a:solidFill>
                    <a:srgbClr val="FFFFFF"/>
                  </a:solidFill>
                  <a:latin typeface="Garamond" panose="02020404030301010803" pitchFamily="18" charset="0"/>
                  <a:cs typeface="Times New Roman"/>
                </a:rPr>
                <a:t>k</a:t>
              </a:r>
              <a:r>
                <a:rPr sz="3600" b="1" spc="-45" dirty="0">
                  <a:solidFill>
                    <a:srgbClr val="FFFFFF"/>
                  </a:solidFill>
                  <a:latin typeface="Garamond" panose="02020404030301010803" pitchFamily="18" charset="0"/>
                  <a:cs typeface="Times New Roman"/>
                </a:rPr>
                <a:t>$</a:t>
              </a:r>
              <a:endParaRPr sz="3600" b="1" dirty="0">
                <a:latin typeface="Garamond" panose="02020404030301010803" pitchFamily="18" charset="0"/>
                <a:cs typeface="Times New Roman"/>
              </a:endParaRPr>
            </a:p>
          </p:txBody>
        </p:sp>
        <p:sp>
          <p:nvSpPr>
            <p:cNvPr id="8" name="object 13">
              <a:extLst>
                <a:ext uri="{FF2B5EF4-FFF2-40B4-BE49-F238E27FC236}">
                  <a16:creationId xmlns:a16="http://schemas.microsoft.com/office/drawing/2014/main" id="{3607B323-5C5B-B537-9829-2BC3C1CC9A64}"/>
                </a:ext>
              </a:extLst>
            </p:cNvPr>
            <p:cNvSpPr txBox="1"/>
            <p:nvPr/>
          </p:nvSpPr>
          <p:spPr>
            <a:xfrm>
              <a:off x="9010966" y="3632835"/>
              <a:ext cx="990600" cy="244500"/>
            </a:xfrm>
            <a:prstGeom prst="rect">
              <a:avLst/>
            </a:prstGeom>
            <a:solidFill>
              <a:srgbClr val="C00000"/>
            </a:solidFill>
          </p:spPr>
          <p:txBody>
            <a:bodyPr vert="horz" wrap="square" lIns="0" tIns="26034" rIns="0" bIns="0" rtlCol="0">
              <a:spAutoFit/>
            </a:bodyPr>
            <a:lstStyle/>
            <a:p>
              <a:pPr marL="94615">
                <a:spcBef>
                  <a:spcPts val="204"/>
                </a:spcBef>
              </a:pPr>
              <a:r>
                <a:rPr sz="3200" b="1" spc="-15" dirty="0">
                  <a:solidFill>
                    <a:srgbClr val="FFFFFF"/>
                  </a:solidFill>
                  <a:latin typeface="Garamond" panose="02020404030301010803" pitchFamily="18" charset="0"/>
                  <a:cs typeface="Times New Roman"/>
                </a:rPr>
                <a:t>Encryption</a:t>
              </a:r>
              <a:endParaRPr sz="3200" b="1" dirty="0">
                <a:latin typeface="Garamond" panose="02020404030301010803" pitchFamily="18" charset="0"/>
                <a:cs typeface="Times New Roman"/>
              </a:endParaRPr>
            </a:p>
          </p:txBody>
        </p:sp>
        <p:sp>
          <p:nvSpPr>
            <p:cNvPr id="9" name="object 14">
              <a:extLst>
                <a:ext uri="{FF2B5EF4-FFF2-40B4-BE49-F238E27FC236}">
                  <a16:creationId xmlns:a16="http://schemas.microsoft.com/office/drawing/2014/main" id="{512B2A31-620D-0D3C-8229-55BFBCA903F8}"/>
                </a:ext>
              </a:extLst>
            </p:cNvPr>
            <p:cNvSpPr txBox="1"/>
            <p:nvPr/>
          </p:nvSpPr>
          <p:spPr>
            <a:xfrm>
              <a:off x="7626539" y="2979546"/>
              <a:ext cx="601980" cy="238154"/>
            </a:xfrm>
            <a:prstGeom prst="rect">
              <a:avLst/>
            </a:prstGeom>
          </p:spPr>
          <p:txBody>
            <a:bodyPr vert="horz" wrap="square" lIns="0" tIns="12700" rIns="0" bIns="0" rtlCol="0">
              <a:spAutoFit/>
            </a:bodyPr>
            <a:lstStyle/>
            <a:p>
              <a:pPr marL="12700">
                <a:spcBef>
                  <a:spcPts val="100"/>
                </a:spcBef>
              </a:pPr>
              <a:r>
                <a:rPr sz="3200" b="1" spc="5" dirty="0">
                  <a:latin typeface="Garamond" panose="02020404030301010803" pitchFamily="18" charset="0"/>
                  <a:cs typeface="Times New Roman"/>
                </a:rPr>
                <a:t>P</a:t>
              </a:r>
              <a:r>
                <a:rPr sz="3200" b="1" spc="-20" dirty="0">
                  <a:latin typeface="Garamond" panose="02020404030301010803" pitchFamily="18" charset="0"/>
                  <a:cs typeface="Times New Roman"/>
                </a:rPr>
                <a:t>lain</a:t>
              </a:r>
              <a:r>
                <a:rPr sz="3200" b="1" spc="-25" dirty="0">
                  <a:latin typeface="Garamond" panose="02020404030301010803" pitchFamily="18" charset="0"/>
                  <a:cs typeface="Times New Roman"/>
                </a:rPr>
                <a:t>t</a:t>
              </a:r>
              <a:r>
                <a:rPr sz="3200" b="1" dirty="0">
                  <a:latin typeface="Garamond" panose="02020404030301010803" pitchFamily="18" charset="0"/>
                  <a:cs typeface="Times New Roman"/>
                </a:rPr>
                <a:t>ext</a:t>
              </a:r>
            </a:p>
          </p:txBody>
        </p:sp>
        <p:sp>
          <p:nvSpPr>
            <p:cNvPr id="10" name="object 15">
              <a:extLst>
                <a:ext uri="{FF2B5EF4-FFF2-40B4-BE49-F238E27FC236}">
                  <a16:creationId xmlns:a16="http://schemas.microsoft.com/office/drawing/2014/main" id="{86B742D6-1900-85C9-936B-CD3F5743192D}"/>
                </a:ext>
              </a:extLst>
            </p:cNvPr>
            <p:cNvSpPr txBox="1"/>
            <p:nvPr/>
          </p:nvSpPr>
          <p:spPr>
            <a:xfrm>
              <a:off x="8359964" y="2619502"/>
              <a:ext cx="3128010" cy="559721"/>
            </a:xfrm>
            <a:prstGeom prst="rect">
              <a:avLst/>
            </a:prstGeom>
          </p:spPr>
          <p:txBody>
            <a:bodyPr vert="horz" wrap="square" lIns="0" tIns="12700" rIns="0" bIns="0" rtlCol="0">
              <a:spAutoFit/>
            </a:bodyPr>
            <a:lstStyle/>
            <a:p>
              <a:pPr marL="12700">
                <a:spcBef>
                  <a:spcPts val="100"/>
                </a:spcBef>
              </a:pPr>
              <a:r>
                <a:rPr sz="3600" b="1" spc="-5" dirty="0">
                  <a:latin typeface="Garamond" panose="02020404030301010803" pitchFamily="18" charset="0"/>
                  <a:cs typeface="Times New Roman"/>
                </a:rPr>
                <a:t>HOW</a:t>
              </a:r>
              <a:r>
                <a:rPr sz="3600" b="1" spc="-20" dirty="0">
                  <a:latin typeface="Garamond" panose="02020404030301010803" pitchFamily="18" charset="0"/>
                  <a:cs typeface="Times New Roman"/>
                </a:rPr>
                <a:t> </a:t>
              </a:r>
              <a:r>
                <a:rPr sz="3600" b="1" spc="25" dirty="0">
                  <a:latin typeface="Garamond" panose="02020404030301010803" pitchFamily="18" charset="0"/>
                  <a:cs typeface="Times New Roman"/>
                </a:rPr>
                <a:t>ENCRYPTION</a:t>
              </a:r>
              <a:r>
                <a:rPr sz="3600" b="1" spc="-15" dirty="0">
                  <a:latin typeface="Garamond" panose="02020404030301010803" pitchFamily="18" charset="0"/>
                  <a:cs typeface="Times New Roman"/>
                </a:rPr>
                <a:t> </a:t>
              </a:r>
              <a:r>
                <a:rPr sz="3600" b="1" spc="-80" dirty="0">
                  <a:latin typeface="Garamond" panose="02020404030301010803" pitchFamily="18" charset="0"/>
                  <a:cs typeface="Times New Roman"/>
                </a:rPr>
                <a:t>WORKS</a:t>
              </a:r>
              <a:endParaRPr sz="3600" b="1" dirty="0">
                <a:latin typeface="Garamond" panose="02020404030301010803" pitchFamily="18" charset="0"/>
                <a:cs typeface="Times New Roman"/>
              </a:endParaRPr>
            </a:p>
            <a:p>
              <a:pPr marR="5080" algn="r">
                <a:spcBef>
                  <a:spcPts val="1035"/>
                </a:spcBef>
              </a:pPr>
              <a:r>
                <a:rPr sz="3200" b="1" spc="-20" dirty="0">
                  <a:latin typeface="Garamond" panose="02020404030301010803" pitchFamily="18" charset="0"/>
                  <a:cs typeface="Times New Roman"/>
                </a:rPr>
                <a:t>Ciphertext</a:t>
              </a:r>
              <a:endParaRPr sz="3200" b="1" dirty="0">
                <a:latin typeface="Garamond" panose="02020404030301010803" pitchFamily="18" charset="0"/>
                <a:cs typeface="Times New Roman"/>
              </a:endParaRPr>
            </a:p>
          </p:txBody>
        </p:sp>
      </p:grpSp>
      <p:sp>
        <p:nvSpPr>
          <p:cNvPr id="3" name="Slide Number Placeholder 2">
            <a:extLst>
              <a:ext uri="{FF2B5EF4-FFF2-40B4-BE49-F238E27FC236}">
                <a16:creationId xmlns:a16="http://schemas.microsoft.com/office/drawing/2014/main" id="{E622D05F-F5AF-DED6-0F91-E5F617C79B5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231</a:t>
            </a:fld>
            <a:endParaRPr lang="en-US"/>
          </a:p>
        </p:txBody>
      </p:sp>
    </p:spTree>
    <p:extLst>
      <p:ext uri="{BB962C8B-B14F-4D97-AF65-F5344CB8AC3E}">
        <p14:creationId xmlns:p14="http://schemas.microsoft.com/office/powerpoint/2010/main" val="161376015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1512" y="2001595"/>
            <a:ext cx="17606109" cy="5161156"/>
          </a:xfrm>
          <a:prstGeom prst="rect">
            <a:avLst/>
          </a:prstGeom>
        </p:spPr>
        <p:txBody>
          <a:bodyPr vert="horz" wrap="square" lIns="0" tIns="12700" rIns="0" bIns="0" rtlCol="0">
            <a:spAutoFit/>
          </a:bodyPr>
          <a:lstStyle/>
          <a:p>
            <a:pPr marL="12700" marR="6350" algn="just">
              <a:lnSpc>
                <a:spcPct val="150000"/>
              </a:lnSpc>
              <a:spcBef>
                <a:spcPts val="100"/>
              </a:spcBef>
            </a:pPr>
            <a:r>
              <a:rPr lang="en-US" sz="2800" spc="-10" dirty="0">
                <a:latin typeface="Garamond" panose="02020404030301010803" pitchFamily="18" charset="0"/>
                <a:cs typeface="Times New Roman"/>
              </a:rPr>
              <a:t>Encryption </a:t>
            </a:r>
            <a:r>
              <a:rPr lang="en-US" sz="2800" spc="-25" dirty="0">
                <a:latin typeface="Garamond" panose="02020404030301010803" pitchFamily="18" charset="0"/>
                <a:cs typeface="Times New Roman"/>
              </a:rPr>
              <a:t>can </a:t>
            </a:r>
            <a:r>
              <a:rPr lang="en-US" sz="2800" spc="-15" dirty="0">
                <a:latin typeface="Garamond" panose="02020404030301010803" pitchFamily="18" charset="0"/>
                <a:cs typeface="Times New Roman"/>
              </a:rPr>
              <a:t>be </a:t>
            </a:r>
            <a:r>
              <a:rPr lang="en-US" sz="2800" spc="-30" dirty="0">
                <a:latin typeface="Garamond" panose="02020404030301010803" pitchFamily="18" charset="0"/>
                <a:cs typeface="Times New Roman"/>
              </a:rPr>
              <a:t>applied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different </a:t>
            </a:r>
            <a:r>
              <a:rPr lang="en-US" sz="2800" spc="-30" dirty="0">
                <a:latin typeface="Garamond" panose="02020404030301010803" pitchFamily="18" charset="0"/>
                <a:cs typeface="Times New Roman"/>
              </a:rPr>
              <a:t>types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and at different </a:t>
            </a:r>
            <a:r>
              <a:rPr lang="en-US" sz="2800" spc="-30" dirty="0">
                <a:latin typeface="Garamond" panose="02020404030301010803" pitchFamily="18" charset="0"/>
                <a:cs typeface="Times New Roman"/>
              </a:rPr>
              <a:t>stages </a:t>
            </a:r>
            <a:r>
              <a:rPr lang="en-US" sz="2800" spc="-10"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processing.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example:</a:t>
            </a:r>
          </a:p>
          <a:p>
            <a:pPr marL="12700" marR="6350" algn="just">
              <a:lnSpc>
                <a:spcPct val="150000"/>
              </a:lnSpc>
              <a:spcBef>
                <a:spcPts val="100"/>
              </a:spcBef>
            </a:pPr>
            <a:endParaRPr lang="en-US" sz="2800" b="1" spc="-40" dirty="0">
              <a:solidFill>
                <a:srgbClr val="C00000"/>
              </a:solidFill>
              <a:latin typeface="Garamond" panose="02020404030301010803" pitchFamily="18" charset="0"/>
              <a:cs typeface="Times New Roman"/>
            </a:endParaRPr>
          </a:p>
          <a:p>
            <a:pPr marL="469900" marR="6350" indent="-457200" algn="just">
              <a:lnSpc>
                <a:spcPct val="150000"/>
              </a:lnSpc>
              <a:spcBef>
                <a:spcPts val="100"/>
              </a:spcBef>
              <a:buFont typeface="Wingdings" panose="05000000000000000000" pitchFamily="2" charset="2"/>
              <a:buChar char="§"/>
            </a:pPr>
            <a:r>
              <a:rPr lang="en-US" sz="2800" b="1" spc="-5" dirty="0">
                <a:solidFill>
                  <a:srgbClr val="054C2C"/>
                </a:solidFill>
                <a:latin typeface="Garamond" panose="02020404030301010803" pitchFamily="18" charset="0"/>
                <a:cs typeface="Times New Roman"/>
              </a:rPr>
              <a:t>Data </a:t>
            </a:r>
            <a:r>
              <a:rPr lang="en-US" sz="2800" b="1" spc="-25" dirty="0">
                <a:solidFill>
                  <a:srgbClr val="054C2C"/>
                </a:solidFill>
                <a:latin typeface="Garamond" panose="02020404030301010803" pitchFamily="18" charset="0"/>
                <a:cs typeface="Times New Roman"/>
              </a:rPr>
              <a:t>at </a:t>
            </a:r>
            <a:r>
              <a:rPr lang="en-US" sz="2800" b="1" spc="-20" dirty="0">
                <a:solidFill>
                  <a:srgbClr val="054C2C"/>
                </a:solidFill>
                <a:latin typeface="Garamond" panose="02020404030301010803" pitchFamily="18" charset="0"/>
                <a:cs typeface="Times New Roman"/>
              </a:rPr>
              <a:t>Rest: </a:t>
            </a:r>
            <a:r>
              <a:rPr lang="en-US" sz="2800" spc="-20" dirty="0">
                <a:latin typeface="Garamond" panose="02020404030301010803" pitchFamily="18" charset="0"/>
                <a:cs typeface="Times New Roman"/>
              </a:rPr>
              <a:t>This refers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5" dirty="0">
                <a:latin typeface="Garamond" panose="02020404030301010803" pitchFamily="18" charset="0"/>
                <a:cs typeface="Times New Roman"/>
              </a:rPr>
              <a:t>that </a:t>
            </a:r>
            <a:r>
              <a:rPr lang="en-US" sz="2800" spc="-50" dirty="0">
                <a:latin typeface="Garamond" panose="02020404030301010803" pitchFamily="18" charset="0"/>
                <a:cs typeface="Times New Roman"/>
              </a:rPr>
              <a:t>is </a:t>
            </a:r>
            <a:r>
              <a:rPr lang="en-US" sz="2800" spc="-10" dirty="0">
                <a:latin typeface="Garamond" panose="02020404030301010803" pitchFamily="18" charset="0"/>
                <a:cs typeface="Times New Roman"/>
              </a:rPr>
              <a:t>stored </a:t>
            </a:r>
            <a:r>
              <a:rPr lang="en-US" sz="2800" spc="5" dirty="0">
                <a:latin typeface="Garamond" panose="02020404030301010803" pitchFamily="18" charset="0"/>
                <a:cs typeface="Times New Roman"/>
              </a:rPr>
              <a:t>on </a:t>
            </a:r>
            <a:r>
              <a:rPr lang="en-US" sz="2800" spc="-40" dirty="0">
                <a:latin typeface="Garamond" panose="02020404030301010803" pitchFamily="18" charset="0"/>
                <a:cs typeface="Times New Roman"/>
              </a:rPr>
              <a:t>a </a:t>
            </a:r>
            <a:r>
              <a:rPr lang="en-US" sz="2800" spc="-35" dirty="0">
                <a:latin typeface="Garamond" panose="02020404030301010803" pitchFamily="18" charset="0"/>
                <a:cs typeface="Times New Roman"/>
              </a:rPr>
              <a:t>device </a:t>
            </a:r>
            <a:r>
              <a:rPr lang="en-US" sz="2800" spc="5" dirty="0">
                <a:latin typeface="Garamond" panose="02020404030301010803" pitchFamily="18" charset="0"/>
                <a:cs typeface="Times New Roman"/>
              </a:rPr>
              <a:t>or </a:t>
            </a:r>
            <a:r>
              <a:rPr lang="en-US" sz="2800" spc="-40" dirty="0">
                <a:latin typeface="Garamond" panose="02020404030301010803" pitchFamily="18" charset="0"/>
                <a:cs typeface="Times New Roman"/>
              </a:rPr>
              <a:t>a </a:t>
            </a:r>
            <a:r>
              <a:rPr lang="en-US" sz="2800" spc="-20" dirty="0">
                <a:latin typeface="Garamond" panose="02020404030301010803" pitchFamily="18" charset="0"/>
                <a:cs typeface="Times New Roman"/>
              </a:rPr>
              <a:t>medium, such </a:t>
            </a:r>
            <a:r>
              <a:rPr lang="en-US" sz="2800" spc="-40" dirty="0">
                <a:latin typeface="Garamond" panose="02020404030301010803" pitchFamily="18" charset="0"/>
                <a:cs typeface="Times New Roman"/>
              </a:rPr>
              <a:t>as a </a:t>
            </a:r>
            <a:r>
              <a:rPr lang="en-US" sz="2800" spc="-15" dirty="0">
                <a:latin typeface="Garamond" panose="02020404030301010803" pitchFamily="18" charset="0"/>
                <a:cs typeface="Times New Roman"/>
              </a:rPr>
              <a:t>hard </a:t>
            </a:r>
            <a:r>
              <a:rPr lang="en-US" sz="2800" spc="-30" dirty="0">
                <a:latin typeface="Garamond" panose="02020404030301010803" pitchFamily="18" charset="0"/>
                <a:cs typeface="Times New Roman"/>
              </a:rPr>
              <a:t>drive, </a:t>
            </a:r>
            <a:r>
              <a:rPr lang="en-US" sz="2800" spc="-40" dirty="0">
                <a:latin typeface="Garamond" panose="02020404030301010803" pitchFamily="18" charset="0"/>
                <a:cs typeface="Times New Roman"/>
              </a:rPr>
              <a:t>a </a:t>
            </a:r>
            <a:r>
              <a:rPr lang="en-US" sz="2800" spc="-35" dirty="0">
                <a:latin typeface="Garamond" panose="02020404030301010803" pitchFamily="18" charset="0"/>
                <a:cs typeface="Times New Roman"/>
              </a:rPr>
              <a:t> </a:t>
            </a:r>
            <a:r>
              <a:rPr lang="en-US" sz="2800" spc="-55" dirty="0">
                <a:latin typeface="Garamond" panose="02020404030301010803" pitchFamily="18" charset="0"/>
                <a:cs typeface="Times New Roman"/>
              </a:rPr>
              <a:t>USB</a:t>
            </a:r>
            <a:r>
              <a:rPr lang="en-US" sz="2800" spc="165" dirty="0">
                <a:latin typeface="Garamond" panose="02020404030301010803" pitchFamily="18" charset="0"/>
                <a:cs typeface="Times New Roman"/>
              </a:rPr>
              <a:t> </a:t>
            </a:r>
            <a:r>
              <a:rPr lang="en-US" sz="2800" spc="-30" dirty="0">
                <a:latin typeface="Garamond" panose="02020404030301010803" pitchFamily="18" charset="0"/>
                <a:cs typeface="Times New Roman"/>
              </a:rPr>
              <a:t>stick, </a:t>
            </a:r>
            <a:r>
              <a:rPr lang="en-US" sz="2800" spc="5" dirty="0">
                <a:latin typeface="Garamond" panose="02020404030301010803" pitchFamily="18" charset="0"/>
                <a:cs typeface="Times New Roman"/>
              </a:rPr>
              <a:t>or </a:t>
            </a:r>
            <a:r>
              <a:rPr lang="en-US" sz="2800" spc="-40" dirty="0">
                <a:latin typeface="Garamond" panose="02020404030301010803" pitchFamily="18" charset="0"/>
                <a:cs typeface="Times New Roman"/>
              </a:rPr>
              <a:t>a </a:t>
            </a:r>
            <a:r>
              <a:rPr lang="en-US" sz="2800" spc="-20" dirty="0">
                <a:latin typeface="Garamond" panose="02020404030301010803" pitchFamily="18" charset="0"/>
                <a:cs typeface="Times New Roman"/>
              </a:rPr>
              <a:t>cloud </a:t>
            </a:r>
            <a:r>
              <a:rPr lang="en-US" sz="2800" spc="-25" dirty="0">
                <a:latin typeface="Garamond" panose="02020404030301010803" pitchFamily="18" charset="0"/>
                <a:cs typeface="Times New Roman"/>
              </a:rPr>
              <a:t>server. </a:t>
            </a:r>
            <a:r>
              <a:rPr lang="en-US" sz="2800" spc="-5" dirty="0">
                <a:latin typeface="Garamond" panose="02020404030301010803" pitchFamily="18" charset="0"/>
                <a:cs typeface="Times New Roman"/>
              </a:rPr>
              <a:t>Data </a:t>
            </a:r>
            <a:r>
              <a:rPr lang="en-US" sz="2800" spc="-15" dirty="0">
                <a:latin typeface="Garamond" panose="02020404030301010803" pitchFamily="18" charset="0"/>
                <a:cs typeface="Times New Roman"/>
              </a:rPr>
              <a:t>at rest </a:t>
            </a:r>
            <a:r>
              <a:rPr lang="en-US" sz="2800" spc="-25" dirty="0">
                <a:latin typeface="Garamond" panose="02020404030301010803" pitchFamily="18" charset="0"/>
                <a:cs typeface="Times New Roman"/>
              </a:rPr>
              <a:t>can </a:t>
            </a:r>
            <a:r>
              <a:rPr lang="en-US" sz="2800" spc="-10" dirty="0">
                <a:latin typeface="Garamond" panose="02020404030301010803" pitchFamily="18" charset="0"/>
                <a:cs typeface="Times New Roman"/>
              </a:rPr>
              <a:t>be </a:t>
            </a:r>
            <a:r>
              <a:rPr lang="en-US" sz="2800" spc="-20" dirty="0">
                <a:latin typeface="Garamond" panose="02020404030301010803" pitchFamily="18" charset="0"/>
                <a:cs typeface="Times New Roman"/>
              </a:rPr>
              <a:t>encrypted </a:t>
            </a:r>
            <a:r>
              <a:rPr lang="en-US" sz="2800" spc="-30" dirty="0">
                <a:latin typeface="Garamond" panose="02020404030301010803" pitchFamily="18" charset="0"/>
                <a:cs typeface="Times New Roman"/>
              </a:rPr>
              <a:t>using </a:t>
            </a:r>
            <a:r>
              <a:rPr lang="en-US" sz="2800" spc="-35" dirty="0">
                <a:latin typeface="Garamond" panose="02020404030301010803" pitchFamily="18" charset="0"/>
                <a:cs typeface="Times New Roman"/>
              </a:rPr>
              <a:t>full </a:t>
            </a:r>
            <a:r>
              <a:rPr lang="en-US" sz="2800" spc="-30" dirty="0">
                <a:latin typeface="Garamond" panose="02020404030301010803" pitchFamily="18" charset="0"/>
                <a:cs typeface="Times New Roman"/>
              </a:rPr>
              <a:t>disk </a:t>
            </a:r>
            <a:r>
              <a:rPr lang="en-US" sz="2800" spc="-20" dirty="0">
                <a:latin typeface="Garamond" panose="02020404030301010803" pitchFamily="18" charset="0"/>
                <a:cs typeface="Times New Roman"/>
              </a:rPr>
              <a:t>encryption </a:t>
            </a:r>
            <a:r>
              <a:rPr lang="en-US" sz="2800" dirty="0">
                <a:latin typeface="Garamond" panose="02020404030301010803" pitchFamily="18" charset="0"/>
                <a:cs typeface="Times New Roman"/>
              </a:rPr>
              <a:t>(FDE) or </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file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encryption.</a:t>
            </a:r>
            <a:endParaRPr lang="en-US" sz="2800" dirty="0">
              <a:latin typeface="Garamond" panose="02020404030301010803" pitchFamily="18" charset="0"/>
              <a:cs typeface="Times New Roman"/>
            </a:endParaRPr>
          </a:p>
          <a:p>
            <a:pPr marL="469900" marR="6350" indent="-457200" algn="just">
              <a:lnSpc>
                <a:spcPct val="150000"/>
              </a:lnSpc>
              <a:spcBef>
                <a:spcPts val="100"/>
              </a:spcBef>
              <a:buFont typeface="Wingdings" panose="05000000000000000000" pitchFamily="2" charset="2"/>
              <a:buChar char="§"/>
            </a:pPr>
            <a:r>
              <a:rPr lang="en-US" sz="2800" b="1" spc="-5" dirty="0">
                <a:solidFill>
                  <a:srgbClr val="054C2C"/>
                </a:solidFill>
                <a:latin typeface="Garamond" panose="02020404030301010803" pitchFamily="18" charset="0"/>
                <a:cs typeface="Times New Roman"/>
              </a:rPr>
              <a:t>Data in </a:t>
            </a:r>
            <a:r>
              <a:rPr lang="en-US" sz="2800" b="1" spc="-30" dirty="0">
                <a:solidFill>
                  <a:srgbClr val="054C2C"/>
                </a:solidFill>
                <a:latin typeface="Garamond" panose="02020404030301010803" pitchFamily="18" charset="0"/>
                <a:cs typeface="Times New Roman"/>
              </a:rPr>
              <a:t>Transit: </a:t>
            </a:r>
            <a:r>
              <a:rPr lang="en-US" sz="2800" spc="-20" dirty="0">
                <a:latin typeface="Garamond" panose="02020404030301010803" pitchFamily="18" charset="0"/>
                <a:cs typeface="Times New Roman"/>
              </a:rPr>
              <a:t>This refers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dirty="0">
                <a:latin typeface="Garamond" panose="02020404030301010803" pitchFamily="18" charset="0"/>
                <a:cs typeface="Times New Roman"/>
              </a:rPr>
              <a:t>that </a:t>
            </a:r>
            <a:r>
              <a:rPr lang="en-US" sz="2800" spc="-45" dirty="0">
                <a:latin typeface="Garamond" panose="02020404030301010803" pitchFamily="18" charset="0"/>
                <a:cs typeface="Times New Roman"/>
              </a:rPr>
              <a:t>is </a:t>
            </a:r>
            <a:r>
              <a:rPr lang="en-US" sz="2800" spc="-25" dirty="0">
                <a:latin typeface="Garamond" panose="02020404030301010803" pitchFamily="18" charset="0"/>
                <a:cs typeface="Times New Roman"/>
              </a:rPr>
              <a:t>moving across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network </a:t>
            </a:r>
            <a:r>
              <a:rPr lang="en-US" sz="2800" dirty="0">
                <a:latin typeface="Garamond" panose="02020404030301010803" pitchFamily="18" charset="0"/>
                <a:cs typeface="Times New Roman"/>
              </a:rPr>
              <a:t>or </a:t>
            </a:r>
            <a:r>
              <a:rPr lang="en-US" sz="2800" spc="-50" dirty="0">
                <a:latin typeface="Garamond" panose="02020404030301010803" pitchFamily="18" charset="0"/>
                <a:cs typeface="Times New Roman"/>
              </a:rPr>
              <a:t>a</a:t>
            </a:r>
            <a:r>
              <a:rPr lang="en-US" sz="2800" spc="200" dirty="0">
                <a:latin typeface="Garamond" panose="02020404030301010803" pitchFamily="18" charset="0"/>
                <a:cs typeface="Times New Roman"/>
              </a:rPr>
              <a:t> </a:t>
            </a:r>
            <a:r>
              <a:rPr lang="en-US" sz="2800" spc="-25" dirty="0">
                <a:latin typeface="Garamond" panose="02020404030301010803" pitchFamily="18" charset="0"/>
                <a:cs typeface="Times New Roman"/>
              </a:rPr>
              <a:t>channel, </a:t>
            </a:r>
            <a:r>
              <a:rPr lang="en-US" sz="2800" spc="-20" dirty="0">
                <a:latin typeface="Garamond" panose="02020404030301010803" pitchFamily="18" charset="0"/>
                <a:cs typeface="Times New Roman"/>
              </a:rPr>
              <a:t>such </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as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internet, </a:t>
            </a:r>
            <a:r>
              <a:rPr lang="en-US" sz="2800" spc="-50" dirty="0">
                <a:latin typeface="Garamond" panose="02020404030301010803" pitchFamily="18" charset="0"/>
                <a:cs typeface="Times New Roman"/>
              </a:rPr>
              <a:t>a </a:t>
            </a:r>
            <a:r>
              <a:rPr lang="en-US" sz="2800" spc="-40" dirty="0">
                <a:latin typeface="Garamond" panose="02020404030301010803" pitchFamily="18" charset="0"/>
                <a:cs typeface="Times New Roman"/>
              </a:rPr>
              <a:t>wireless </a:t>
            </a:r>
            <a:r>
              <a:rPr lang="en-US" sz="2800" spc="-15" dirty="0">
                <a:latin typeface="Garamond" panose="02020404030301010803" pitchFamily="18" charset="0"/>
                <a:cs typeface="Times New Roman"/>
              </a:rPr>
              <a:t>connection,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an </a:t>
            </a:r>
            <a:r>
              <a:rPr lang="en-US" sz="2800" spc="-45" dirty="0">
                <a:latin typeface="Garamond" panose="02020404030301010803" pitchFamily="18" charset="0"/>
                <a:cs typeface="Times New Roman"/>
              </a:rPr>
              <a:t>email. </a:t>
            </a:r>
            <a:r>
              <a:rPr lang="en-US" sz="2800" spc="-5" dirty="0">
                <a:latin typeface="Garamond" panose="02020404030301010803" pitchFamily="18" charset="0"/>
                <a:cs typeface="Times New Roman"/>
              </a:rPr>
              <a:t>Data </a:t>
            </a:r>
            <a:r>
              <a:rPr lang="en-US" sz="2800" spc="-25" dirty="0">
                <a:latin typeface="Garamond" panose="02020404030301010803" pitchFamily="18" charset="0"/>
                <a:cs typeface="Times New Roman"/>
              </a:rPr>
              <a:t>in </a:t>
            </a:r>
            <a:r>
              <a:rPr lang="en-US" sz="2800" spc="-20" dirty="0">
                <a:latin typeface="Garamond" panose="02020404030301010803" pitchFamily="18" charset="0"/>
                <a:cs typeface="Times New Roman"/>
              </a:rPr>
              <a:t>transit </a:t>
            </a:r>
            <a:r>
              <a:rPr lang="en-US" sz="2800" spc="-25" dirty="0">
                <a:latin typeface="Garamond" panose="02020404030301010803" pitchFamily="18" charset="0"/>
                <a:cs typeface="Times New Roman"/>
              </a:rPr>
              <a:t>can </a:t>
            </a:r>
            <a:r>
              <a:rPr lang="en-US" sz="2800" spc="-15" dirty="0">
                <a:latin typeface="Garamond" panose="02020404030301010803" pitchFamily="18" charset="0"/>
                <a:cs typeface="Times New Roman"/>
              </a:rPr>
              <a:t>be </a:t>
            </a:r>
            <a:r>
              <a:rPr lang="en-US" sz="2800" spc="-20" dirty="0">
                <a:latin typeface="Garamond" panose="02020404030301010803" pitchFamily="18" charset="0"/>
                <a:cs typeface="Times New Roman"/>
              </a:rPr>
              <a:t>encrypted </a:t>
            </a:r>
            <a:r>
              <a:rPr lang="en-US" sz="2800" spc="-35" dirty="0">
                <a:latin typeface="Garamond" panose="02020404030301010803" pitchFamily="18" charset="0"/>
                <a:cs typeface="Times New Roman"/>
              </a:rPr>
              <a:t>using </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secure </a:t>
            </a:r>
            <a:r>
              <a:rPr lang="en-US" sz="2800" spc="-15" dirty="0">
                <a:latin typeface="Garamond" panose="02020404030301010803" pitchFamily="18" charset="0"/>
                <a:cs typeface="Times New Roman"/>
              </a:rPr>
              <a:t>protocols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standards, such </a:t>
            </a:r>
            <a:r>
              <a:rPr lang="en-US" sz="2800" spc="-40" dirty="0">
                <a:latin typeface="Garamond" panose="02020404030301010803" pitchFamily="18" charset="0"/>
                <a:cs typeface="Times New Roman"/>
              </a:rPr>
              <a:t>as</a:t>
            </a:r>
            <a:r>
              <a:rPr lang="en-US" sz="2800" spc="-35" dirty="0">
                <a:latin typeface="Garamond" panose="02020404030301010803" pitchFamily="18" charset="0"/>
                <a:cs typeface="Times New Roman"/>
              </a:rPr>
              <a:t> Secure</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Sockets</a:t>
            </a:r>
            <a:r>
              <a:rPr lang="en-US" sz="2800" spc="-30" dirty="0">
                <a:latin typeface="Garamond" panose="02020404030301010803" pitchFamily="18" charset="0"/>
                <a:cs typeface="Times New Roman"/>
              </a:rPr>
              <a:t> </a:t>
            </a:r>
            <a:r>
              <a:rPr lang="en-US" sz="2800" spc="-45" dirty="0">
                <a:latin typeface="Garamond" panose="02020404030301010803" pitchFamily="18" charset="0"/>
                <a:cs typeface="Times New Roman"/>
              </a:rPr>
              <a:t>Layer</a:t>
            </a:r>
            <a:r>
              <a:rPr lang="en-US" sz="2800" spc="-40" dirty="0">
                <a:latin typeface="Garamond" panose="02020404030301010803" pitchFamily="18" charset="0"/>
                <a:cs typeface="Times New Roman"/>
              </a:rPr>
              <a:t> </a:t>
            </a:r>
            <a:r>
              <a:rPr lang="en-US" sz="2800" spc="-65" dirty="0">
                <a:latin typeface="Garamond" panose="02020404030301010803" pitchFamily="18" charset="0"/>
                <a:cs typeface="Times New Roman"/>
              </a:rPr>
              <a:t>(SSL),</a:t>
            </a:r>
            <a:r>
              <a:rPr lang="en-US" sz="2800" spc="-60" dirty="0">
                <a:latin typeface="Garamond" panose="02020404030301010803" pitchFamily="18" charset="0"/>
                <a:cs typeface="Times New Roman"/>
              </a:rPr>
              <a:t> </a:t>
            </a:r>
            <a:r>
              <a:rPr lang="en-US" sz="2800" spc="-10" dirty="0">
                <a:latin typeface="Garamond" panose="02020404030301010803" pitchFamily="18" charset="0"/>
                <a:cs typeface="Times New Roman"/>
              </a:rPr>
              <a:t>Transport </a:t>
            </a:r>
            <a:r>
              <a:rPr lang="en-US" sz="2800" spc="-45" dirty="0">
                <a:latin typeface="Garamond" panose="02020404030301010803" pitchFamily="18" charset="0"/>
                <a:cs typeface="Times New Roman"/>
              </a:rPr>
              <a:t>Layer </a:t>
            </a:r>
            <a:r>
              <a:rPr lang="en-US" sz="2800" spc="-40" dirty="0">
                <a:latin typeface="Garamond" panose="02020404030301010803" pitchFamily="18" charset="0"/>
                <a:cs typeface="Times New Roman"/>
              </a:rPr>
              <a:t> Security </a:t>
            </a:r>
            <a:r>
              <a:rPr lang="en-US" sz="2800" spc="-50" dirty="0">
                <a:latin typeface="Garamond" panose="02020404030301010803" pitchFamily="18" charset="0"/>
                <a:cs typeface="Times New Roman"/>
              </a:rPr>
              <a:t>(TLS), </a:t>
            </a:r>
            <a:r>
              <a:rPr lang="en-US" sz="2800" spc="-35" dirty="0">
                <a:latin typeface="Garamond" panose="02020404030301010803" pitchFamily="18" charset="0"/>
                <a:cs typeface="Times New Roman"/>
              </a:rPr>
              <a:t>Virtual </a:t>
            </a:r>
            <a:r>
              <a:rPr lang="en-US" sz="2800" spc="-25" dirty="0">
                <a:latin typeface="Garamond" panose="02020404030301010803" pitchFamily="18" charset="0"/>
                <a:cs typeface="Times New Roman"/>
              </a:rPr>
              <a:t>Private </a:t>
            </a:r>
            <a:r>
              <a:rPr lang="en-US" sz="2800" spc="-10" dirty="0">
                <a:latin typeface="Garamond" panose="02020404030301010803" pitchFamily="18" charset="0"/>
                <a:cs typeface="Times New Roman"/>
              </a:rPr>
              <a:t>Network </a:t>
            </a:r>
            <a:r>
              <a:rPr lang="en-US" sz="2800" spc="-25" dirty="0">
                <a:latin typeface="Garamond" panose="02020404030301010803" pitchFamily="18" charset="0"/>
                <a:cs typeface="Times New Roman"/>
              </a:rPr>
              <a:t>(VPN), etc. These </a:t>
            </a:r>
            <a:r>
              <a:rPr lang="en-US" sz="2800" spc="-15" dirty="0">
                <a:latin typeface="Garamond" panose="02020404030301010803" pitchFamily="18" charset="0"/>
                <a:cs typeface="Times New Roman"/>
              </a:rPr>
              <a:t>protocols </a:t>
            </a:r>
            <a:r>
              <a:rPr lang="en-US" sz="2800" spc="-20" dirty="0">
                <a:latin typeface="Garamond" panose="02020404030301010803" pitchFamily="18" charset="0"/>
                <a:cs typeface="Times New Roman"/>
              </a:rPr>
              <a:t>encrypt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before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sending</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decrypt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after</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receiving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it.</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1" y="1101808"/>
            <a:ext cx="15929709"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The Role of Data Encryption in Data Security</a:t>
            </a:r>
          </a:p>
        </p:txBody>
      </p:sp>
      <p:sp>
        <p:nvSpPr>
          <p:cNvPr id="4" name="Slide Number Placeholder 3">
            <a:extLst>
              <a:ext uri="{FF2B5EF4-FFF2-40B4-BE49-F238E27FC236}">
                <a16:creationId xmlns:a16="http://schemas.microsoft.com/office/drawing/2014/main" id="{A338BE1F-0388-B8C4-9846-DCC1EEED3CCF}"/>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232</a:t>
            </a:fld>
            <a:endParaRPr lang="en-US"/>
          </a:p>
        </p:txBody>
      </p:sp>
    </p:spTree>
    <p:extLst>
      <p:ext uri="{BB962C8B-B14F-4D97-AF65-F5344CB8AC3E}">
        <p14:creationId xmlns:p14="http://schemas.microsoft.com/office/powerpoint/2010/main" val="46561489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0111" y="2378075"/>
            <a:ext cx="17099910" cy="3183692"/>
          </a:xfrm>
          <a:prstGeom prst="rect">
            <a:avLst/>
          </a:prstGeom>
        </p:spPr>
        <p:txBody>
          <a:bodyPr vert="horz" wrap="square" lIns="0" tIns="12700" rIns="0" bIns="0" rtlCol="0">
            <a:spAutoFit/>
          </a:bodyPr>
          <a:lstStyle/>
          <a:p>
            <a:pPr marL="926465" marR="5080" indent="-457200" algn="just">
              <a:lnSpc>
                <a:spcPct val="150000"/>
              </a:lnSpc>
              <a:buClr>
                <a:srgbClr val="000000"/>
              </a:buClr>
              <a:buFont typeface="Wingdings" panose="05000000000000000000" pitchFamily="2" charset="2"/>
              <a:buChar char="§"/>
              <a:tabLst>
                <a:tab pos="698500" algn="l"/>
              </a:tabLst>
            </a:pPr>
            <a:r>
              <a:rPr lang="en-US" sz="2800" b="1" spc="-5" dirty="0">
                <a:solidFill>
                  <a:srgbClr val="054C2C"/>
                </a:solidFill>
                <a:latin typeface="Garamond" panose="02020404030301010803" pitchFamily="18" charset="0"/>
                <a:cs typeface="Times New Roman"/>
              </a:rPr>
              <a:t>Data</a:t>
            </a:r>
            <a:r>
              <a:rPr lang="en-US" sz="2800" b="1" spc="-35"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in</a:t>
            </a:r>
            <a:r>
              <a:rPr lang="en-US" sz="2800" b="1" spc="-40"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Use:</a:t>
            </a:r>
            <a:r>
              <a:rPr lang="en-US" sz="2800" b="1" spc="-30" dirty="0">
                <a:solidFill>
                  <a:srgbClr val="C00000"/>
                </a:solidFill>
                <a:latin typeface="Garamond" panose="02020404030301010803" pitchFamily="18" charset="0"/>
                <a:cs typeface="Times New Roman"/>
              </a:rPr>
              <a:t> </a:t>
            </a:r>
            <a:r>
              <a:rPr lang="en-US" sz="2800" spc="-25" dirty="0">
                <a:latin typeface="Garamond" panose="02020404030301010803" pitchFamily="18" charset="0"/>
                <a:cs typeface="Times New Roman"/>
              </a:rPr>
              <a:t>This</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refers</a:t>
            </a:r>
            <a:r>
              <a:rPr lang="en-US" sz="2800" spc="-35" dirty="0">
                <a:latin typeface="Garamond" panose="02020404030301010803" pitchFamily="18" charset="0"/>
                <a:cs typeface="Times New Roman"/>
              </a:rPr>
              <a:t> </a:t>
            </a:r>
            <a:r>
              <a:rPr lang="en-US" sz="2800" spc="15" dirty="0">
                <a:latin typeface="Garamond" panose="02020404030301010803" pitchFamily="18" charset="0"/>
                <a:cs typeface="Times New Roman"/>
              </a:rPr>
              <a:t>to</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3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3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being</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processed</a:t>
            </a:r>
            <a:r>
              <a:rPr lang="en-US" sz="2800" spc="-3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manipulated</a:t>
            </a:r>
            <a:r>
              <a:rPr lang="en-US" sz="2800" spc="-3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an</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application </a:t>
            </a:r>
            <a:r>
              <a:rPr lang="en-US" sz="2800" dirty="0">
                <a:latin typeface="Garamond" panose="02020404030301010803" pitchFamily="18" charset="0"/>
                <a:cs typeface="Times New Roman"/>
              </a:rPr>
              <a:t>or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service, </a:t>
            </a:r>
            <a:r>
              <a:rPr lang="en-US" sz="2800" spc="-20" dirty="0">
                <a:latin typeface="Garamond" panose="02020404030301010803" pitchFamily="18" charset="0"/>
                <a:cs typeface="Times New Roman"/>
              </a:rPr>
              <a:t>such </a:t>
            </a:r>
            <a:r>
              <a:rPr lang="en-US" sz="2800" spc="-40" dirty="0">
                <a:latin typeface="Garamond" panose="02020404030301010803" pitchFamily="18" charset="0"/>
                <a:cs typeface="Times New Roman"/>
              </a:rPr>
              <a:t>as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database </a:t>
            </a:r>
            <a:r>
              <a:rPr lang="en-US" sz="2800" spc="-35" dirty="0">
                <a:latin typeface="Garamond" panose="02020404030301010803" pitchFamily="18" charset="0"/>
                <a:cs typeface="Times New Roman"/>
              </a:rPr>
              <a:t>query, </a:t>
            </a:r>
            <a:r>
              <a:rPr lang="en-US" sz="2800" spc="-50" dirty="0">
                <a:latin typeface="Garamond" panose="02020404030301010803" pitchFamily="18" charset="0"/>
                <a:cs typeface="Times New Roman"/>
              </a:rPr>
              <a:t>a</a:t>
            </a:r>
            <a:r>
              <a:rPr lang="en-US" sz="2800" spc="200" dirty="0">
                <a:latin typeface="Garamond" panose="02020404030301010803" pitchFamily="18" charset="0"/>
                <a:cs typeface="Times New Roman"/>
              </a:rPr>
              <a:t> </a:t>
            </a:r>
            <a:r>
              <a:rPr lang="en-US" sz="2800" spc="-35" dirty="0">
                <a:latin typeface="Garamond" panose="02020404030301010803" pitchFamily="18" charset="0"/>
                <a:cs typeface="Times New Roman"/>
              </a:rPr>
              <a:t>web </a:t>
            </a:r>
            <a:r>
              <a:rPr lang="en-US" sz="2800" spc="-30" dirty="0">
                <a:latin typeface="Garamond" panose="02020404030301010803" pitchFamily="18" charset="0"/>
                <a:cs typeface="Times New Roman"/>
              </a:rPr>
              <a:t>search,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online payment. </a:t>
            </a:r>
            <a:r>
              <a:rPr lang="en-US" sz="2800" spc="-5" dirty="0">
                <a:latin typeface="Garamond" panose="02020404030301010803" pitchFamily="18" charset="0"/>
                <a:cs typeface="Times New Roman"/>
              </a:rPr>
              <a:t>Data </a:t>
            </a:r>
            <a:r>
              <a:rPr lang="en-US" sz="2800" spc="-25" dirty="0">
                <a:latin typeface="Garamond" panose="02020404030301010803" pitchFamily="18" charset="0"/>
                <a:cs typeface="Times New Roman"/>
              </a:rPr>
              <a:t>in </a:t>
            </a:r>
            <a:r>
              <a:rPr lang="en-US" sz="2800" spc="-30" dirty="0">
                <a:latin typeface="Garamond" panose="02020404030301010803" pitchFamily="18" charset="0"/>
                <a:cs typeface="Times New Roman"/>
              </a:rPr>
              <a:t>use </a:t>
            </a:r>
            <a:r>
              <a:rPr lang="en-US" sz="2800" spc="-25" dirty="0">
                <a:latin typeface="Garamond" panose="02020404030301010803" pitchFamily="18" charset="0"/>
                <a:cs typeface="Times New Roman"/>
              </a:rPr>
              <a:t>can </a:t>
            </a:r>
            <a:r>
              <a:rPr lang="en-US" sz="2800" spc="-15" dirty="0">
                <a:latin typeface="Garamond" panose="02020404030301010803" pitchFamily="18" charset="0"/>
                <a:cs typeface="Times New Roman"/>
              </a:rPr>
              <a:t>be </a:t>
            </a:r>
            <a:r>
              <a:rPr lang="en-US" sz="2800" spc="-25" dirty="0">
                <a:latin typeface="Garamond" panose="02020404030301010803" pitchFamily="18" charset="0"/>
                <a:cs typeface="Times New Roman"/>
              </a:rPr>
              <a:t>encrypted </a:t>
            </a:r>
            <a:r>
              <a:rPr lang="en-US" sz="2800" spc="-35" dirty="0">
                <a:latin typeface="Garamond" panose="02020404030301010803" pitchFamily="18" charset="0"/>
                <a:cs typeface="Times New Roman"/>
              </a:rPr>
              <a:t>using </a:t>
            </a:r>
            <a:r>
              <a:rPr lang="en-US" sz="2800" spc="-10" dirty="0">
                <a:latin typeface="Garamond" panose="02020404030301010803" pitchFamily="18" charset="0"/>
                <a:cs typeface="Times New Roman"/>
              </a:rPr>
              <a:t>homomorphic </a:t>
            </a:r>
            <a:r>
              <a:rPr lang="en-US" sz="2800" spc="-20" dirty="0">
                <a:latin typeface="Garamond" panose="02020404030301010803" pitchFamily="18" charset="0"/>
                <a:cs typeface="Times New Roman"/>
              </a:rPr>
              <a:t>encryption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secure multi-party </a:t>
            </a:r>
            <a:r>
              <a:rPr lang="en-US" sz="2800" spc="-15" dirty="0">
                <a:latin typeface="Garamond" panose="02020404030301010803" pitchFamily="18" charset="0"/>
                <a:cs typeface="Times New Roman"/>
              </a:rPr>
              <a:t>computation. </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Homomorphic</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encryption</a:t>
            </a:r>
            <a:r>
              <a:rPr lang="en-US" sz="2800" spc="-15" dirty="0">
                <a:latin typeface="Garamond" panose="02020404030301010803" pitchFamily="18" charset="0"/>
                <a:cs typeface="Times New Roman"/>
              </a:rPr>
              <a:t> </a:t>
            </a:r>
            <a:r>
              <a:rPr lang="en-US" sz="2800" spc="-45" dirty="0">
                <a:latin typeface="Garamond" panose="02020404030301010803" pitchFamily="18" charset="0"/>
                <a:cs typeface="Times New Roman"/>
              </a:rPr>
              <a:t>allows</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performing</a:t>
            </a:r>
            <a:r>
              <a:rPr lang="en-US" sz="2800" spc="-15" dirty="0">
                <a:latin typeface="Garamond" panose="02020404030301010803" pitchFamily="18" charset="0"/>
                <a:cs typeface="Times New Roman"/>
              </a:rPr>
              <a:t> operations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on </a:t>
            </a:r>
            <a:r>
              <a:rPr lang="en-US" sz="2800" spc="-20" dirty="0">
                <a:latin typeface="Garamond" panose="02020404030301010803" pitchFamily="18" charset="0"/>
                <a:cs typeface="Times New Roman"/>
              </a:rPr>
              <a:t>encrypted</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without </a:t>
            </a:r>
            <a:r>
              <a:rPr lang="en-US" sz="2800" spc="-30" dirty="0">
                <a:latin typeface="Garamond" panose="02020404030301010803" pitchFamily="18" charset="0"/>
                <a:cs typeface="Times New Roman"/>
              </a:rPr>
              <a:t>decrypting it. </a:t>
            </a:r>
            <a:r>
              <a:rPr lang="en-US" sz="2800" spc="-35" dirty="0">
                <a:latin typeface="Garamond" panose="02020404030301010803" pitchFamily="18" charset="0"/>
                <a:cs typeface="Times New Roman"/>
              </a:rPr>
              <a:t>Secure </a:t>
            </a:r>
            <a:r>
              <a:rPr lang="en-US" sz="2800" spc="-30" dirty="0">
                <a:latin typeface="Garamond" panose="02020404030301010803" pitchFamily="18" charset="0"/>
                <a:cs typeface="Times New Roman"/>
              </a:rPr>
              <a:t>multi-party </a:t>
            </a:r>
            <a:r>
              <a:rPr lang="en-US" sz="2800" spc="-10" dirty="0">
                <a:latin typeface="Garamond" panose="02020404030301010803" pitchFamily="18" charset="0"/>
                <a:cs typeface="Times New Roman"/>
              </a:rPr>
              <a:t>computation </a:t>
            </a:r>
            <a:r>
              <a:rPr lang="en-US" sz="2800" spc="-45" dirty="0">
                <a:latin typeface="Garamond" panose="02020404030301010803" pitchFamily="18" charset="0"/>
                <a:cs typeface="Times New Roman"/>
              </a:rPr>
              <a:t>allows </a:t>
            </a:r>
            <a:r>
              <a:rPr lang="en-US" sz="2800" spc="-20" dirty="0">
                <a:latin typeface="Garamond" panose="02020404030301010803" pitchFamily="18" charset="0"/>
                <a:cs typeface="Times New Roman"/>
              </a:rPr>
              <a:t>performing </a:t>
            </a:r>
            <a:r>
              <a:rPr lang="en-US" sz="2800" spc="-15" dirty="0">
                <a:latin typeface="Garamond" panose="02020404030301010803" pitchFamily="18" charset="0"/>
                <a:cs typeface="Times New Roman"/>
              </a:rPr>
              <a:t>operations </a:t>
            </a:r>
            <a:r>
              <a:rPr lang="en-US" sz="2800" spc="5" dirty="0">
                <a:latin typeface="Garamond" panose="02020404030301010803" pitchFamily="18" charset="0"/>
                <a:cs typeface="Times New Roman"/>
              </a:rPr>
              <a:t>on </a:t>
            </a:r>
            <a:r>
              <a:rPr lang="en-US" sz="2800" spc="-25" dirty="0">
                <a:latin typeface="Garamond" panose="02020404030301010803" pitchFamily="18" charset="0"/>
                <a:cs typeface="Times New Roman"/>
              </a:rPr>
              <a:t>encrypted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from </a:t>
            </a:r>
            <a:r>
              <a:rPr lang="en-US" sz="2800" spc="-30" dirty="0">
                <a:latin typeface="Garamond" panose="02020404030301010803" pitchFamily="18" charset="0"/>
                <a:cs typeface="Times New Roman"/>
              </a:rPr>
              <a:t>multiple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sources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without</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revealing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it.</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1" y="1101808"/>
            <a:ext cx="15652109"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The Role of Data Encryption in Data Security</a:t>
            </a:r>
          </a:p>
        </p:txBody>
      </p:sp>
      <p:sp>
        <p:nvSpPr>
          <p:cNvPr id="4" name="Slide Number Placeholder 3">
            <a:extLst>
              <a:ext uri="{FF2B5EF4-FFF2-40B4-BE49-F238E27FC236}">
                <a16:creationId xmlns:a16="http://schemas.microsoft.com/office/drawing/2014/main" id="{9C7EF066-B79A-9700-F35E-B333F99E6E0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233</a:t>
            </a:fld>
            <a:endParaRPr lang="en-US"/>
          </a:p>
        </p:txBody>
      </p:sp>
    </p:spTree>
    <p:extLst>
      <p:ext uri="{BB962C8B-B14F-4D97-AF65-F5344CB8AC3E}">
        <p14:creationId xmlns:p14="http://schemas.microsoft.com/office/powerpoint/2010/main" val="13854983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50547" y="2073275"/>
            <a:ext cx="17099910" cy="443711"/>
          </a:xfrm>
          <a:prstGeom prst="rect">
            <a:avLst/>
          </a:prstGeom>
        </p:spPr>
        <p:txBody>
          <a:bodyPr vert="horz" wrap="square" lIns="0" tIns="12700" rIns="0" bIns="0" rtlCol="0">
            <a:spAutoFit/>
          </a:bodyPr>
          <a:lstStyle/>
          <a:p>
            <a:pPr marL="12700">
              <a:spcBef>
                <a:spcPts val="1110"/>
              </a:spcBef>
            </a:pPr>
            <a:r>
              <a:rPr lang="en-US" sz="2800" spc="-15" dirty="0">
                <a:latin typeface="Garamond" panose="02020404030301010803" pitchFamily="18" charset="0"/>
                <a:cs typeface="Times New Roman"/>
              </a:rPr>
              <a:t>There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two</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main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types</a:t>
            </a:r>
            <a:r>
              <a:rPr lang="en-US" sz="2800" spc="-5" dirty="0">
                <a:latin typeface="Garamond" panose="02020404030301010803" pitchFamily="18" charset="0"/>
                <a:cs typeface="Times New Roman"/>
              </a:rPr>
              <a:t> of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encryption: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symmetric</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asymmetric.</a:t>
            </a:r>
            <a:endParaRPr lang="en-US" sz="2800" dirty="0">
              <a:latin typeface="Garamond" panose="02020404030301010803" pitchFamily="18" charset="0"/>
              <a:cs typeface="Times New Roman"/>
            </a:endParaRPr>
          </a:p>
        </p:txBody>
      </p:sp>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Types of Encryptions</a:t>
            </a:r>
          </a:p>
        </p:txBody>
      </p:sp>
      <p:pic>
        <p:nvPicPr>
          <p:cNvPr id="6" name="object 5">
            <a:extLst>
              <a:ext uri="{FF2B5EF4-FFF2-40B4-BE49-F238E27FC236}">
                <a16:creationId xmlns:a16="http://schemas.microsoft.com/office/drawing/2014/main" id="{84E519F5-F2EA-830C-7826-8566FCC0F063}"/>
              </a:ext>
            </a:extLst>
          </p:cNvPr>
          <p:cNvPicPr/>
          <p:nvPr/>
        </p:nvPicPr>
        <p:blipFill>
          <a:blip r:embed="rId3" cstate="print"/>
          <a:stretch>
            <a:fillRect/>
          </a:stretch>
        </p:blipFill>
        <p:spPr>
          <a:xfrm>
            <a:off x="3109912" y="3008677"/>
            <a:ext cx="10569992" cy="7116440"/>
          </a:xfrm>
          <a:prstGeom prst="rect">
            <a:avLst/>
          </a:prstGeom>
        </p:spPr>
      </p:pic>
      <p:sp>
        <p:nvSpPr>
          <p:cNvPr id="4" name="Slide Number Placeholder 3">
            <a:extLst>
              <a:ext uri="{FF2B5EF4-FFF2-40B4-BE49-F238E27FC236}">
                <a16:creationId xmlns:a16="http://schemas.microsoft.com/office/drawing/2014/main" id="{3E89FD06-1133-D154-7710-C620EEAB2125}"/>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234</a:t>
            </a:fld>
            <a:endParaRPr lang="en-US"/>
          </a:p>
        </p:txBody>
      </p:sp>
    </p:spTree>
    <p:extLst>
      <p:ext uri="{BB962C8B-B14F-4D97-AF65-F5344CB8AC3E}">
        <p14:creationId xmlns:p14="http://schemas.microsoft.com/office/powerpoint/2010/main" val="268116862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45542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Types of Encryptions</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2" y="2450003"/>
            <a:ext cx="15316200" cy="5873339"/>
          </a:xfrm>
          <a:prstGeom prst="rect">
            <a:avLst/>
          </a:prstGeom>
        </p:spPr>
        <p:txBody>
          <a:bodyPr vert="horz" wrap="square" lIns="0" tIns="12700" rIns="0" bIns="0" rtlCol="0">
            <a:spAutoFit/>
          </a:bodyPr>
          <a:lstStyle/>
          <a:p>
            <a:pPr marL="240665" marR="5080" indent="-228600" algn="just">
              <a:lnSpc>
                <a:spcPct val="140600"/>
              </a:lnSpc>
              <a:spcBef>
                <a:spcPts val="114"/>
              </a:spcBef>
              <a:buFont typeface="Wingdings"/>
              <a:buChar char=""/>
              <a:tabLst>
                <a:tab pos="241300" algn="l"/>
              </a:tabLst>
            </a:pPr>
            <a:r>
              <a:rPr lang="en-US" sz="2800" b="1" spc="-40" dirty="0">
                <a:solidFill>
                  <a:srgbClr val="054C2C"/>
                </a:solidFill>
                <a:latin typeface="Garamond" panose="02020404030301010803" pitchFamily="18" charset="0"/>
                <a:cs typeface="Times New Roman"/>
              </a:rPr>
              <a:t>Symmetric </a:t>
            </a:r>
            <a:r>
              <a:rPr lang="en-US" sz="2800" b="1" spc="-20" dirty="0">
                <a:solidFill>
                  <a:srgbClr val="054C2C"/>
                </a:solidFill>
                <a:latin typeface="Garamond" panose="02020404030301010803" pitchFamily="18" charset="0"/>
                <a:cs typeface="Times New Roman"/>
              </a:rPr>
              <a:t>encryption </a:t>
            </a:r>
            <a:r>
              <a:rPr lang="en-US" sz="2800" spc="-35" dirty="0">
                <a:latin typeface="Garamond" panose="02020404030301010803" pitchFamily="18" charset="0"/>
                <a:cs typeface="Times New Roman"/>
              </a:rPr>
              <a:t>uses </a:t>
            </a:r>
            <a:r>
              <a:rPr lang="en-US" sz="2800" spc="-5" dirty="0">
                <a:latin typeface="Garamond" panose="02020404030301010803" pitchFamily="18" charset="0"/>
                <a:cs typeface="Times New Roman"/>
              </a:rPr>
              <a:t>the </a:t>
            </a:r>
            <a:r>
              <a:rPr lang="en-US" sz="2800" spc="-35" dirty="0">
                <a:latin typeface="Garamond" panose="02020404030301010803" pitchFamily="18" charset="0"/>
                <a:cs typeface="Times New Roman"/>
              </a:rPr>
              <a:t>same </a:t>
            </a:r>
            <a:r>
              <a:rPr lang="en-US" sz="2800" spc="-65" dirty="0">
                <a:latin typeface="Garamond" panose="02020404030301010803" pitchFamily="18" charset="0"/>
                <a:cs typeface="Times New Roman"/>
              </a:rPr>
              <a:t>key</a:t>
            </a:r>
            <a:r>
              <a:rPr lang="en-US" sz="2800" spc="-60"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both </a:t>
            </a:r>
            <a:r>
              <a:rPr lang="en-US" sz="2800" spc="-20" dirty="0">
                <a:latin typeface="Garamond" panose="02020404030301010803" pitchFamily="18" charset="0"/>
                <a:cs typeface="Times New Roman"/>
              </a:rPr>
              <a:t>encryption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decryption. </a:t>
            </a:r>
            <a:r>
              <a:rPr lang="en-US" sz="2800" spc="-15" dirty="0">
                <a:latin typeface="Garamond" panose="02020404030301010803" pitchFamily="18" charset="0"/>
                <a:cs typeface="Times New Roman"/>
              </a:rPr>
              <a:t>The </a:t>
            </a:r>
            <a:r>
              <a:rPr lang="en-US" sz="2800" spc="-65" dirty="0">
                <a:latin typeface="Garamond" panose="02020404030301010803" pitchFamily="18" charset="0"/>
                <a:cs typeface="Times New Roman"/>
              </a:rPr>
              <a:t>key</a:t>
            </a:r>
            <a:r>
              <a:rPr lang="en-US" sz="2800" spc="170" dirty="0">
                <a:latin typeface="Garamond" panose="02020404030301010803" pitchFamily="18" charset="0"/>
                <a:cs typeface="Times New Roman"/>
              </a:rPr>
              <a:t> </a:t>
            </a:r>
            <a:r>
              <a:rPr lang="en-US" sz="2800" spc="-15" dirty="0">
                <a:latin typeface="Garamond" panose="02020404030301010803" pitchFamily="18" charset="0"/>
                <a:cs typeface="Times New Roman"/>
              </a:rPr>
              <a:t>must be </a:t>
            </a:r>
            <a:r>
              <a:rPr lang="en-US" sz="2800" spc="-20" dirty="0">
                <a:latin typeface="Garamond" panose="02020404030301010803" pitchFamily="18" charset="0"/>
                <a:cs typeface="Times New Roman"/>
              </a:rPr>
              <a:t>shared between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sender and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receiver </a:t>
            </a:r>
            <a:r>
              <a:rPr lang="en-US" sz="2800" spc="-5" dirty="0">
                <a:latin typeface="Garamond" panose="02020404030301010803" pitchFamily="18" charset="0"/>
                <a:cs typeface="Times New Roman"/>
              </a:rPr>
              <a:t>of the </a:t>
            </a:r>
            <a:r>
              <a:rPr lang="en-US" sz="2800" spc="-20" dirty="0">
                <a:latin typeface="Garamond" panose="02020404030301010803" pitchFamily="18" charset="0"/>
                <a:cs typeface="Times New Roman"/>
              </a:rPr>
              <a:t>encrypted </a:t>
            </a:r>
            <a:r>
              <a:rPr lang="en-US" sz="2800" spc="-25" dirty="0">
                <a:latin typeface="Garamond" panose="02020404030301010803" pitchFamily="18" charset="0"/>
                <a:cs typeface="Times New Roman"/>
              </a:rPr>
              <a:t>data.</a:t>
            </a:r>
            <a:r>
              <a:rPr lang="en-US" sz="2800" spc="250" dirty="0">
                <a:latin typeface="Garamond" panose="02020404030301010803" pitchFamily="18" charset="0"/>
                <a:cs typeface="Times New Roman"/>
              </a:rPr>
              <a:t> </a:t>
            </a:r>
            <a:r>
              <a:rPr lang="en-US" sz="2800" spc="-40" dirty="0">
                <a:latin typeface="Garamond" panose="02020404030301010803" pitchFamily="18" charset="0"/>
                <a:cs typeface="Times New Roman"/>
              </a:rPr>
              <a:t>Symmetric </a:t>
            </a:r>
            <a:r>
              <a:rPr lang="en-US" sz="2800" spc="-20" dirty="0">
                <a:latin typeface="Garamond" panose="02020404030301010803" pitchFamily="18" charset="0"/>
                <a:cs typeface="Times New Roman"/>
              </a:rPr>
              <a:t>encryption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fast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efficient </a:t>
            </a:r>
            <a:r>
              <a:rPr lang="en-US" sz="2800" dirty="0">
                <a:latin typeface="Garamond" panose="02020404030301010803" pitchFamily="18" charset="0"/>
                <a:cs typeface="Times New Roman"/>
              </a:rPr>
              <a:t>but </a:t>
            </a:r>
            <a:r>
              <a:rPr lang="en-US" sz="2800" spc="-30" dirty="0">
                <a:latin typeface="Garamond" panose="02020404030301010803" pitchFamily="18" charset="0"/>
                <a:cs typeface="Times New Roman"/>
              </a:rPr>
              <a:t>requires</a:t>
            </a:r>
            <a:r>
              <a:rPr lang="en-US" sz="2800" spc="-25" dirty="0">
                <a:latin typeface="Garamond" panose="02020404030301010803" pitchFamily="18" charset="0"/>
                <a:cs typeface="Times New Roman"/>
              </a:rPr>
              <a:t> secure</a:t>
            </a:r>
            <a:r>
              <a:rPr lang="en-US" sz="2800" spc="-20" dirty="0">
                <a:latin typeface="Garamond" panose="02020404030301010803" pitchFamily="18" charset="0"/>
                <a:cs typeface="Times New Roman"/>
              </a:rPr>
              <a:t> </a:t>
            </a:r>
            <a:r>
              <a:rPr lang="en-US" sz="2800" spc="-60" dirty="0">
                <a:latin typeface="Garamond" panose="02020404030301010803" pitchFamily="18" charset="0"/>
                <a:cs typeface="Times New Roman"/>
              </a:rPr>
              <a:t>key</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distribution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management. </a:t>
            </a:r>
            <a:r>
              <a:rPr lang="en-US" sz="2800" spc="-20" dirty="0">
                <a:latin typeface="Garamond" panose="02020404030301010803" pitchFamily="18" charset="0"/>
                <a:cs typeface="Times New Roman"/>
              </a:rPr>
              <a:t>Examples </a:t>
            </a:r>
            <a:r>
              <a:rPr lang="en-US" sz="2800" spc="-5" dirty="0">
                <a:latin typeface="Garamond" panose="02020404030301010803" pitchFamily="18" charset="0"/>
                <a:cs typeface="Times New Roman"/>
              </a:rPr>
              <a:t>of </a:t>
            </a:r>
            <a:r>
              <a:rPr lang="en-US" sz="2800" spc="-35" dirty="0">
                <a:latin typeface="Garamond" panose="02020404030301010803" pitchFamily="18" charset="0"/>
                <a:cs typeface="Times New Roman"/>
              </a:rPr>
              <a:t>symmetric</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encryption</a:t>
            </a:r>
            <a:r>
              <a:rPr lang="en-US" sz="2800" spc="265" dirty="0">
                <a:latin typeface="Garamond" panose="02020404030301010803" pitchFamily="18" charset="0"/>
                <a:cs typeface="Times New Roman"/>
              </a:rPr>
              <a:t> </a:t>
            </a:r>
            <a:r>
              <a:rPr lang="en-US" sz="2800" spc="-30" dirty="0">
                <a:latin typeface="Garamond" panose="02020404030301010803" pitchFamily="18" charset="0"/>
                <a:cs typeface="Times New Roman"/>
              </a:rPr>
              <a:t>algorithms</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25" dirty="0">
                <a:latin typeface="Garamond" panose="02020404030301010803" pitchFamily="18" charset="0"/>
                <a:cs typeface="Times New Roman"/>
              </a:rPr>
              <a:t> Advanced</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Encryption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Standard</a:t>
            </a:r>
            <a:r>
              <a:rPr lang="en-US" sz="2800" spc="265" dirty="0">
                <a:latin typeface="Garamond" panose="02020404030301010803" pitchFamily="18" charset="0"/>
                <a:cs typeface="Times New Roman"/>
              </a:rPr>
              <a:t> </a:t>
            </a:r>
            <a:r>
              <a:rPr lang="en-US" sz="2800" spc="-40" dirty="0">
                <a:latin typeface="Garamond" panose="02020404030301010803" pitchFamily="18" charset="0"/>
                <a:cs typeface="Times New Roman"/>
              </a:rPr>
              <a:t>(AES),</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Data </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Encryption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Standard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(DES),</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Triple</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DES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(TDES),</a:t>
            </a:r>
            <a:r>
              <a:rPr lang="en-US" sz="2800" dirty="0">
                <a:latin typeface="Garamond" panose="02020404030301010803" pitchFamily="18" charset="0"/>
                <a:cs typeface="Times New Roman"/>
              </a:rPr>
              <a:t> </a:t>
            </a:r>
            <a:r>
              <a:rPr lang="en-US" sz="2800" spc="-25" dirty="0" err="1">
                <a:latin typeface="Garamond" panose="02020404030301010803" pitchFamily="18" charset="0"/>
                <a:cs typeface="Times New Roman"/>
              </a:rPr>
              <a:t>Twofish</a:t>
            </a:r>
            <a:r>
              <a:rPr lang="en-US" sz="2800" spc="-25" dirty="0">
                <a:latin typeface="Garamond" panose="02020404030301010803" pitchFamily="18" charset="0"/>
                <a:cs typeface="Times New Roman"/>
              </a:rPr>
              <a: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etc.</a:t>
            </a:r>
            <a:endParaRPr lang="en-US" sz="3200" dirty="0">
              <a:latin typeface="Garamond" panose="02020404030301010803" pitchFamily="18" charset="0"/>
              <a:cs typeface="Times New Roman"/>
            </a:endParaRPr>
          </a:p>
          <a:p>
            <a:pPr>
              <a:spcBef>
                <a:spcPts val="50"/>
              </a:spcBef>
              <a:buFont typeface="Wingdings"/>
              <a:buChar char=""/>
            </a:pPr>
            <a:endParaRPr lang="en-US" sz="2800" dirty="0">
              <a:latin typeface="Garamond" panose="02020404030301010803" pitchFamily="18" charset="0"/>
              <a:cs typeface="Times New Roman"/>
            </a:endParaRPr>
          </a:p>
          <a:p>
            <a:pPr marL="240665" marR="5715" indent="-228600" algn="just">
              <a:lnSpc>
                <a:spcPct val="140800"/>
              </a:lnSpc>
              <a:spcBef>
                <a:spcPts val="5"/>
              </a:spcBef>
              <a:buFont typeface="Wingdings"/>
              <a:buChar char=""/>
              <a:tabLst>
                <a:tab pos="241300" algn="l"/>
              </a:tabLst>
            </a:pPr>
            <a:r>
              <a:rPr lang="en-US" sz="2800" b="1" spc="-35" dirty="0">
                <a:solidFill>
                  <a:srgbClr val="054C2C"/>
                </a:solidFill>
                <a:latin typeface="Garamond" panose="02020404030301010803" pitchFamily="18" charset="0"/>
                <a:cs typeface="Times New Roman"/>
              </a:rPr>
              <a:t>Asymmetric </a:t>
            </a:r>
            <a:r>
              <a:rPr lang="en-US" sz="2800" b="1" spc="-20" dirty="0">
                <a:solidFill>
                  <a:srgbClr val="054C2C"/>
                </a:solidFill>
                <a:latin typeface="Garamond" panose="02020404030301010803" pitchFamily="18" charset="0"/>
                <a:cs typeface="Times New Roman"/>
              </a:rPr>
              <a:t>encryption </a:t>
            </a:r>
            <a:r>
              <a:rPr lang="en-US" sz="2800" spc="-30" dirty="0">
                <a:latin typeface="Garamond" panose="02020404030301010803" pitchFamily="18" charset="0"/>
                <a:cs typeface="Times New Roman"/>
              </a:rPr>
              <a:t>uses </a:t>
            </a:r>
            <a:r>
              <a:rPr lang="en-US" sz="2800" spc="-15" dirty="0">
                <a:latin typeface="Garamond" panose="02020404030301010803" pitchFamily="18" charset="0"/>
                <a:cs typeface="Times New Roman"/>
              </a:rPr>
              <a:t>two different </a:t>
            </a:r>
            <a:r>
              <a:rPr lang="en-US" sz="2800" spc="-50" dirty="0">
                <a:latin typeface="Garamond" panose="02020404030301010803" pitchFamily="18" charset="0"/>
                <a:cs typeface="Times New Roman"/>
              </a:rPr>
              <a:t>keys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encryption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decryption: </a:t>
            </a:r>
            <a:r>
              <a:rPr lang="en-US" sz="2800" spc="-50" dirty="0">
                <a:latin typeface="Garamond" panose="02020404030301010803" pitchFamily="18" charset="0"/>
                <a:cs typeface="Times New Roman"/>
              </a:rPr>
              <a:t>a </a:t>
            </a:r>
            <a:r>
              <a:rPr lang="en-US" sz="2800" spc="-30" dirty="0">
                <a:latin typeface="Garamond" panose="02020404030301010803" pitchFamily="18" charset="0"/>
                <a:cs typeface="Times New Roman"/>
              </a:rPr>
              <a:t>public </a:t>
            </a:r>
            <a:r>
              <a:rPr lang="en-US" sz="2800" spc="-60" dirty="0">
                <a:latin typeface="Garamond" panose="02020404030301010803" pitchFamily="18" charset="0"/>
                <a:cs typeface="Times New Roman"/>
              </a:rPr>
              <a:t>key </a:t>
            </a:r>
            <a:r>
              <a:rPr lang="en-US" sz="2800" spc="-15" dirty="0">
                <a:latin typeface="Garamond" panose="02020404030301010803" pitchFamily="18" charset="0"/>
                <a:cs typeface="Times New Roman"/>
              </a:rPr>
              <a:t>and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private </a:t>
            </a:r>
            <a:r>
              <a:rPr lang="en-US" sz="2800" spc="-55" dirty="0">
                <a:latin typeface="Garamond" panose="02020404030301010803" pitchFamily="18" charset="0"/>
                <a:cs typeface="Times New Roman"/>
              </a:rPr>
              <a:t>key. </a:t>
            </a:r>
            <a:r>
              <a:rPr lang="en-US" sz="2800" spc="-15" dirty="0">
                <a:latin typeface="Garamond" panose="02020404030301010803" pitchFamily="18" charset="0"/>
                <a:cs typeface="Times New Roman"/>
              </a:rPr>
              <a:t>The </a:t>
            </a:r>
            <a:r>
              <a:rPr lang="en-US" sz="2800" spc="-30" dirty="0">
                <a:latin typeface="Garamond" panose="02020404030301010803" pitchFamily="18" charset="0"/>
                <a:cs typeface="Times New Roman"/>
              </a:rPr>
              <a:t>public </a:t>
            </a:r>
            <a:r>
              <a:rPr lang="en-US" sz="2800" spc="-60" dirty="0">
                <a:latin typeface="Garamond" panose="02020404030301010803" pitchFamily="18" charset="0"/>
                <a:cs typeface="Times New Roman"/>
              </a:rPr>
              <a:t>key </a:t>
            </a:r>
            <a:r>
              <a:rPr lang="en-US" sz="2800" spc="-25" dirty="0">
                <a:latin typeface="Garamond" panose="02020404030301010803" pitchFamily="18" charset="0"/>
                <a:cs typeface="Times New Roman"/>
              </a:rPr>
              <a:t>can </a:t>
            </a:r>
            <a:r>
              <a:rPr lang="en-US" sz="2800" spc="-15" dirty="0">
                <a:latin typeface="Garamond" panose="02020404030301010803" pitchFamily="18" charset="0"/>
                <a:cs typeface="Times New Roman"/>
              </a:rPr>
              <a:t>be </a:t>
            </a:r>
            <a:r>
              <a:rPr lang="en-US" sz="2800" spc="-20" dirty="0">
                <a:latin typeface="Garamond" panose="02020404030301010803" pitchFamily="18" charset="0"/>
                <a:cs typeface="Times New Roman"/>
              </a:rPr>
              <a:t>shared </a:t>
            </a:r>
            <a:r>
              <a:rPr lang="en-US" sz="2800" spc="-25" dirty="0">
                <a:latin typeface="Garamond" panose="02020404030301010803" pitchFamily="18" charset="0"/>
                <a:cs typeface="Times New Roman"/>
              </a:rPr>
              <a:t>with </a:t>
            </a:r>
            <a:r>
              <a:rPr lang="en-US" sz="2800" spc="-30" dirty="0">
                <a:latin typeface="Garamond" panose="02020404030301010803" pitchFamily="18" charset="0"/>
                <a:cs typeface="Times New Roman"/>
              </a:rPr>
              <a:t>anyone </a:t>
            </a:r>
            <a:r>
              <a:rPr lang="en-US" sz="2800" dirty="0">
                <a:latin typeface="Garamond" panose="02020404030301010803" pitchFamily="18" charset="0"/>
                <a:cs typeface="Times New Roman"/>
              </a:rPr>
              <a:t>but </a:t>
            </a:r>
            <a:r>
              <a:rPr lang="en-US" sz="2800" spc="-30" dirty="0">
                <a:latin typeface="Garamond" panose="02020404030301010803" pitchFamily="18" charset="0"/>
                <a:cs typeface="Times New Roman"/>
              </a:rPr>
              <a:t>can </a:t>
            </a:r>
            <a:r>
              <a:rPr lang="en-US" sz="2800" spc="-40" dirty="0">
                <a:latin typeface="Garamond" panose="02020404030301010803" pitchFamily="18" charset="0"/>
                <a:cs typeface="Times New Roman"/>
              </a:rPr>
              <a:t>only </a:t>
            </a:r>
            <a:r>
              <a:rPr lang="en-US" sz="2800" spc="-20" dirty="0">
                <a:latin typeface="Garamond" panose="02020404030301010803" pitchFamily="18" charset="0"/>
                <a:cs typeface="Times New Roman"/>
              </a:rPr>
              <a:t>encrypt </a:t>
            </a:r>
            <a:r>
              <a:rPr lang="en-US" sz="2800" spc="-25" dirty="0">
                <a:latin typeface="Garamond" panose="02020404030301010803" pitchFamily="18" charset="0"/>
                <a:cs typeface="Times New Roman"/>
              </a:rPr>
              <a:t>data. </a:t>
            </a:r>
            <a:r>
              <a:rPr lang="en-US" sz="2800" spc="-15" dirty="0">
                <a:latin typeface="Garamond" panose="02020404030301010803" pitchFamily="18" charset="0"/>
                <a:cs typeface="Times New Roman"/>
              </a:rPr>
              <a:t>The </a:t>
            </a:r>
            <a:r>
              <a:rPr lang="en-US" sz="2800" spc="-25" dirty="0">
                <a:latin typeface="Garamond" panose="02020404030301010803" pitchFamily="18" charset="0"/>
                <a:cs typeface="Times New Roman"/>
              </a:rPr>
              <a:t>private</a:t>
            </a:r>
            <a:r>
              <a:rPr lang="en-US" sz="2800" spc="-20" dirty="0">
                <a:latin typeface="Garamond" panose="02020404030301010803" pitchFamily="18" charset="0"/>
                <a:cs typeface="Times New Roman"/>
              </a:rPr>
              <a:t> </a:t>
            </a:r>
            <a:r>
              <a:rPr lang="en-US" sz="2800" spc="-60" dirty="0">
                <a:latin typeface="Garamond" panose="02020404030301010803" pitchFamily="18" charset="0"/>
                <a:cs typeface="Times New Roman"/>
              </a:rPr>
              <a:t>key</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must be kept </a:t>
            </a:r>
            <a:r>
              <a:rPr lang="en-US" sz="2800" spc="-25" dirty="0">
                <a:latin typeface="Garamond" panose="02020404030301010803" pitchFamily="18" charset="0"/>
                <a:cs typeface="Times New Roman"/>
              </a:rPr>
              <a:t>secret</a:t>
            </a:r>
            <a:r>
              <a:rPr lang="en-US" sz="2800" spc="-2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20" dirty="0">
                <a:latin typeface="Garamond" panose="02020404030301010803" pitchFamily="18" charset="0"/>
                <a:cs typeface="Times New Roman"/>
              </a:rPr>
              <a:t> owner</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but </a:t>
            </a:r>
            <a:r>
              <a:rPr lang="en-US" sz="2800" spc="-25" dirty="0">
                <a:latin typeface="Garamond" panose="02020404030301010803" pitchFamily="18" charset="0"/>
                <a:cs typeface="Times New Roman"/>
              </a:rPr>
              <a:t>can</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decrypt</a:t>
            </a:r>
            <a:r>
              <a:rPr lang="en-US" sz="2800" spc="-20" dirty="0">
                <a:latin typeface="Garamond" panose="02020404030301010803" pitchFamily="18" charset="0"/>
                <a:cs typeface="Times New Roman"/>
              </a:rPr>
              <a:t> data</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encrypted</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corresponding </a:t>
            </a:r>
            <a:r>
              <a:rPr lang="en-US" sz="2800" spc="-30" dirty="0">
                <a:latin typeface="Garamond" panose="02020404030301010803" pitchFamily="18" charset="0"/>
                <a:cs typeface="Times New Roman"/>
              </a:rPr>
              <a:t>public </a:t>
            </a:r>
            <a:r>
              <a:rPr lang="en-US" sz="2800" spc="-55" dirty="0">
                <a:latin typeface="Garamond" panose="02020404030301010803" pitchFamily="18" charset="0"/>
                <a:cs typeface="Times New Roman"/>
              </a:rPr>
              <a:t>key. </a:t>
            </a:r>
            <a:r>
              <a:rPr lang="en-US" sz="2800" spc="-35" dirty="0">
                <a:latin typeface="Garamond" panose="02020404030301010803" pitchFamily="18" charset="0"/>
                <a:cs typeface="Times New Roman"/>
              </a:rPr>
              <a:t>Asymmetric </a:t>
            </a:r>
            <a:r>
              <a:rPr lang="en-US" sz="2800" spc="-20" dirty="0">
                <a:latin typeface="Garamond" panose="02020404030301010803" pitchFamily="18" charset="0"/>
                <a:cs typeface="Times New Roman"/>
              </a:rPr>
              <a:t>encryption </a:t>
            </a:r>
            <a:r>
              <a:rPr lang="en-US" sz="2800" spc="-45" dirty="0">
                <a:latin typeface="Garamond" panose="02020404030301010803" pitchFamily="18" charset="0"/>
                <a:cs typeface="Times New Roman"/>
              </a:rPr>
              <a:t>is </a:t>
            </a:r>
            <a:r>
              <a:rPr lang="en-US" sz="2800" spc="-25" dirty="0">
                <a:latin typeface="Garamond" panose="02020404030301010803" pitchFamily="18" charset="0"/>
                <a:cs typeface="Times New Roman"/>
              </a:rPr>
              <a:t>secure </a:t>
            </a:r>
            <a:r>
              <a:rPr lang="en-US" sz="2800" spc="-15" dirty="0">
                <a:latin typeface="Garamond" panose="02020404030301010803" pitchFamily="18" charset="0"/>
                <a:cs typeface="Times New Roman"/>
              </a:rPr>
              <a:t>and </a:t>
            </a:r>
            <a:r>
              <a:rPr lang="en-US" sz="2800" spc="-40" dirty="0">
                <a:latin typeface="Garamond" panose="02020404030301010803" pitchFamily="18" charset="0"/>
                <a:cs typeface="Times New Roman"/>
              </a:rPr>
              <a:t>reliable </a:t>
            </a:r>
            <a:r>
              <a:rPr lang="en-US" sz="2800" dirty="0">
                <a:latin typeface="Garamond" panose="02020404030301010803" pitchFamily="18" charset="0"/>
                <a:cs typeface="Times New Roman"/>
              </a:rPr>
              <a:t>but </a:t>
            </a:r>
            <a:r>
              <a:rPr lang="en-US" sz="2800" spc="-30" dirty="0">
                <a:latin typeface="Garamond" panose="02020404030301010803" pitchFamily="18" charset="0"/>
                <a:cs typeface="Times New Roman"/>
              </a:rPr>
              <a:t>slower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more </a:t>
            </a:r>
            <a:r>
              <a:rPr lang="en-US" sz="2800" spc="-25" dirty="0">
                <a:latin typeface="Garamond" panose="02020404030301010803" pitchFamily="18" charset="0"/>
                <a:cs typeface="Times New Roman"/>
              </a:rPr>
              <a:t>complex </a:t>
            </a:r>
            <a:r>
              <a:rPr lang="en-US" sz="2800" spc="-5" dirty="0">
                <a:latin typeface="Garamond" panose="02020404030301010803" pitchFamily="18" charset="0"/>
                <a:cs typeface="Times New Roman"/>
              </a:rPr>
              <a:t>than </a:t>
            </a:r>
            <a:r>
              <a:rPr lang="en-US" sz="2800" spc="-35" dirty="0">
                <a:latin typeface="Garamond" panose="02020404030301010803" pitchFamily="18" charset="0"/>
                <a:cs typeface="Times New Roman"/>
              </a:rPr>
              <a:t>symmetric</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encryption. Examples </a:t>
            </a:r>
            <a:r>
              <a:rPr lang="en-US" sz="2800" spc="-10" dirty="0">
                <a:latin typeface="Garamond" panose="02020404030301010803" pitchFamily="18" charset="0"/>
                <a:cs typeface="Times New Roman"/>
              </a:rPr>
              <a:t>of </a:t>
            </a:r>
            <a:r>
              <a:rPr lang="en-US" sz="2800" spc="-35" dirty="0">
                <a:latin typeface="Garamond" panose="02020404030301010803" pitchFamily="18" charset="0"/>
                <a:cs typeface="Times New Roman"/>
              </a:rPr>
              <a:t>asymmetric</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encryption </a:t>
            </a:r>
            <a:r>
              <a:rPr lang="en-US" sz="2800" spc="-30" dirty="0">
                <a:latin typeface="Garamond" panose="02020404030301010803" pitchFamily="18" charset="0"/>
                <a:cs typeface="Times New Roman"/>
              </a:rPr>
              <a:t>algorithms are </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Rivest-Shamir-Adleman</a:t>
            </a:r>
            <a:r>
              <a:rPr lang="en-US" sz="2800" dirty="0">
                <a:latin typeface="Garamond" panose="02020404030301010803" pitchFamily="18" charset="0"/>
                <a:cs typeface="Times New Roman"/>
              </a:rPr>
              <a:t> </a:t>
            </a:r>
            <a:r>
              <a:rPr lang="en-US" sz="2800" spc="-60" dirty="0">
                <a:latin typeface="Garamond" panose="02020404030301010803" pitchFamily="18" charset="0"/>
                <a:cs typeface="Times New Roman"/>
              </a:rPr>
              <a:t>(RSA),</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Elliptic</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Curve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Cryptography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t>
            </a:r>
            <a:r>
              <a:rPr lang="en-US" sz="2800" spc="-30" dirty="0" err="1">
                <a:latin typeface="Garamond" panose="02020404030301010803" pitchFamily="18" charset="0"/>
                <a:cs typeface="Times New Roman"/>
              </a:rPr>
              <a:t>ECC</a:t>
            </a:r>
            <a:r>
              <a:rPr lang="en-US" sz="2800" spc="-30" dirty="0">
                <a:latin typeface="Garamond" panose="02020404030301010803" pitchFamily="18" charset="0"/>
                <a:cs typeface="Times New Roman"/>
              </a:rPr>
              <a: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etc.</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7A877131-9389-89D1-D937-F56A70FC26A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235</a:t>
            </a:fld>
            <a:endParaRPr lang="en-US"/>
          </a:p>
        </p:txBody>
      </p:sp>
    </p:spTree>
    <p:extLst>
      <p:ext uri="{BB962C8B-B14F-4D97-AF65-F5344CB8AC3E}">
        <p14:creationId xmlns:p14="http://schemas.microsoft.com/office/powerpoint/2010/main" val="126353080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86012" y="1089141"/>
            <a:ext cx="1503057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Secure Data Handling Techniques</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2169883"/>
            <a:ext cx="15830679" cy="7061677"/>
          </a:xfrm>
          <a:prstGeom prst="rect">
            <a:avLst/>
          </a:prstGeom>
        </p:spPr>
        <p:txBody>
          <a:bodyPr vert="horz" wrap="square" lIns="0" tIns="12700" rIns="0" bIns="0" rtlCol="0">
            <a:spAutoFit/>
          </a:bodyPr>
          <a:lstStyle/>
          <a:p>
            <a:pPr marL="12700" marR="5080" algn="just">
              <a:lnSpc>
                <a:spcPct val="150000"/>
              </a:lnSpc>
              <a:spcBef>
                <a:spcPts val="150"/>
              </a:spcBef>
            </a:pPr>
            <a:r>
              <a:rPr lang="en-US" sz="2800" spc="-35" dirty="0">
                <a:latin typeface="Garamond" panose="02020404030301010803" pitchFamily="18" charset="0"/>
                <a:cs typeface="Times New Roman"/>
              </a:rPr>
              <a:t>Secure</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handling</a:t>
            </a:r>
            <a:r>
              <a:rPr lang="en-US" sz="2800" spc="-25" dirty="0">
                <a:latin typeface="Garamond" panose="02020404030301010803" pitchFamily="18" charset="0"/>
                <a:cs typeface="Times New Roman"/>
              </a:rPr>
              <a:t> techniques</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methods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15" dirty="0">
                <a:latin typeface="Garamond" panose="02020404030301010803" pitchFamily="18" charset="0"/>
                <a:cs typeface="Times New Roman"/>
              </a:rPr>
              <a:t> procedures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help</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protect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from </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unauthorized </a:t>
            </a:r>
            <a:r>
              <a:rPr lang="en-US" sz="2800" spc="-35" dirty="0">
                <a:latin typeface="Garamond" panose="02020404030301010803" pitchFamily="18" charset="0"/>
                <a:cs typeface="Times New Roman"/>
              </a:rPr>
              <a:t>access, </a:t>
            </a:r>
            <a:r>
              <a:rPr lang="en-US" sz="2800" spc="-25" dirty="0">
                <a:latin typeface="Garamond" panose="02020404030301010803" pitchFamily="18" charset="0"/>
                <a:cs typeface="Times New Roman"/>
              </a:rPr>
              <a:t>modification, </a:t>
            </a:r>
            <a:r>
              <a:rPr lang="en-US" sz="2800" spc="-30" dirty="0">
                <a:latin typeface="Garamond" panose="02020404030301010803" pitchFamily="18" charset="0"/>
                <a:cs typeface="Times New Roman"/>
              </a:rPr>
              <a:t>disclosure,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destruction. </a:t>
            </a:r>
            <a:r>
              <a:rPr lang="en-US" sz="2800" spc="-35" dirty="0">
                <a:latin typeface="Garamond" panose="02020404030301010803" pitchFamily="18" charset="0"/>
                <a:cs typeface="Times New Roman"/>
              </a:rPr>
              <a:t>Secure </a:t>
            </a:r>
            <a:r>
              <a:rPr lang="en-US" sz="2800" spc="-25" dirty="0">
                <a:latin typeface="Garamond" panose="02020404030301010803" pitchFamily="18" charset="0"/>
                <a:cs typeface="Times New Roman"/>
              </a:rPr>
              <a:t>data </a:t>
            </a:r>
            <a:r>
              <a:rPr lang="en-US" sz="2800" spc="-30" dirty="0">
                <a:latin typeface="Garamond" panose="02020404030301010803" pitchFamily="18" charset="0"/>
                <a:cs typeface="Times New Roman"/>
              </a:rPr>
              <a:t>handling </a:t>
            </a:r>
            <a:r>
              <a:rPr lang="en-US" sz="2800" spc="-25" dirty="0">
                <a:latin typeface="Garamond" panose="02020404030301010803" pitchFamily="18" charset="0"/>
                <a:cs typeface="Times New Roman"/>
              </a:rPr>
              <a:t>techniques can </a:t>
            </a:r>
            <a:r>
              <a:rPr lang="en-US" sz="2800" spc="-20" dirty="0">
                <a:latin typeface="Garamond" panose="02020404030301010803" pitchFamily="18" charset="0"/>
                <a:cs typeface="Times New Roman"/>
              </a:rPr>
              <a:t>be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applied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at rest (stored </a:t>
            </a:r>
            <a:r>
              <a:rPr lang="en-US" sz="2800" spc="5" dirty="0">
                <a:latin typeface="Garamond" panose="02020404030301010803" pitchFamily="18" charset="0"/>
                <a:cs typeface="Times New Roman"/>
              </a:rPr>
              <a:t>on </a:t>
            </a:r>
            <a:r>
              <a:rPr lang="en-US" sz="2800" spc="-35" dirty="0">
                <a:latin typeface="Garamond" panose="02020404030301010803" pitchFamily="18" charset="0"/>
                <a:cs typeface="Times New Roman"/>
              </a:rPr>
              <a:t>devices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servers)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in </a:t>
            </a:r>
            <a:r>
              <a:rPr lang="en-US" sz="2800" spc="-15" dirty="0">
                <a:latin typeface="Garamond" panose="02020404030301010803" pitchFamily="18" charset="0"/>
                <a:cs typeface="Times New Roman"/>
              </a:rPr>
              <a:t>transit </a:t>
            </a:r>
            <a:r>
              <a:rPr lang="en-US" sz="2800" spc="-20" dirty="0">
                <a:latin typeface="Garamond" panose="02020404030301010803" pitchFamily="18" charset="0"/>
                <a:cs typeface="Times New Roman"/>
              </a:rPr>
              <a:t>(transferred over networks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internet).</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Some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examples</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secure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handling</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techniques</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are:</a:t>
            </a:r>
            <a:endParaRPr lang="en-US" sz="2800" dirty="0">
              <a:latin typeface="Garamond" panose="02020404030301010803" pitchFamily="18" charset="0"/>
              <a:cs typeface="Times New Roman"/>
            </a:endParaRPr>
          </a:p>
          <a:p>
            <a:pPr>
              <a:lnSpc>
                <a:spcPct val="150000"/>
              </a:lnSpc>
              <a:spcBef>
                <a:spcPts val="15"/>
              </a:spcBef>
            </a:pPr>
            <a:endParaRPr lang="en-US" sz="2800" dirty="0">
              <a:latin typeface="Garamond" panose="02020404030301010803" pitchFamily="18" charset="0"/>
              <a:cs typeface="Times New Roman"/>
            </a:endParaRPr>
          </a:p>
          <a:p>
            <a:pPr marL="469265" marR="6350" indent="-228600" algn="just">
              <a:lnSpc>
                <a:spcPct val="150000"/>
              </a:lnSpc>
              <a:buClr>
                <a:srgbClr val="000000"/>
              </a:buClr>
              <a:buSzPct val="109090"/>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15" dirty="0">
                <a:solidFill>
                  <a:srgbClr val="054C2C"/>
                </a:solidFill>
                <a:latin typeface="Garamond" panose="02020404030301010803" pitchFamily="18" charset="0"/>
                <a:cs typeface="Times New Roman"/>
              </a:rPr>
              <a:t>Masking: </a:t>
            </a:r>
            <a:r>
              <a:rPr lang="en-US" sz="2800" spc="-50" dirty="0">
                <a:latin typeface="Garamond" panose="02020404030301010803" pitchFamily="18" charset="0"/>
                <a:cs typeface="Times New Roman"/>
              </a:rPr>
              <a:t>is</a:t>
            </a:r>
            <a:r>
              <a:rPr lang="en-US" sz="2800" spc="175" dirty="0">
                <a:latin typeface="Garamond" panose="02020404030301010803" pitchFamily="18" charset="0"/>
                <a:cs typeface="Times New Roman"/>
              </a:rPr>
              <a:t> </a:t>
            </a:r>
            <a:r>
              <a:rPr lang="en-US" sz="2800" spc="-40" dirty="0">
                <a:latin typeface="Garamond" panose="02020404030301010803" pitchFamily="18" charset="0"/>
                <a:cs typeface="Times New Roman"/>
              </a:rPr>
              <a:t>a </a:t>
            </a:r>
            <a:r>
              <a:rPr lang="en-US" sz="2800" spc="-20" dirty="0">
                <a:latin typeface="Garamond" panose="02020404030301010803" pitchFamily="18" charset="0"/>
                <a:cs typeface="Times New Roman"/>
              </a:rPr>
              <a:t>technique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hides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with altered </a:t>
            </a:r>
            <a:r>
              <a:rPr lang="en-US" sz="2800" spc="-35" dirty="0">
                <a:latin typeface="Garamond" panose="02020404030301010803" pitchFamily="18" charset="0"/>
                <a:cs typeface="Times New Roman"/>
              </a:rPr>
              <a:t>values. </a:t>
            </a:r>
            <a:r>
              <a:rPr lang="en-US" sz="2800" spc="5" dirty="0">
                <a:latin typeface="Garamond" panose="02020404030301010803" pitchFamily="18" charset="0"/>
                <a:cs typeface="Times New Roman"/>
              </a:rPr>
              <a:t>For </a:t>
            </a:r>
            <a:r>
              <a:rPr lang="en-US" sz="2800" spc="-35" dirty="0">
                <a:latin typeface="Garamond" panose="02020404030301010803" pitchFamily="18" charset="0"/>
                <a:cs typeface="Times New Roman"/>
              </a:rPr>
              <a:t>example, </a:t>
            </a:r>
            <a:r>
              <a:rPr lang="en-US" sz="2800" spc="-40" dirty="0">
                <a:latin typeface="Garamond" panose="02020404030301010803" pitchFamily="18" charset="0"/>
                <a:cs typeface="Times New Roman"/>
              </a:rPr>
              <a:t>you </a:t>
            </a:r>
            <a:r>
              <a:rPr lang="en-US" sz="2800" spc="-25" dirty="0">
                <a:latin typeface="Garamond" panose="02020404030301010803" pitchFamily="18" charset="0"/>
                <a:cs typeface="Times New Roman"/>
              </a:rPr>
              <a:t>can </a:t>
            </a:r>
            <a:r>
              <a:rPr lang="en-US" sz="2800" spc="-30" dirty="0">
                <a:latin typeface="Garamond" panose="02020404030301010803" pitchFamily="18" charset="0"/>
                <a:cs typeface="Times New Roman"/>
              </a:rPr>
              <a:t>replace </a:t>
            </a:r>
            <a:r>
              <a:rPr lang="en-US" sz="2800" spc="-40" dirty="0">
                <a:latin typeface="Garamond" panose="02020404030301010803" pitchFamily="18" charset="0"/>
                <a:cs typeface="Times New Roman"/>
              </a:rPr>
              <a:t>a </a:t>
            </a:r>
            <a:r>
              <a:rPr lang="en-US" sz="2800" spc="-35" dirty="0">
                <a:latin typeface="Garamond" panose="02020404030301010803" pitchFamily="18" charset="0"/>
                <a:cs typeface="Times New Roman"/>
              </a:rPr>
              <a:t> value</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character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symbol</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such</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or </a:t>
            </a:r>
            <a:r>
              <a:rPr lang="en-US" sz="2800" spc="-20" dirty="0">
                <a:latin typeface="Garamond" panose="02020404030301010803" pitchFamily="18" charset="0"/>
                <a:cs typeface="Times New Roman"/>
              </a:rPr>
              <a:t>“x”.</a:t>
            </a:r>
            <a:endParaRPr lang="en-US" sz="2800" dirty="0">
              <a:latin typeface="Garamond" panose="02020404030301010803" pitchFamily="18" charset="0"/>
              <a:cs typeface="Times New Roman"/>
            </a:endParaRPr>
          </a:p>
          <a:p>
            <a:pPr>
              <a:lnSpc>
                <a:spcPct val="150000"/>
              </a:lnSpc>
              <a:spcBef>
                <a:spcPts val="45"/>
              </a:spcBef>
              <a:buFont typeface="Wingdings"/>
              <a:buChar char=""/>
            </a:pPr>
            <a:endParaRPr lang="en-US" sz="2800" dirty="0">
              <a:latin typeface="Garamond" panose="02020404030301010803" pitchFamily="18" charset="0"/>
              <a:cs typeface="Times New Roman"/>
            </a:endParaRPr>
          </a:p>
          <a:p>
            <a:pPr marL="469265" marR="5715" indent="-228600" algn="just">
              <a:lnSpc>
                <a:spcPct val="1500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20" dirty="0">
                <a:solidFill>
                  <a:srgbClr val="054C2C"/>
                </a:solidFill>
                <a:latin typeface="Garamond" panose="02020404030301010803" pitchFamily="18" charset="0"/>
                <a:cs typeface="Times New Roman"/>
              </a:rPr>
              <a:t>Anonymization: </a:t>
            </a:r>
            <a:r>
              <a:rPr lang="en-US" sz="2800" spc="-4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20" dirty="0">
                <a:latin typeface="Garamond" panose="02020404030301010803" pitchFamily="18" charset="0"/>
                <a:cs typeface="Times New Roman"/>
              </a:rPr>
              <a:t>technique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removes </a:t>
            </a:r>
            <a:r>
              <a:rPr lang="en-US" sz="2800" spc="-55" dirty="0">
                <a:latin typeface="Garamond" panose="02020404030301010803" pitchFamily="18" charset="0"/>
                <a:cs typeface="Times New Roman"/>
              </a:rPr>
              <a:t>all </a:t>
            </a:r>
            <a:r>
              <a:rPr lang="en-US" sz="2800" spc="-30" dirty="0">
                <a:latin typeface="Garamond" panose="02020404030301010803" pitchFamily="18" charset="0"/>
                <a:cs typeface="Times New Roman"/>
              </a:rPr>
              <a:t>identifiers </a:t>
            </a:r>
            <a:r>
              <a:rPr lang="en-US" sz="2800" spc="-10" dirty="0">
                <a:latin typeface="Garamond" panose="02020404030301010803" pitchFamily="18" charset="0"/>
                <a:cs typeface="Times New Roman"/>
              </a:rPr>
              <a:t>from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dataset, </a:t>
            </a:r>
            <a:r>
              <a:rPr lang="en-US" sz="2800" spc="-35" dirty="0">
                <a:latin typeface="Garamond" panose="02020404030301010803" pitchFamily="18" charset="0"/>
                <a:cs typeface="Times New Roman"/>
              </a:rPr>
              <a:t>making </a:t>
            </a:r>
            <a:r>
              <a:rPr lang="en-US" sz="2800" spc="-25" dirty="0">
                <a:latin typeface="Garamond" panose="02020404030301010803" pitchFamily="18" charset="0"/>
                <a:cs typeface="Times New Roman"/>
              </a:rPr>
              <a:t>it </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impossible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link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an </a:t>
            </a:r>
            <a:r>
              <a:rPr lang="en-US" sz="2800" spc="-35" dirty="0">
                <a:latin typeface="Garamond" panose="02020404030301010803" pitchFamily="18" charset="0"/>
                <a:cs typeface="Times New Roman"/>
              </a:rPr>
              <a:t>individual.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example, you </a:t>
            </a:r>
            <a:r>
              <a:rPr lang="en-US" sz="2800" spc="-25" dirty="0">
                <a:latin typeface="Garamond" panose="02020404030301010803" pitchFamily="18" charset="0"/>
                <a:cs typeface="Times New Roman"/>
              </a:rPr>
              <a:t>can remove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house </a:t>
            </a:r>
            <a:r>
              <a:rPr lang="en-US" sz="2800" spc="-10" dirty="0">
                <a:latin typeface="Garamond" panose="02020404030301010803" pitchFamily="18" charset="0"/>
                <a:cs typeface="Times New Roman"/>
              </a:rPr>
              <a:t>number </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address </a:t>
            </a:r>
            <a:r>
              <a:rPr lang="en-US" sz="2800" dirty="0">
                <a:latin typeface="Garamond" panose="02020404030301010803" pitchFamily="18" charset="0"/>
                <a:cs typeface="Times New Roman"/>
              </a:rPr>
              <a:t>but </a:t>
            </a:r>
            <a:r>
              <a:rPr lang="en-US" sz="2800" spc="-25" dirty="0">
                <a:latin typeface="Garamond" panose="02020404030301010803" pitchFamily="18" charset="0"/>
                <a:cs typeface="Times New Roman"/>
              </a:rPr>
              <a:t>keep </a:t>
            </a:r>
            <a:r>
              <a:rPr lang="en-US" sz="2800" spc="-10" dirty="0">
                <a:latin typeface="Garamond" panose="02020404030301010803" pitchFamily="18" charset="0"/>
                <a:cs typeface="Times New Roman"/>
              </a:rPr>
              <a:t>the </a:t>
            </a:r>
            <a:r>
              <a:rPr lang="en-US" sz="2800" spc="-15" dirty="0">
                <a:latin typeface="Garamond" panose="02020404030301010803" pitchFamily="18" charset="0"/>
                <a:cs typeface="Times New Roman"/>
              </a:rPr>
              <a:t>road </a:t>
            </a:r>
            <a:r>
              <a:rPr lang="en-US" sz="2800" spc="-25" dirty="0">
                <a:latin typeface="Garamond" panose="02020404030301010803" pitchFamily="18" charset="0"/>
                <a:cs typeface="Times New Roman"/>
              </a:rPr>
              <a:t>name. </a:t>
            </a:r>
            <a:r>
              <a:rPr lang="en-US" sz="2800" spc="-10" dirty="0">
                <a:latin typeface="Garamond" panose="02020404030301010803" pitchFamily="18" charset="0"/>
                <a:cs typeface="Times New Roman"/>
              </a:rPr>
              <a:t>Data </a:t>
            </a:r>
            <a:r>
              <a:rPr lang="en-US" sz="2800" spc="-25" dirty="0">
                <a:latin typeface="Garamond" panose="02020404030301010803" pitchFamily="18" charset="0"/>
                <a:cs typeface="Times New Roman"/>
              </a:rPr>
              <a:t>anonymization preserves </a:t>
            </a:r>
            <a:r>
              <a:rPr lang="en-US" sz="2800" spc="-30" dirty="0">
                <a:latin typeface="Garamond" panose="02020404030301010803" pitchFamily="18" charset="0"/>
                <a:cs typeface="Times New Roman"/>
              </a:rPr>
              <a:t>statistical </a:t>
            </a:r>
            <a:r>
              <a:rPr lang="en-US" sz="2800" spc="-40" dirty="0">
                <a:latin typeface="Garamond" panose="02020404030301010803" pitchFamily="18" charset="0"/>
                <a:cs typeface="Times New Roman"/>
              </a:rPr>
              <a:t>accuracy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integrity</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but</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reduce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utility.</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350BBA90-42C8-06F5-C7FC-EA7B7BD35B0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236</a:t>
            </a:fld>
            <a:endParaRPr lang="en-US"/>
          </a:p>
        </p:txBody>
      </p:sp>
    </p:spTree>
    <p:extLst>
      <p:ext uri="{BB962C8B-B14F-4D97-AF65-F5344CB8AC3E}">
        <p14:creationId xmlns:p14="http://schemas.microsoft.com/office/powerpoint/2010/main" val="116847462"/>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53162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Types of Encryptions</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2" y="2169883"/>
            <a:ext cx="16078200" cy="7061677"/>
          </a:xfrm>
          <a:prstGeom prst="rect">
            <a:avLst/>
          </a:prstGeom>
        </p:spPr>
        <p:txBody>
          <a:bodyPr vert="horz" wrap="square" lIns="0" tIns="12700" rIns="0" bIns="0" rtlCol="0">
            <a:spAutoFit/>
          </a:bodyPr>
          <a:lstStyle/>
          <a:p>
            <a:pPr>
              <a:lnSpc>
                <a:spcPct val="150000"/>
              </a:lnSpc>
              <a:spcBef>
                <a:spcPts val="50"/>
              </a:spcBef>
              <a:buFont typeface="Wingdings"/>
              <a:buChar char=""/>
            </a:pPr>
            <a:endParaRPr lang="en-US" sz="2800" dirty="0">
              <a:latin typeface="Garamond" panose="02020404030301010803" pitchFamily="18" charset="0"/>
              <a:cs typeface="Times New Roman"/>
            </a:endParaRPr>
          </a:p>
          <a:p>
            <a:pPr marL="469265" marR="5080" indent="-228600" algn="just">
              <a:lnSpc>
                <a:spcPct val="150000"/>
              </a:lnSpc>
              <a:buClr>
                <a:srgbClr val="000000"/>
              </a:buClr>
              <a:buFont typeface="Wingdings"/>
              <a:buChar char=""/>
              <a:tabLst>
                <a:tab pos="469900" algn="l"/>
              </a:tabLst>
            </a:pPr>
            <a:r>
              <a:rPr lang="en-US" sz="2800" b="1" spc="10" dirty="0">
                <a:solidFill>
                  <a:srgbClr val="054C2C"/>
                </a:solidFill>
                <a:latin typeface="Garamond" panose="02020404030301010803" pitchFamily="18" charset="0"/>
                <a:cs typeface="Times New Roman"/>
              </a:rPr>
              <a:t>Access </a:t>
            </a:r>
            <a:r>
              <a:rPr lang="en-US" sz="2800" b="1" spc="-35" dirty="0">
                <a:solidFill>
                  <a:srgbClr val="054C2C"/>
                </a:solidFill>
                <a:latin typeface="Garamond" panose="02020404030301010803" pitchFamily="18" charset="0"/>
                <a:cs typeface="Times New Roman"/>
              </a:rPr>
              <a:t>Control</a:t>
            </a:r>
            <a:r>
              <a:rPr lang="en-US" sz="2800" spc="-35" dirty="0">
                <a:solidFill>
                  <a:srgbClr val="054C2C"/>
                </a:solidFill>
                <a:latin typeface="Garamond" panose="02020404030301010803" pitchFamily="18" charset="0"/>
                <a:cs typeface="Times New Roman"/>
              </a:rPr>
              <a:t>: </a:t>
            </a:r>
            <a:r>
              <a:rPr lang="en-US" sz="2800" spc="-25" dirty="0">
                <a:latin typeface="Garamond" panose="02020404030301010803" pitchFamily="18" charset="0"/>
                <a:cs typeface="Times New Roman"/>
              </a:rPr>
              <a:t>This </a:t>
            </a:r>
            <a:r>
              <a:rPr lang="en-US" sz="2800" spc="-45" dirty="0">
                <a:latin typeface="Garamond" panose="02020404030301010803" pitchFamily="18" charset="0"/>
                <a:cs typeface="Times New Roman"/>
              </a:rPr>
              <a:t>is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process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restricting </a:t>
            </a:r>
            <a:r>
              <a:rPr lang="en-US" sz="2800" spc="-20" dirty="0">
                <a:latin typeface="Garamond" panose="02020404030301010803" pitchFamily="18" charset="0"/>
                <a:cs typeface="Times New Roman"/>
              </a:rPr>
              <a:t>who </a:t>
            </a:r>
            <a:r>
              <a:rPr lang="en-US" sz="2800" spc="-25" dirty="0">
                <a:latin typeface="Garamond" panose="02020404030301010803" pitchFamily="18" charset="0"/>
                <a:cs typeface="Times New Roman"/>
              </a:rPr>
              <a:t>can </a:t>
            </a:r>
            <a:r>
              <a:rPr lang="en-US" sz="2800" spc="-40" dirty="0">
                <a:latin typeface="Garamond" panose="02020404030301010803" pitchFamily="18" charset="0"/>
                <a:cs typeface="Times New Roman"/>
              </a:rPr>
              <a:t>access, </a:t>
            </a:r>
            <a:r>
              <a:rPr lang="en-US" sz="2800" spc="-30" dirty="0">
                <a:latin typeface="Garamond" panose="02020404030301010803" pitchFamily="18" charset="0"/>
                <a:cs typeface="Times New Roman"/>
              </a:rPr>
              <a:t>modify,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delete data based </a:t>
            </a:r>
            <a:r>
              <a:rPr lang="en-US" sz="2800" spc="5" dirty="0">
                <a:latin typeface="Garamond" panose="02020404030301010803" pitchFamily="18" charset="0"/>
                <a:cs typeface="Times New Roman"/>
              </a:rPr>
              <a:t>on </a:t>
            </a:r>
            <a:r>
              <a:rPr lang="en-US" sz="2800" spc="-15" dirty="0">
                <a:latin typeface="Garamond" panose="02020404030301010803" pitchFamily="18" charset="0"/>
                <a:cs typeface="Times New Roman"/>
              </a:rPr>
              <a:t>their </a:t>
            </a:r>
            <a:r>
              <a:rPr lang="en-US" sz="2800" spc="-30" dirty="0">
                <a:latin typeface="Garamond" panose="02020404030301010803" pitchFamily="18" charset="0"/>
                <a:cs typeface="Times New Roman"/>
              </a:rPr>
              <a:t>roles, </a:t>
            </a:r>
            <a:r>
              <a:rPr lang="en-US" sz="2800" spc="-25" dirty="0">
                <a:latin typeface="Garamond" panose="02020404030301010803" pitchFamily="18" charset="0"/>
                <a:cs typeface="Times New Roman"/>
              </a:rPr>
              <a:t>permissions, </a:t>
            </a:r>
            <a:r>
              <a:rPr lang="en-US" sz="2800" dirty="0">
                <a:latin typeface="Garamond" panose="02020404030301010803" pitchFamily="18" charset="0"/>
                <a:cs typeface="Times New Roman"/>
              </a:rPr>
              <a:t>or </a:t>
            </a:r>
            <a:r>
              <a:rPr lang="en-US" sz="2800" spc="-30" dirty="0">
                <a:latin typeface="Garamond" panose="02020404030301010803" pitchFamily="18" charset="0"/>
                <a:cs typeface="Times New Roman"/>
              </a:rPr>
              <a:t>credentials. </a:t>
            </a:r>
            <a:r>
              <a:rPr lang="en-US" sz="2800" spc="-5" dirty="0">
                <a:latin typeface="Garamond" panose="02020404030301010803" pitchFamily="18" charset="0"/>
                <a:cs typeface="Times New Roman"/>
              </a:rPr>
              <a:t>Data </a:t>
            </a:r>
            <a:r>
              <a:rPr lang="en-US" sz="2800" spc="-40" dirty="0">
                <a:latin typeface="Garamond" panose="02020404030301010803" pitchFamily="18" charset="0"/>
                <a:cs typeface="Times New Roman"/>
              </a:rPr>
              <a:t>access </a:t>
            </a:r>
            <a:r>
              <a:rPr lang="en-US" sz="2800" spc="-10" dirty="0">
                <a:latin typeface="Garamond" panose="02020404030301010803" pitchFamily="18" charset="0"/>
                <a:cs typeface="Times New Roman"/>
              </a:rPr>
              <a:t>control </a:t>
            </a:r>
            <a:r>
              <a:rPr lang="en-US" sz="2800" spc="-25" dirty="0">
                <a:latin typeface="Garamond" panose="02020404030301010803" pitchFamily="18" charset="0"/>
                <a:cs typeface="Times New Roman"/>
              </a:rPr>
              <a:t>can </a:t>
            </a:r>
            <a:r>
              <a:rPr lang="en-US" sz="2800" spc="-15" dirty="0">
                <a:latin typeface="Garamond" panose="02020404030301010803" pitchFamily="18" charset="0"/>
                <a:cs typeface="Times New Roman"/>
              </a:rPr>
              <a:t>be </a:t>
            </a:r>
            <a:r>
              <a:rPr lang="en-US" sz="2800" spc="-20" dirty="0">
                <a:latin typeface="Garamond" panose="02020404030301010803" pitchFamily="18" charset="0"/>
                <a:cs typeface="Times New Roman"/>
              </a:rPr>
              <a:t>implemented </a:t>
            </a:r>
            <a:r>
              <a:rPr lang="en-US" sz="2800" spc="-35" dirty="0">
                <a:latin typeface="Garamond" panose="02020404030301010803" pitchFamily="18" charset="0"/>
                <a:cs typeface="Times New Roman"/>
              </a:rPr>
              <a:t>using</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system</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passwords,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biometrics,</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tokens,</a:t>
            </a:r>
            <a:r>
              <a:rPr lang="en-US" sz="2800" dirty="0">
                <a:latin typeface="Garamond" panose="02020404030301010803" pitchFamily="18" charset="0"/>
                <a:cs typeface="Times New Roman"/>
              </a:rPr>
              <a:t> or</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certificates.</a:t>
            </a:r>
            <a:endParaRPr lang="en-US" sz="2800" dirty="0">
              <a:latin typeface="Garamond" panose="02020404030301010803" pitchFamily="18" charset="0"/>
              <a:cs typeface="Times New Roman"/>
            </a:endParaRPr>
          </a:p>
          <a:p>
            <a:pPr>
              <a:lnSpc>
                <a:spcPct val="150000"/>
              </a:lnSpc>
              <a:spcBef>
                <a:spcPts val="40"/>
              </a:spcBef>
              <a:buFont typeface="Wingdings"/>
              <a:buChar char=""/>
            </a:pPr>
            <a:endParaRPr lang="en-US" sz="2800" dirty="0">
              <a:latin typeface="Garamond" panose="02020404030301010803" pitchFamily="18" charset="0"/>
              <a:cs typeface="Times New Roman"/>
            </a:endParaRPr>
          </a:p>
          <a:p>
            <a:pPr marL="469265" marR="5080" indent="-228600" algn="just">
              <a:lnSpc>
                <a:spcPct val="1500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10" dirty="0">
                <a:solidFill>
                  <a:srgbClr val="054C2C"/>
                </a:solidFill>
                <a:latin typeface="Garamond" panose="02020404030301010803" pitchFamily="18" charset="0"/>
                <a:cs typeface="Times New Roman"/>
              </a:rPr>
              <a:t>Protection </a:t>
            </a:r>
            <a:r>
              <a:rPr lang="en-US" sz="2800" b="1" dirty="0">
                <a:solidFill>
                  <a:srgbClr val="054C2C"/>
                </a:solidFill>
                <a:latin typeface="Garamond" panose="02020404030301010803" pitchFamily="18" charset="0"/>
                <a:cs typeface="Times New Roman"/>
              </a:rPr>
              <a:t>Policies: </a:t>
            </a:r>
            <a:r>
              <a:rPr lang="en-US" sz="2800" spc="-25" dirty="0">
                <a:latin typeface="Garamond" panose="02020404030301010803" pitchFamily="18" charset="0"/>
                <a:cs typeface="Times New Roman"/>
              </a:rPr>
              <a:t>These </a:t>
            </a:r>
            <a:r>
              <a:rPr lang="en-US" sz="2800" spc="-30" dirty="0">
                <a:latin typeface="Garamond" panose="02020404030301010803" pitchFamily="18" charset="0"/>
                <a:cs typeface="Times New Roman"/>
              </a:rPr>
              <a:t>are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rules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guidelines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define </a:t>
            </a:r>
            <a:r>
              <a:rPr lang="en-US" sz="2800" spc="-20" dirty="0">
                <a:latin typeface="Garamond" panose="02020404030301010803" pitchFamily="18" charset="0"/>
                <a:cs typeface="Times New Roman"/>
              </a:rPr>
              <a:t>how data should be </a:t>
            </a:r>
            <a:r>
              <a:rPr lang="en-US" sz="2800" spc="-25" dirty="0">
                <a:latin typeface="Garamond" panose="02020404030301010803" pitchFamily="18" charset="0"/>
                <a:cs typeface="Times New Roman"/>
              </a:rPr>
              <a:t>handled,</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stored, and </a:t>
            </a:r>
            <a:r>
              <a:rPr lang="en-US" sz="2800" spc="-10" dirty="0">
                <a:latin typeface="Garamond" panose="02020404030301010803" pitchFamily="18" charset="0"/>
                <a:cs typeface="Times New Roman"/>
              </a:rPr>
              <a:t>protected </a:t>
            </a:r>
            <a:r>
              <a:rPr lang="en-US" sz="2800" spc="-25" dirty="0">
                <a:latin typeface="Garamond" panose="02020404030301010803" pitchFamily="18" charset="0"/>
                <a:cs typeface="Times New Roman"/>
              </a:rPr>
              <a:t>in</a:t>
            </a:r>
            <a:r>
              <a:rPr lang="en-US" sz="2800" spc="-20" dirty="0">
                <a:latin typeface="Garamond" panose="02020404030301010803" pitchFamily="18" charset="0"/>
                <a:cs typeface="Times New Roman"/>
              </a:rPr>
              <a:t> an </a:t>
            </a:r>
            <a:r>
              <a:rPr lang="en-US" sz="2800" spc="-25" dirty="0">
                <a:latin typeface="Garamond" panose="02020404030301010803" pitchFamily="18" charset="0"/>
                <a:cs typeface="Times New Roman"/>
              </a:rPr>
              <a:t>organization.</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35" dirty="0">
                <a:latin typeface="Garamond" panose="02020404030301010803" pitchFamily="18" charset="0"/>
                <a:cs typeface="Times New Roman"/>
              </a:rPr>
              <a:t>policies</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20" dirty="0">
                <a:latin typeface="Garamond" panose="02020404030301010803" pitchFamily="18" charset="0"/>
                <a:cs typeface="Times New Roman"/>
              </a:rPr>
              <a:t> help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establish</a:t>
            </a:r>
            <a:r>
              <a:rPr lang="en-US" sz="2800" spc="-2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common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understanding</a:t>
            </a:r>
            <a:r>
              <a:rPr lang="en-US" sz="2800" spc="-15" dirty="0">
                <a:latin typeface="Garamond" panose="02020404030301010803" pitchFamily="18" charset="0"/>
                <a:cs typeface="Times New Roman"/>
              </a:rPr>
              <a:t> 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expectation</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among</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employees,</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customers,</a:t>
            </a:r>
            <a:r>
              <a:rPr lang="en-US" sz="2800" spc="-15" dirty="0">
                <a:latin typeface="Garamond" panose="02020404030301010803" pitchFamily="18" charset="0"/>
                <a:cs typeface="Times New Roman"/>
              </a:rPr>
              <a:t> and partners </a:t>
            </a:r>
            <a:r>
              <a:rPr lang="en-US" sz="2800" spc="-10" dirty="0">
                <a:latin typeface="Garamond" panose="02020404030301010803" pitchFamily="18" charset="0"/>
                <a:cs typeface="Times New Roman"/>
              </a:rPr>
              <a:t>about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endParaRPr lang="en-US" sz="2800" dirty="0">
              <a:latin typeface="Garamond" panose="02020404030301010803" pitchFamily="18" charset="0"/>
              <a:cs typeface="Times New Roman"/>
            </a:endParaRPr>
          </a:p>
          <a:p>
            <a:pPr>
              <a:lnSpc>
                <a:spcPct val="150000"/>
              </a:lnSpc>
              <a:spcBef>
                <a:spcPts val="30"/>
              </a:spcBef>
              <a:buFont typeface="Wingdings"/>
              <a:buChar char=""/>
            </a:pPr>
            <a:endParaRPr lang="en-US" sz="2800" dirty="0">
              <a:latin typeface="Garamond" panose="02020404030301010803" pitchFamily="18" charset="0"/>
              <a:cs typeface="Times New Roman"/>
            </a:endParaRPr>
          </a:p>
          <a:p>
            <a:pPr marL="469265" marR="5715" indent="-228600" algn="just">
              <a:lnSpc>
                <a:spcPct val="150000"/>
              </a:lnSpc>
              <a:buClr>
                <a:srgbClr val="000000"/>
              </a:buClr>
              <a:buSzPct val="109090"/>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20" dirty="0">
                <a:solidFill>
                  <a:srgbClr val="054C2C"/>
                </a:solidFill>
                <a:latin typeface="Garamond" panose="02020404030301010803" pitchFamily="18" charset="0"/>
                <a:cs typeface="Times New Roman"/>
              </a:rPr>
              <a:t>Backup: </a:t>
            </a:r>
            <a:r>
              <a:rPr lang="en-US" sz="2800" spc="-20" dirty="0">
                <a:latin typeface="Garamond" panose="02020404030301010803" pitchFamily="18" charset="0"/>
                <a:cs typeface="Times New Roman"/>
              </a:rPr>
              <a:t>This </a:t>
            </a:r>
            <a:r>
              <a:rPr lang="en-US" sz="2800" spc="-40" dirty="0">
                <a:latin typeface="Garamond" panose="02020404030301010803" pitchFamily="18" charset="0"/>
                <a:cs typeface="Times New Roman"/>
              </a:rPr>
              <a:t>is </a:t>
            </a:r>
            <a:r>
              <a:rPr lang="en-US" sz="2800" dirty="0">
                <a:latin typeface="Garamond" panose="02020404030301010803" pitchFamily="18" charset="0"/>
                <a:cs typeface="Times New Roman"/>
              </a:rPr>
              <a:t>the </a:t>
            </a:r>
            <a:r>
              <a:rPr lang="en-US" sz="2800" spc="-20" dirty="0">
                <a:latin typeface="Garamond" panose="02020404030301010803" pitchFamily="18" charset="0"/>
                <a:cs typeface="Times New Roman"/>
              </a:rPr>
              <a:t>process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creating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storing </a:t>
            </a:r>
            <a:r>
              <a:rPr lang="en-US" sz="2800" spc="-25" dirty="0">
                <a:latin typeface="Garamond" panose="02020404030301010803" pitchFamily="18" charset="0"/>
                <a:cs typeface="Times New Roman"/>
              </a:rPr>
              <a:t>copies </a:t>
            </a:r>
            <a:r>
              <a:rPr lang="en-US" sz="2800" spc="-10" dirty="0">
                <a:latin typeface="Garamond" panose="02020404030301010803" pitchFamily="18" charset="0"/>
                <a:cs typeface="Times New Roman"/>
              </a:rPr>
              <a:t>of </a:t>
            </a:r>
            <a:r>
              <a:rPr lang="en-US" sz="2800" spc="-20" dirty="0">
                <a:latin typeface="Garamond" panose="02020404030301010803" pitchFamily="18" charset="0"/>
                <a:cs typeface="Times New Roman"/>
              </a:rPr>
              <a:t>data in </a:t>
            </a:r>
            <a:r>
              <a:rPr lang="en-US" sz="2800" spc="-40" dirty="0">
                <a:latin typeface="Garamond" panose="02020404030301010803" pitchFamily="18" charset="0"/>
                <a:cs typeface="Times New Roman"/>
              </a:rPr>
              <a:t>a </a:t>
            </a:r>
            <a:r>
              <a:rPr lang="en-US" sz="2800" spc="-25" dirty="0">
                <a:latin typeface="Garamond" panose="02020404030301010803" pitchFamily="18" charset="0"/>
                <a:cs typeface="Times New Roman"/>
              </a:rPr>
              <a:t>separate </a:t>
            </a:r>
            <a:r>
              <a:rPr lang="en-US" sz="2800" spc="-20" dirty="0">
                <a:latin typeface="Garamond" panose="02020404030301010803" pitchFamily="18" charset="0"/>
                <a:cs typeface="Times New Roman"/>
              </a:rPr>
              <a:t>location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device.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backup </a:t>
            </a:r>
            <a:r>
              <a:rPr lang="en-US" sz="2800" spc="-25" dirty="0">
                <a:latin typeface="Garamond" panose="02020404030301010803" pitchFamily="18" charset="0"/>
                <a:cs typeface="Times New Roman"/>
              </a:rPr>
              <a:t>can </a:t>
            </a:r>
            <a:r>
              <a:rPr lang="en-US" sz="2800" spc="-15" dirty="0">
                <a:latin typeface="Garamond" panose="02020404030301010803" pitchFamily="18" charset="0"/>
                <a:cs typeface="Times New Roman"/>
              </a:rPr>
              <a:t>help </a:t>
            </a:r>
            <a:r>
              <a:rPr lang="en-US" sz="2800" spc="10" dirty="0">
                <a:latin typeface="Garamond" panose="02020404030301010803" pitchFamily="18" charset="0"/>
                <a:cs typeface="Times New Roman"/>
              </a:rPr>
              <a:t>to </a:t>
            </a:r>
            <a:r>
              <a:rPr lang="en-US" sz="2800" spc="-10" dirty="0">
                <a:latin typeface="Garamond" panose="02020404030301010803" pitchFamily="18" charset="0"/>
                <a:cs typeface="Times New Roman"/>
              </a:rPr>
              <a:t>prevent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loss </a:t>
            </a:r>
            <a:r>
              <a:rPr lang="en-US" sz="2800" spc="-15" dirty="0">
                <a:latin typeface="Garamond" panose="02020404030301010803" pitchFamily="18" charset="0"/>
                <a:cs typeface="Times New Roman"/>
              </a:rPr>
              <a:t>due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accidental </a:t>
            </a:r>
            <a:r>
              <a:rPr lang="en-US" sz="2800" spc="-20" dirty="0">
                <a:latin typeface="Garamond" panose="02020404030301010803" pitchFamily="18" charset="0"/>
                <a:cs typeface="Times New Roman"/>
              </a:rPr>
              <a:t>deletion, </a:t>
            </a:r>
            <a:r>
              <a:rPr lang="en-US" sz="2800" spc="-10" dirty="0">
                <a:latin typeface="Garamond" panose="02020404030301010803" pitchFamily="18" charset="0"/>
                <a:cs typeface="Times New Roman"/>
              </a:rPr>
              <a:t>corruption, theft,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natural</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disasters.</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D85FD03C-B9D2-EB1F-9B99-2359784BB56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237</a:t>
            </a:fld>
            <a:endParaRPr lang="en-US"/>
          </a:p>
        </p:txBody>
      </p:sp>
    </p:spTree>
    <p:extLst>
      <p:ext uri="{BB962C8B-B14F-4D97-AF65-F5344CB8AC3E}">
        <p14:creationId xmlns:p14="http://schemas.microsoft.com/office/powerpoint/2010/main" val="180620568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334645">
              <a:spcBef>
                <a:spcPts val="95"/>
              </a:spcBef>
            </a:pPr>
            <a:r>
              <a:rPr lang="en-US" sz="3600" b="1" dirty="0">
                <a:solidFill>
                  <a:srgbClr val="054C2C"/>
                </a:solidFill>
                <a:latin typeface="Garamond" panose="02020404030301010803" pitchFamily="18" charset="0"/>
                <a:cs typeface="Times New Roman"/>
              </a:rPr>
              <a:t>Significance</a:t>
            </a:r>
            <a:r>
              <a:rPr lang="en-US" sz="3600" b="1" spc="-10" dirty="0">
                <a:solidFill>
                  <a:srgbClr val="054C2C"/>
                </a:solidFill>
                <a:latin typeface="Garamond" panose="02020404030301010803" pitchFamily="18" charset="0"/>
                <a:cs typeface="Times New Roman"/>
              </a:rPr>
              <a:t> of</a:t>
            </a:r>
            <a:r>
              <a:rPr lang="en-US" sz="3600" b="1" spc="-15"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Data </a:t>
            </a:r>
            <a:r>
              <a:rPr lang="en-US" sz="3600" b="1" spc="-10" dirty="0">
                <a:solidFill>
                  <a:srgbClr val="054C2C"/>
                </a:solidFill>
                <a:latin typeface="Garamond" panose="02020404030301010803" pitchFamily="18" charset="0"/>
                <a:cs typeface="Times New Roman"/>
              </a:rPr>
              <a:t>Backup </a:t>
            </a:r>
            <a:r>
              <a:rPr lang="en-US" sz="3600" b="1" spc="-5" dirty="0">
                <a:solidFill>
                  <a:srgbClr val="054C2C"/>
                </a:solidFill>
                <a:latin typeface="Garamond" panose="02020404030301010803" pitchFamily="18" charset="0"/>
                <a:cs typeface="Times New Roman"/>
              </a:rPr>
              <a:t>in Data</a:t>
            </a:r>
            <a:r>
              <a:rPr lang="en-US" sz="3600" b="1" spc="25"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Protection</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594267" cy="3058530"/>
          </a:xfrm>
          <a:prstGeom prst="rect">
            <a:avLst/>
          </a:prstGeom>
          <a:noFill/>
        </p:spPr>
        <p:txBody>
          <a:bodyPr wrap="square">
            <a:spAutoFit/>
          </a:bodyPr>
          <a:lstStyle/>
          <a:p>
            <a:pPr marL="90805" marR="81915" algn="just">
              <a:lnSpc>
                <a:spcPct val="140400"/>
              </a:lnSpc>
            </a:pP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backup </a:t>
            </a:r>
            <a:r>
              <a:rPr lang="en-US" sz="2800" spc="-45" dirty="0">
                <a:latin typeface="Garamond" panose="02020404030301010803" pitchFamily="18" charset="0"/>
                <a:cs typeface="Times New Roman"/>
              </a:rPr>
              <a:t>is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crucial </a:t>
            </a:r>
            <a:r>
              <a:rPr lang="en-US" sz="2800" spc="-10" dirty="0">
                <a:latin typeface="Garamond" panose="02020404030301010803" pitchFamily="18" charset="0"/>
                <a:cs typeface="Times New Roman"/>
              </a:rPr>
              <a:t>part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35" dirty="0">
                <a:latin typeface="Garamond" panose="02020404030301010803" pitchFamily="18" charset="0"/>
                <a:cs typeface="Times New Roman"/>
              </a:rPr>
              <a:t>security. </a:t>
            </a:r>
            <a:r>
              <a:rPr lang="en-US" sz="2800" spc="15" dirty="0">
                <a:latin typeface="Garamond" panose="02020404030301010803" pitchFamily="18" charset="0"/>
                <a:cs typeface="Times New Roman"/>
              </a:rPr>
              <a:t>It </a:t>
            </a:r>
            <a:r>
              <a:rPr lang="en-US" sz="2800" spc="-25" dirty="0">
                <a:latin typeface="Garamond" panose="02020404030301010803" pitchFamily="18" charset="0"/>
                <a:cs typeface="Times New Roman"/>
              </a:rPr>
              <a:t>ensures </a:t>
            </a:r>
            <a:r>
              <a:rPr lang="en-US" sz="2800" dirty="0">
                <a:latin typeface="Garamond" panose="02020404030301010803" pitchFamily="18" charset="0"/>
                <a:cs typeface="Times New Roman"/>
              </a:rPr>
              <a:t>that </a:t>
            </a:r>
            <a:r>
              <a:rPr lang="en-US" sz="2800" spc="-50" dirty="0">
                <a:latin typeface="Garamond" panose="02020404030301010803" pitchFamily="18" charset="0"/>
                <a:cs typeface="Times New Roman"/>
              </a:rPr>
              <a:t>any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stored </a:t>
            </a:r>
            <a:r>
              <a:rPr lang="en-US" sz="2800" spc="5" dirty="0">
                <a:latin typeface="Garamond" panose="02020404030301010803" pitchFamily="18" charset="0"/>
                <a:cs typeface="Times New Roman"/>
              </a:rPr>
              <a:t>on </a:t>
            </a:r>
            <a:r>
              <a:rPr lang="en-US" sz="2800" spc="-20" dirty="0">
                <a:latin typeface="Garamond" panose="02020404030301010803" pitchFamily="18" charset="0"/>
                <a:cs typeface="Times New Roman"/>
              </a:rPr>
              <a:t>an </a:t>
            </a:r>
            <a:r>
              <a:rPr lang="en-US" sz="2800" spc="-30" dirty="0">
                <a:latin typeface="Garamond" panose="02020404030301010803" pitchFamily="18" charset="0"/>
                <a:cs typeface="Times New Roman"/>
              </a:rPr>
              <a:t>organization’s </a:t>
            </a:r>
            <a:r>
              <a:rPr lang="en-US" sz="2800" spc="-35" dirty="0">
                <a:latin typeface="Garamond" panose="02020404030301010803" pitchFamily="18" charset="0"/>
                <a:cs typeface="Times New Roman"/>
              </a:rPr>
              <a:t>system </a:t>
            </a:r>
            <a:r>
              <a:rPr lang="en-US" sz="2800" spc="-30" dirty="0">
                <a:latin typeface="Garamond" panose="02020404030301010803" pitchFamily="18" charset="0"/>
                <a:cs typeface="Times New Roman"/>
              </a:rPr>
              <a:t>remains </a:t>
            </a:r>
            <a:r>
              <a:rPr lang="en-US" sz="2800" spc="-35" dirty="0">
                <a:latin typeface="Garamond" panose="02020404030301010803" pitchFamily="18" charset="0"/>
                <a:cs typeface="Times New Roman"/>
              </a:rPr>
              <a:t>safe </a:t>
            </a:r>
            <a:r>
              <a:rPr lang="en-US" sz="2800" spc="-25" dirty="0">
                <a:latin typeface="Garamond" panose="02020404030301010803" pitchFamily="18" charset="0"/>
                <a:cs typeface="Times New Roman"/>
              </a:rPr>
              <a:t>in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event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loss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damage, </a:t>
            </a:r>
            <a:r>
              <a:rPr lang="en-US" sz="2800" spc="-20" dirty="0">
                <a:latin typeface="Garamond" panose="02020404030301010803" pitchFamily="18" charset="0"/>
                <a:cs typeface="Times New Roman"/>
              </a:rPr>
              <a:t>whether </a:t>
            </a:r>
            <a:r>
              <a:rPr lang="en-US" sz="2800" spc="-30" dirty="0">
                <a:latin typeface="Garamond" panose="02020404030301010803" pitchFamily="18" charset="0"/>
                <a:cs typeface="Times New Roman"/>
              </a:rPr>
              <a:t>caused </a:t>
            </a:r>
            <a:r>
              <a:rPr lang="en-US" sz="2800" spc="-50" dirty="0">
                <a:latin typeface="Garamond" panose="02020404030301010803" pitchFamily="18" charset="0"/>
                <a:cs typeface="Times New Roman"/>
              </a:rPr>
              <a:t>by </a:t>
            </a:r>
            <a:r>
              <a:rPr lang="en-US" sz="2800" spc="-30" dirty="0">
                <a:latin typeface="Garamond" panose="02020404030301010803" pitchFamily="18" charset="0"/>
                <a:cs typeface="Times New Roman"/>
              </a:rPr>
              <a:t>hardware </a:t>
            </a:r>
            <a:r>
              <a:rPr lang="en-US" sz="2800" spc="-35" dirty="0">
                <a:latin typeface="Garamond" panose="02020404030301010803" pitchFamily="18" charset="0"/>
                <a:cs typeface="Times New Roman"/>
              </a:rPr>
              <a:t>failure, </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software</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corruption,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accidental</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deletion,</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malicious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attack.</a:t>
            </a:r>
            <a:endParaRPr lang="en-US" sz="2800" dirty="0">
              <a:latin typeface="Garamond" panose="02020404030301010803" pitchFamily="18" charset="0"/>
              <a:cs typeface="Times New Roman"/>
            </a:endParaRPr>
          </a:p>
          <a:p>
            <a:pPr marL="90805" marR="79375" algn="just">
              <a:lnSpc>
                <a:spcPct val="140400"/>
              </a:lnSpc>
              <a:spcBef>
                <a:spcPts val="10"/>
              </a:spcBef>
            </a:pPr>
            <a:r>
              <a:rPr lang="en-US" sz="2800" spc="-30" dirty="0">
                <a:latin typeface="Garamond" panose="02020404030301010803" pitchFamily="18" charset="0"/>
                <a:cs typeface="Times New Roman"/>
              </a:rPr>
              <a:t>Nigeria </a:t>
            </a:r>
            <a:r>
              <a:rPr lang="en-US" sz="2800" spc="-10" dirty="0">
                <a:latin typeface="Garamond" panose="02020404030301010803" pitchFamily="18" charset="0"/>
                <a:cs typeface="Times New Roman"/>
              </a:rPr>
              <a:t>Data Protection </a:t>
            </a:r>
            <a:r>
              <a:rPr lang="en-US" sz="2800" spc="-25" dirty="0">
                <a:latin typeface="Garamond" panose="02020404030301010803" pitchFamily="18" charset="0"/>
                <a:cs typeface="Times New Roman"/>
              </a:rPr>
              <a:t>Act </a:t>
            </a:r>
            <a:r>
              <a:rPr lang="en-US" sz="2800" spc="-10" dirty="0">
                <a:latin typeface="Garamond" panose="02020404030301010803" pitchFamily="18" charset="0"/>
                <a:cs typeface="Times New Roman"/>
              </a:rPr>
              <a:t>(NDPA) </a:t>
            </a:r>
            <a:r>
              <a:rPr lang="en-US" sz="2800" spc="-40" dirty="0">
                <a:latin typeface="Garamond" panose="02020404030301010803" pitchFamily="18" charset="0"/>
                <a:cs typeface="Times New Roman"/>
              </a:rPr>
              <a:t>2023 </a:t>
            </a:r>
            <a:r>
              <a:rPr lang="en-US" sz="2800" spc="-25" dirty="0">
                <a:latin typeface="Garamond" panose="02020404030301010803" pitchFamily="18" charset="0"/>
                <a:cs typeface="Times New Roman"/>
              </a:rPr>
              <a:t>requires </a:t>
            </a:r>
            <a:r>
              <a:rPr lang="en-US" sz="2800" spc="-10"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Processors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implement</a:t>
            </a:r>
            <a:r>
              <a:rPr lang="en-US" sz="2800" spc="-15" dirty="0">
                <a:latin typeface="Garamond" panose="02020404030301010803" pitchFamily="18" charset="0"/>
                <a:cs typeface="Times New Roman"/>
              </a:rPr>
              <a:t> appropriate</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technical</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organizational</a:t>
            </a:r>
            <a:r>
              <a:rPr lang="en-US" sz="2800" spc="-25" dirty="0">
                <a:latin typeface="Garamond" panose="02020404030301010803" pitchFamily="18" charset="0"/>
                <a:cs typeface="Times New Roman"/>
              </a:rPr>
              <a:t> measures</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confidentiality</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personal</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p:txBody>
      </p:sp>
      <p:pic>
        <p:nvPicPr>
          <p:cNvPr id="3" name="object 17">
            <a:extLst>
              <a:ext uri="{FF2B5EF4-FFF2-40B4-BE49-F238E27FC236}">
                <a16:creationId xmlns:a16="http://schemas.microsoft.com/office/drawing/2014/main" id="{655D54AC-5D23-A5A0-E4B7-A76E40EDEF36}"/>
              </a:ext>
            </a:extLst>
          </p:cNvPr>
          <p:cNvPicPr/>
          <p:nvPr/>
        </p:nvPicPr>
        <p:blipFill>
          <a:blip r:embed="rId3" cstate="print"/>
          <a:stretch>
            <a:fillRect/>
          </a:stretch>
        </p:blipFill>
        <p:spPr>
          <a:xfrm>
            <a:off x="6183600" y="5646824"/>
            <a:ext cx="6654223" cy="3895383"/>
          </a:xfrm>
          <a:prstGeom prst="rect">
            <a:avLst/>
          </a:prstGeom>
        </p:spPr>
      </p:pic>
      <p:sp>
        <p:nvSpPr>
          <p:cNvPr id="2" name="Slide Number Placeholder 1">
            <a:extLst>
              <a:ext uri="{FF2B5EF4-FFF2-40B4-BE49-F238E27FC236}">
                <a16:creationId xmlns:a16="http://schemas.microsoft.com/office/drawing/2014/main" id="{C6A63621-F87E-BC13-2A9F-8CA8166AAC6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238</a:t>
            </a:fld>
            <a:endParaRPr lang="en-US"/>
          </a:p>
        </p:txBody>
      </p:sp>
    </p:spTree>
    <p:extLst>
      <p:ext uri="{BB962C8B-B14F-4D97-AF65-F5344CB8AC3E}">
        <p14:creationId xmlns:p14="http://schemas.microsoft.com/office/powerpoint/2010/main" val="67790187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334645">
              <a:spcBef>
                <a:spcPts val="95"/>
              </a:spcBef>
            </a:pPr>
            <a:r>
              <a:rPr lang="en-US" sz="3600" b="1" dirty="0">
                <a:solidFill>
                  <a:srgbClr val="054C2C"/>
                </a:solidFill>
                <a:latin typeface="Garamond" panose="02020404030301010803" pitchFamily="18" charset="0"/>
                <a:cs typeface="Times New Roman"/>
              </a:rPr>
              <a:t>Significance</a:t>
            </a:r>
            <a:r>
              <a:rPr lang="en-US" sz="3600" b="1" spc="-10" dirty="0">
                <a:solidFill>
                  <a:srgbClr val="054C2C"/>
                </a:solidFill>
                <a:latin typeface="Garamond" panose="02020404030301010803" pitchFamily="18" charset="0"/>
                <a:cs typeface="Times New Roman"/>
              </a:rPr>
              <a:t> of</a:t>
            </a:r>
            <a:r>
              <a:rPr lang="en-US" sz="3600" b="1" spc="-15"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Data </a:t>
            </a:r>
            <a:r>
              <a:rPr lang="en-US" sz="3600" b="1" spc="-10" dirty="0">
                <a:solidFill>
                  <a:srgbClr val="054C2C"/>
                </a:solidFill>
                <a:latin typeface="Garamond" panose="02020404030301010803" pitchFamily="18" charset="0"/>
                <a:cs typeface="Times New Roman"/>
              </a:rPr>
              <a:t>Backup </a:t>
            </a:r>
            <a:r>
              <a:rPr lang="en-US" sz="3600" b="1" spc="-5" dirty="0">
                <a:solidFill>
                  <a:srgbClr val="054C2C"/>
                </a:solidFill>
                <a:latin typeface="Garamond" panose="02020404030301010803" pitchFamily="18" charset="0"/>
                <a:cs typeface="Times New Roman"/>
              </a:rPr>
              <a:t>in Data</a:t>
            </a:r>
            <a:r>
              <a:rPr lang="en-US" sz="3600" b="1" spc="25"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Protection</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594267" cy="4431983"/>
          </a:xfrm>
          <a:prstGeom prst="rect">
            <a:avLst/>
          </a:prstGeom>
          <a:noFill/>
        </p:spPr>
        <p:txBody>
          <a:bodyPr wrap="square">
            <a:spAutoFit/>
          </a:bodyPr>
          <a:lstStyle/>
          <a:p>
            <a:pPr marL="12700">
              <a:spcBef>
                <a:spcPts val="725"/>
              </a:spcBef>
            </a:pP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backup</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provide</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several</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benefits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such</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as:</a:t>
            </a:r>
            <a:endParaRPr lang="en-US" sz="2800" dirty="0">
              <a:latin typeface="Garamond" panose="02020404030301010803" pitchFamily="18" charset="0"/>
              <a:cs typeface="Times New Roman"/>
            </a:endParaRPr>
          </a:p>
          <a:p>
            <a:pPr marL="469265" indent="-228600">
              <a:spcBef>
                <a:spcPts val="620"/>
              </a:spcBef>
              <a:buClr>
                <a:srgbClr val="C00000"/>
              </a:buClr>
              <a:buFont typeface="Wingdings"/>
              <a:buChar char=""/>
              <a:tabLst>
                <a:tab pos="469265" algn="l"/>
                <a:tab pos="469900" algn="l"/>
              </a:tabLst>
            </a:pPr>
            <a:r>
              <a:rPr lang="en-US" sz="2800" spc="-25" dirty="0">
                <a:latin typeface="Garamond" panose="02020404030301010803" pitchFamily="18" charset="0"/>
                <a:cs typeface="Times New Roman"/>
              </a:rPr>
              <a:t>Preventing</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loss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event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computer</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hard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drive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crashes.</a:t>
            </a:r>
            <a:endParaRPr lang="en-US" sz="2800" dirty="0">
              <a:latin typeface="Garamond" panose="02020404030301010803" pitchFamily="18" charset="0"/>
              <a:cs typeface="Times New Roman"/>
            </a:endParaRPr>
          </a:p>
          <a:p>
            <a:pPr marL="469265" indent="-228600">
              <a:spcBef>
                <a:spcPts val="640"/>
              </a:spcBef>
              <a:buClr>
                <a:srgbClr val="C00000"/>
              </a:buClr>
              <a:buFont typeface="Wingdings"/>
              <a:buChar char=""/>
              <a:tabLst>
                <a:tab pos="469265" algn="l"/>
                <a:tab pos="469900" algn="l"/>
              </a:tabLst>
            </a:pPr>
            <a:r>
              <a:rPr lang="en-US" sz="2800" spc="-15" dirty="0">
                <a:latin typeface="Garamond" panose="02020404030301010803" pitchFamily="18" charset="0"/>
                <a:cs typeface="Times New Roman"/>
              </a:rPr>
              <a:t>Protecting</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against</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malware,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ransomware,</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other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cyber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threats.</a:t>
            </a:r>
            <a:endParaRPr lang="en-US" sz="2800" dirty="0">
              <a:latin typeface="Garamond" panose="02020404030301010803" pitchFamily="18" charset="0"/>
              <a:cs typeface="Times New Roman"/>
            </a:endParaRPr>
          </a:p>
          <a:p>
            <a:pPr marL="469265" indent="-228600">
              <a:spcBef>
                <a:spcPts val="620"/>
              </a:spcBef>
              <a:buClr>
                <a:srgbClr val="C00000"/>
              </a:buClr>
              <a:buFont typeface="Wingdings"/>
              <a:buChar char=""/>
              <a:tabLst>
                <a:tab pos="469265" algn="l"/>
                <a:tab pos="469900" algn="l"/>
              </a:tabLst>
            </a:pPr>
            <a:r>
              <a:rPr lang="en-US" sz="2800" spc="-25" dirty="0">
                <a:latin typeface="Garamond" panose="02020404030301010803" pitchFamily="18" charset="0"/>
                <a:cs typeface="Times New Roman"/>
              </a:rPr>
              <a:t>Helping</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businesses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recover</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event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successful</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cyberattack</a:t>
            </a:r>
            <a:r>
              <a:rPr lang="en-US" sz="2800" dirty="0">
                <a:latin typeface="Garamond" panose="02020404030301010803" pitchFamily="18" charset="0"/>
                <a:cs typeface="Times New Roman"/>
              </a:rPr>
              <a:t> or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natural</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disaster.</a:t>
            </a:r>
            <a:endParaRPr lang="en-US" sz="2800" dirty="0">
              <a:latin typeface="Garamond" panose="02020404030301010803" pitchFamily="18" charset="0"/>
              <a:cs typeface="Times New Roman"/>
            </a:endParaRPr>
          </a:p>
          <a:p>
            <a:pPr marL="469265" indent="-228600">
              <a:spcBef>
                <a:spcPts val="625"/>
              </a:spcBef>
              <a:buClr>
                <a:srgbClr val="C00000"/>
              </a:buClr>
              <a:buFont typeface="Wingdings"/>
              <a:buChar char=""/>
              <a:tabLst>
                <a:tab pos="469265" algn="l"/>
                <a:tab pos="469900" algn="l"/>
              </a:tabLst>
            </a:pPr>
            <a:r>
              <a:rPr lang="en-US" sz="2800" spc="-30" dirty="0">
                <a:latin typeface="Garamond" panose="02020404030301010803" pitchFamily="18" charset="0"/>
                <a:cs typeface="Times New Roman"/>
              </a:rPr>
              <a:t>Acting</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safety</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net</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case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face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an</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unforeseen</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event</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that </a:t>
            </a:r>
            <a:r>
              <a:rPr lang="en-US" sz="2800" spc="-35" dirty="0">
                <a:latin typeface="Garamond" panose="02020404030301010803" pitchFamily="18" charset="0"/>
                <a:cs typeface="Times New Roman"/>
              </a:rPr>
              <a:t>damages</a:t>
            </a:r>
            <a:r>
              <a:rPr lang="en-US" sz="2800" dirty="0">
                <a:latin typeface="Garamond" panose="02020404030301010803" pitchFamily="18" charset="0"/>
                <a:cs typeface="Times New Roman"/>
              </a:rPr>
              <a:t> 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deletes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marL="469265" indent="-228600">
              <a:spcBef>
                <a:spcPts val="635"/>
              </a:spcBef>
              <a:buClr>
                <a:srgbClr val="C00000"/>
              </a:buClr>
              <a:buFont typeface="Wingdings"/>
              <a:buChar char=""/>
              <a:tabLst>
                <a:tab pos="469265" algn="l"/>
                <a:tab pos="469900" algn="l"/>
              </a:tabLst>
            </a:pPr>
            <a:r>
              <a:rPr lang="en-US" sz="2800" spc="-25" dirty="0">
                <a:latin typeface="Garamond" panose="02020404030301010803" pitchFamily="18" charset="0"/>
                <a:cs typeface="Times New Roman"/>
              </a:rPr>
              <a:t>Helping</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teams</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keep</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operations</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going</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without</a:t>
            </a:r>
            <a:r>
              <a:rPr lang="en-US" sz="2800" spc="-60" dirty="0">
                <a:latin typeface="Garamond" panose="02020404030301010803" pitchFamily="18" charset="0"/>
                <a:cs typeface="Times New Roman"/>
              </a:rPr>
              <a:t> </a:t>
            </a:r>
            <a:r>
              <a:rPr lang="en-US" sz="2800" spc="-10" dirty="0">
                <a:latin typeface="Garamond" panose="02020404030301010803" pitchFamily="18" charset="0"/>
                <a:cs typeface="Times New Roman"/>
              </a:rPr>
              <a:t>interruption</a:t>
            </a:r>
            <a:r>
              <a:rPr lang="en-US" sz="2800" spc="-55" dirty="0">
                <a:latin typeface="Garamond" panose="02020404030301010803" pitchFamily="18" charset="0"/>
                <a:cs typeface="Times New Roman"/>
              </a:rPr>
              <a:t> </a:t>
            </a:r>
            <a:r>
              <a:rPr lang="en-US" sz="2800" spc="-40" dirty="0">
                <a:latin typeface="Garamond" panose="02020404030301010803" pitchFamily="18" charset="0"/>
                <a:cs typeface="Times New Roman"/>
              </a:rPr>
              <a:t>if</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something</a:t>
            </a:r>
            <a:r>
              <a:rPr lang="en-US" sz="2800" spc="-35" dirty="0">
                <a:latin typeface="Garamond" panose="02020404030301010803" pitchFamily="18" charset="0"/>
                <a:cs typeface="Times New Roman"/>
              </a:rPr>
              <a:t> </a:t>
            </a:r>
            <a:r>
              <a:rPr lang="en-US" sz="2800" spc="-15" dirty="0">
                <a:latin typeface="Garamond" panose="02020404030301010803" pitchFamily="18" charset="0"/>
                <a:cs typeface="Times New Roman"/>
              </a:rPr>
              <a:t>happens</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a:spcBef>
                <a:spcPts val="15"/>
              </a:spcBef>
            </a:pPr>
            <a:endParaRPr lang="en-US" sz="2800" dirty="0">
              <a:latin typeface="Garamond" panose="02020404030301010803" pitchFamily="18" charset="0"/>
              <a:cs typeface="Times New Roman"/>
            </a:endParaRPr>
          </a:p>
          <a:p>
            <a:pPr marL="12700"/>
            <a:r>
              <a:rPr lang="en-US" sz="2800" b="1" spc="-5" dirty="0">
                <a:solidFill>
                  <a:srgbClr val="054C2C"/>
                </a:solidFill>
                <a:latin typeface="Garamond" panose="02020404030301010803" pitchFamily="18" charset="0"/>
                <a:cs typeface="Times New Roman"/>
              </a:rPr>
              <a:t>Backup</a:t>
            </a:r>
            <a:r>
              <a:rPr lang="en-US" sz="2800" b="1" spc="-30"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Solutions</a:t>
            </a:r>
            <a:endParaRPr lang="en-US" sz="2800" dirty="0">
              <a:solidFill>
                <a:srgbClr val="054C2C"/>
              </a:solidFill>
              <a:latin typeface="Garamond" panose="02020404030301010803" pitchFamily="18" charset="0"/>
              <a:cs typeface="Times New Roman"/>
            </a:endParaRPr>
          </a:p>
          <a:p>
            <a:pPr marL="12700">
              <a:spcBef>
                <a:spcPts val="590"/>
              </a:spcBef>
            </a:pPr>
            <a:r>
              <a:rPr lang="en-US" sz="2800" b="1" spc="10" dirty="0">
                <a:latin typeface="Garamond" panose="02020404030301010803" pitchFamily="18" charset="0"/>
                <a:cs typeface="Times New Roman"/>
              </a:rPr>
              <a:t>Here</a:t>
            </a:r>
            <a:r>
              <a:rPr lang="en-US" sz="2800" b="1" spc="-5" dirty="0">
                <a:latin typeface="Garamond" panose="02020404030301010803" pitchFamily="18" charset="0"/>
                <a:cs typeface="Times New Roman"/>
              </a:rPr>
              <a:t> </a:t>
            </a:r>
            <a:r>
              <a:rPr lang="en-US" sz="2800" b="1" spc="-40" dirty="0">
                <a:latin typeface="Garamond" panose="02020404030301010803" pitchFamily="18" charset="0"/>
                <a:cs typeface="Times New Roman"/>
              </a:rPr>
              <a:t>are</a:t>
            </a:r>
            <a:r>
              <a:rPr lang="en-US" sz="2800" b="1" dirty="0">
                <a:latin typeface="Garamond" panose="02020404030301010803" pitchFamily="18" charset="0"/>
                <a:cs typeface="Times New Roman"/>
              </a:rPr>
              <a:t> </a:t>
            </a:r>
            <a:r>
              <a:rPr lang="en-US" sz="2800" b="1" spc="25" dirty="0">
                <a:latin typeface="Garamond" panose="02020404030301010803" pitchFamily="18" charset="0"/>
                <a:cs typeface="Times New Roman"/>
              </a:rPr>
              <a:t>some</a:t>
            </a:r>
            <a:r>
              <a:rPr lang="en-US" sz="2800" b="1" dirty="0">
                <a:latin typeface="Garamond" panose="02020404030301010803" pitchFamily="18" charset="0"/>
                <a:cs typeface="Times New Roman"/>
              </a:rPr>
              <a:t> </a:t>
            </a:r>
            <a:r>
              <a:rPr lang="en-US" sz="2800" b="1" spc="10" dirty="0">
                <a:latin typeface="Garamond" panose="02020404030301010803" pitchFamily="18" charset="0"/>
                <a:cs typeface="Times New Roman"/>
              </a:rPr>
              <a:t>common</a:t>
            </a:r>
            <a:r>
              <a:rPr lang="en-US" sz="2800" b="1" spc="5" dirty="0">
                <a:latin typeface="Garamond" panose="02020404030301010803" pitchFamily="18" charset="0"/>
                <a:cs typeface="Times New Roman"/>
              </a:rPr>
              <a:t> </a:t>
            </a:r>
            <a:r>
              <a:rPr lang="en-US" sz="2800" b="1" spc="-15" dirty="0">
                <a:latin typeface="Garamond" panose="02020404030301010803" pitchFamily="18" charset="0"/>
                <a:cs typeface="Times New Roman"/>
              </a:rPr>
              <a:t>backup</a:t>
            </a:r>
            <a:r>
              <a:rPr lang="en-US" sz="2800" b="1" spc="-5" dirty="0">
                <a:latin typeface="Garamond" panose="02020404030301010803" pitchFamily="18" charset="0"/>
                <a:cs typeface="Times New Roman"/>
              </a:rPr>
              <a:t> </a:t>
            </a:r>
            <a:r>
              <a:rPr lang="en-US" sz="2800" b="1" dirty="0">
                <a:latin typeface="Garamond" panose="02020404030301010803" pitchFamily="18" charset="0"/>
                <a:cs typeface="Times New Roman"/>
              </a:rPr>
              <a:t>solutions</a:t>
            </a:r>
            <a:endParaRPr lang="en-US" sz="2800" dirty="0">
              <a:latin typeface="Garamond" panose="02020404030301010803" pitchFamily="18" charset="0"/>
              <a:cs typeface="Times New Roman"/>
            </a:endParaRPr>
          </a:p>
        </p:txBody>
      </p:sp>
      <p:grpSp>
        <p:nvGrpSpPr>
          <p:cNvPr id="2" name="Group 1">
            <a:extLst>
              <a:ext uri="{FF2B5EF4-FFF2-40B4-BE49-F238E27FC236}">
                <a16:creationId xmlns:a16="http://schemas.microsoft.com/office/drawing/2014/main" id="{ED08643B-163F-DD32-7CD7-A43C676E69CF}"/>
              </a:ext>
            </a:extLst>
          </p:cNvPr>
          <p:cNvGrpSpPr/>
          <p:nvPr/>
        </p:nvGrpSpPr>
        <p:grpSpPr>
          <a:xfrm>
            <a:off x="2521942" y="7423557"/>
            <a:ext cx="9993081" cy="2726917"/>
            <a:chOff x="6821919" y="8258235"/>
            <a:chExt cx="5693104" cy="1553538"/>
          </a:xfrm>
        </p:grpSpPr>
        <p:sp>
          <p:nvSpPr>
            <p:cNvPr id="4" name="object 7">
              <a:extLst>
                <a:ext uri="{FF2B5EF4-FFF2-40B4-BE49-F238E27FC236}">
                  <a16:creationId xmlns:a16="http://schemas.microsoft.com/office/drawing/2014/main" id="{72B3FFF8-7D29-8C9F-7081-27D57B7039D7}"/>
                </a:ext>
              </a:extLst>
            </p:cNvPr>
            <p:cNvSpPr/>
            <p:nvPr/>
          </p:nvSpPr>
          <p:spPr>
            <a:xfrm>
              <a:off x="8406569" y="8295405"/>
              <a:ext cx="659130" cy="640080"/>
            </a:xfrm>
            <a:custGeom>
              <a:avLst/>
              <a:gdLst/>
              <a:ahLst/>
              <a:cxnLst/>
              <a:rect l="l" t="t" r="r" b="b"/>
              <a:pathLst>
                <a:path w="659129" h="640079">
                  <a:moveTo>
                    <a:pt x="536505" y="555348"/>
                  </a:moveTo>
                  <a:lnTo>
                    <a:pt x="498855" y="555348"/>
                  </a:lnTo>
                  <a:lnTo>
                    <a:pt x="498855" y="640062"/>
                  </a:lnTo>
                  <a:lnTo>
                    <a:pt x="630629" y="640062"/>
                  </a:lnTo>
                  <a:lnTo>
                    <a:pt x="630629" y="602411"/>
                  </a:lnTo>
                  <a:lnTo>
                    <a:pt x="536505" y="602411"/>
                  </a:lnTo>
                  <a:lnTo>
                    <a:pt x="536505" y="555348"/>
                  </a:lnTo>
                  <a:close/>
                </a:path>
                <a:path w="659129" h="640079">
                  <a:moveTo>
                    <a:pt x="112948" y="395332"/>
                  </a:moveTo>
                  <a:lnTo>
                    <a:pt x="75299" y="395332"/>
                  </a:lnTo>
                  <a:lnTo>
                    <a:pt x="75299" y="564760"/>
                  </a:lnTo>
                  <a:lnTo>
                    <a:pt x="79737" y="586745"/>
                  </a:lnTo>
                  <a:lnTo>
                    <a:pt x="91841" y="604697"/>
                  </a:lnTo>
                  <a:lnTo>
                    <a:pt x="109792" y="616799"/>
                  </a:lnTo>
                  <a:lnTo>
                    <a:pt x="131773" y="621236"/>
                  </a:lnTo>
                  <a:lnTo>
                    <a:pt x="291783" y="621236"/>
                  </a:lnTo>
                  <a:lnTo>
                    <a:pt x="313767" y="616799"/>
                  </a:lnTo>
                  <a:lnTo>
                    <a:pt x="331718" y="604697"/>
                  </a:lnTo>
                  <a:lnTo>
                    <a:pt x="343820" y="586745"/>
                  </a:lnTo>
                  <a:lnTo>
                    <a:pt x="344458" y="583586"/>
                  </a:lnTo>
                  <a:lnTo>
                    <a:pt x="131773" y="583586"/>
                  </a:lnTo>
                  <a:lnTo>
                    <a:pt x="124447" y="582107"/>
                  </a:lnTo>
                  <a:lnTo>
                    <a:pt x="118463" y="578073"/>
                  </a:lnTo>
                  <a:lnTo>
                    <a:pt x="114428" y="572090"/>
                  </a:lnTo>
                  <a:lnTo>
                    <a:pt x="112948" y="564760"/>
                  </a:lnTo>
                  <a:lnTo>
                    <a:pt x="112948" y="395332"/>
                  </a:lnTo>
                  <a:close/>
                </a:path>
                <a:path w="659129" h="640079">
                  <a:moveTo>
                    <a:pt x="630629" y="555348"/>
                  </a:moveTo>
                  <a:lnTo>
                    <a:pt x="592979" y="555348"/>
                  </a:lnTo>
                  <a:lnTo>
                    <a:pt x="592979" y="602411"/>
                  </a:lnTo>
                  <a:lnTo>
                    <a:pt x="630629" y="602411"/>
                  </a:lnTo>
                  <a:lnTo>
                    <a:pt x="630629" y="555348"/>
                  </a:lnTo>
                  <a:close/>
                </a:path>
                <a:path w="659129" h="640079">
                  <a:moveTo>
                    <a:pt x="527093" y="9412"/>
                  </a:moveTo>
                  <a:lnTo>
                    <a:pt x="367082" y="9412"/>
                  </a:lnTo>
                  <a:lnTo>
                    <a:pt x="345101" y="13851"/>
                  </a:lnTo>
                  <a:lnTo>
                    <a:pt x="327150" y="25955"/>
                  </a:lnTo>
                  <a:lnTo>
                    <a:pt x="315046" y="43907"/>
                  </a:lnTo>
                  <a:lnTo>
                    <a:pt x="310608" y="65888"/>
                  </a:lnTo>
                  <a:lnTo>
                    <a:pt x="310608" y="564760"/>
                  </a:lnTo>
                  <a:lnTo>
                    <a:pt x="309129" y="572090"/>
                  </a:lnTo>
                  <a:lnTo>
                    <a:pt x="305096" y="578073"/>
                  </a:lnTo>
                  <a:lnTo>
                    <a:pt x="299112" y="582107"/>
                  </a:lnTo>
                  <a:lnTo>
                    <a:pt x="291783" y="583586"/>
                  </a:lnTo>
                  <a:lnTo>
                    <a:pt x="344458" y="583586"/>
                  </a:lnTo>
                  <a:lnTo>
                    <a:pt x="348257" y="564760"/>
                  </a:lnTo>
                  <a:lnTo>
                    <a:pt x="348257" y="65888"/>
                  </a:lnTo>
                  <a:lnTo>
                    <a:pt x="349737" y="58562"/>
                  </a:lnTo>
                  <a:lnTo>
                    <a:pt x="353772" y="52578"/>
                  </a:lnTo>
                  <a:lnTo>
                    <a:pt x="359756" y="48543"/>
                  </a:lnTo>
                  <a:lnTo>
                    <a:pt x="367082" y="47063"/>
                  </a:lnTo>
                  <a:lnTo>
                    <a:pt x="579767" y="47063"/>
                  </a:lnTo>
                  <a:lnTo>
                    <a:pt x="579129" y="43907"/>
                  </a:lnTo>
                  <a:lnTo>
                    <a:pt x="567028" y="25955"/>
                  </a:lnTo>
                  <a:lnTo>
                    <a:pt x="549077" y="13851"/>
                  </a:lnTo>
                  <a:lnTo>
                    <a:pt x="527093" y="9412"/>
                  </a:lnTo>
                  <a:close/>
                </a:path>
                <a:path w="659129" h="640079">
                  <a:moveTo>
                    <a:pt x="630629" y="244729"/>
                  </a:moveTo>
                  <a:lnTo>
                    <a:pt x="498855" y="244729"/>
                  </a:lnTo>
                  <a:lnTo>
                    <a:pt x="498855" y="293110"/>
                  </a:lnTo>
                  <a:lnTo>
                    <a:pt x="487460" y="298186"/>
                  </a:lnTo>
                  <a:lnTo>
                    <a:pt x="478545" y="306462"/>
                  </a:lnTo>
                  <a:lnTo>
                    <a:pt x="472726" y="317145"/>
                  </a:lnTo>
                  <a:lnTo>
                    <a:pt x="470618" y="329443"/>
                  </a:lnTo>
                  <a:lnTo>
                    <a:pt x="470618" y="555348"/>
                  </a:lnTo>
                  <a:lnTo>
                    <a:pt x="658866" y="555348"/>
                  </a:lnTo>
                  <a:lnTo>
                    <a:pt x="658866" y="329443"/>
                  </a:lnTo>
                  <a:lnTo>
                    <a:pt x="656752" y="317145"/>
                  </a:lnTo>
                  <a:lnTo>
                    <a:pt x="650936" y="306462"/>
                  </a:lnTo>
                  <a:lnTo>
                    <a:pt x="642025" y="298186"/>
                  </a:lnTo>
                  <a:lnTo>
                    <a:pt x="630629" y="293110"/>
                  </a:lnTo>
                  <a:lnTo>
                    <a:pt x="630629" y="244729"/>
                  </a:lnTo>
                  <a:close/>
                </a:path>
                <a:path w="659129" h="640079">
                  <a:moveTo>
                    <a:pt x="188247" y="84714"/>
                  </a:moveTo>
                  <a:lnTo>
                    <a:pt x="0" y="84714"/>
                  </a:lnTo>
                  <a:lnTo>
                    <a:pt x="0" y="310618"/>
                  </a:lnTo>
                  <a:lnTo>
                    <a:pt x="2107" y="322917"/>
                  </a:lnTo>
                  <a:lnTo>
                    <a:pt x="7926" y="333600"/>
                  </a:lnTo>
                  <a:lnTo>
                    <a:pt x="16841" y="341875"/>
                  </a:lnTo>
                  <a:lnTo>
                    <a:pt x="28237" y="346951"/>
                  </a:lnTo>
                  <a:lnTo>
                    <a:pt x="28237" y="395332"/>
                  </a:lnTo>
                  <a:lnTo>
                    <a:pt x="160010" y="395332"/>
                  </a:lnTo>
                  <a:lnTo>
                    <a:pt x="160010" y="346951"/>
                  </a:lnTo>
                  <a:lnTo>
                    <a:pt x="171410" y="341875"/>
                  </a:lnTo>
                  <a:lnTo>
                    <a:pt x="180326" y="333600"/>
                  </a:lnTo>
                  <a:lnTo>
                    <a:pt x="186144" y="322917"/>
                  </a:lnTo>
                  <a:lnTo>
                    <a:pt x="188247" y="310618"/>
                  </a:lnTo>
                  <a:lnTo>
                    <a:pt x="188247" y="84714"/>
                  </a:lnTo>
                  <a:close/>
                </a:path>
                <a:path w="659129" h="640079">
                  <a:moveTo>
                    <a:pt x="579767" y="47063"/>
                  </a:moveTo>
                  <a:lnTo>
                    <a:pt x="527093" y="47063"/>
                  </a:lnTo>
                  <a:lnTo>
                    <a:pt x="534422" y="48543"/>
                  </a:lnTo>
                  <a:lnTo>
                    <a:pt x="540405" y="52578"/>
                  </a:lnTo>
                  <a:lnTo>
                    <a:pt x="544439" y="58562"/>
                  </a:lnTo>
                  <a:lnTo>
                    <a:pt x="545917" y="65888"/>
                  </a:lnTo>
                  <a:lnTo>
                    <a:pt x="545917" y="244729"/>
                  </a:lnTo>
                  <a:lnTo>
                    <a:pt x="583567" y="244729"/>
                  </a:lnTo>
                  <a:lnTo>
                    <a:pt x="583567" y="65888"/>
                  </a:lnTo>
                  <a:lnTo>
                    <a:pt x="579767" y="47063"/>
                  </a:lnTo>
                  <a:close/>
                </a:path>
                <a:path w="659129" h="640079">
                  <a:moveTo>
                    <a:pt x="160010" y="0"/>
                  </a:moveTo>
                  <a:lnTo>
                    <a:pt x="28237" y="0"/>
                  </a:lnTo>
                  <a:lnTo>
                    <a:pt x="28237" y="84714"/>
                  </a:lnTo>
                  <a:lnTo>
                    <a:pt x="65886" y="84714"/>
                  </a:lnTo>
                  <a:lnTo>
                    <a:pt x="65886" y="37650"/>
                  </a:lnTo>
                  <a:lnTo>
                    <a:pt x="160010" y="37650"/>
                  </a:lnTo>
                  <a:lnTo>
                    <a:pt x="160010" y="0"/>
                  </a:lnTo>
                  <a:close/>
                </a:path>
                <a:path w="659129" h="640079">
                  <a:moveTo>
                    <a:pt x="160010" y="37650"/>
                  </a:moveTo>
                  <a:lnTo>
                    <a:pt x="122360" y="37650"/>
                  </a:lnTo>
                  <a:lnTo>
                    <a:pt x="122360" y="84714"/>
                  </a:lnTo>
                  <a:lnTo>
                    <a:pt x="160010" y="84714"/>
                  </a:lnTo>
                  <a:lnTo>
                    <a:pt x="160010" y="37650"/>
                  </a:lnTo>
                  <a:close/>
                </a:path>
              </a:pathLst>
            </a:custGeom>
            <a:solidFill>
              <a:srgbClr val="000000"/>
            </a:solidFill>
          </p:spPr>
          <p:txBody>
            <a:bodyPr wrap="square" lIns="0" tIns="0" rIns="0" bIns="0" rtlCol="0"/>
            <a:lstStyle/>
            <a:p>
              <a:pPr algn="ctr"/>
              <a:endParaRPr sz="5400" b="1" dirty="0">
                <a:latin typeface="Garamond" panose="02020404030301010803" pitchFamily="18" charset="0"/>
              </a:endParaRPr>
            </a:p>
          </p:txBody>
        </p:sp>
        <p:grpSp>
          <p:nvGrpSpPr>
            <p:cNvPr id="5" name="object 8">
              <a:extLst>
                <a:ext uri="{FF2B5EF4-FFF2-40B4-BE49-F238E27FC236}">
                  <a16:creationId xmlns:a16="http://schemas.microsoft.com/office/drawing/2014/main" id="{EB895F06-F45B-4FD6-D3B3-661F42879657}"/>
                </a:ext>
              </a:extLst>
            </p:cNvPr>
            <p:cNvGrpSpPr/>
            <p:nvPr/>
          </p:nvGrpSpPr>
          <p:grpSpPr>
            <a:xfrm>
              <a:off x="6851446" y="8346564"/>
              <a:ext cx="687070" cy="657353"/>
              <a:chOff x="1118983" y="8346564"/>
              <a:chExt cx="687070" cy="657353"/>
            </a:xfrm>
          </p:grpSpPr>
          <p:sp>
            <p:nvSpPr>
              <p:cNvPr id="22" name="object 9">
                <a:extLst>
                  <a:ext uri="{FF2B5EF4-FFF2-40B4-BE49-F238E27FC236}">
                    <a16:creationId xmlns:a16="http://schemas.microsoft.com/office/drawing/2014/main" id="{ACAC3873-5511-04FA-CED8-1362C87137DE}"/>
                  </a:ext>
                </a:extLst>
              </p:cNvPr>
              <p:cNvSpPr/>
              <p:nvPr/>
            </p:nvSpPr>
            <p:spPr>
              <a:xfrm>
                <a:off x="1118983" y="8346564"/>
                <a:ext cx="687070" cy="657353"/>
              </a:xfrm>
              <a:custGeom>
                <a:avLst/>
                <a:gdLst/>
                <a:ahLst/>
                <a:cxnLst/>
                <a:rect l="l" t="t" r="r" b="b"/>
                <a:pathLst>
                  <a:path w="687069" h="684529">
                    <a:moveTo>
                      <a:pt x="686481" y="89388"/>
                    </a:moveTo>
                    <a:lnTo>
                      <a:pt x="668157" y="67637"/>
                    </a:lnTo>
                    <a:lnTo>
                      <a:pt x="640052" y="51161"/>
                    </a:lnTo>
                    <a:lnTo>
                      <a:pt x="607094" y="45180"/>
                    </a:lnTo>
                    <a:lnTo>
                      <a:pt x="602388" y="45180"/>
                    </a:lnTo>
                    <a:lnTo>
                      <a:pt x="596740" y="46122"/>
                    </a:lnTo>
                    <a:lnTo>
                      <a:pt x="592034" y="46122"/>
                    </a:lnTo>
                    <a:lnTo>
                      <a:pt x="572915" y="27002"/>
                    </a:lnTo>
                    <a:lnTo>
                      <a:pt x="549914" y="12471"/>
                    </a:lnTo>
                    <a:lnTo>
                      <a:pt x="523735" y="3235"/>
                    </a:lnTo>
                    <a:lnTo>
                      <a:pt x="495087" y="0"/>
                    </a:lnTo>
                    <a:lnTo>
                      <a:pt x="454157" y="6853"/>
                    </a:lnTo>
                    <a:lnTo>
                      <a:pt x="418964" y="25880"/>
                    </a:lnTo>
                    <a:lnTo>
                      <a:pt x="391712" y="54786"/>
                    </a:lnTo>
                    <a:lnTo>
                      <a:pt x="374608" y="91271"/>
                    </a:lnTo>
                    <a:lnTo>
                      <a:pt x="337959" y="105331"/>
                    </a:lnTo>
                    <a:lnTo>
                      <a:pt x="308721" y="130334"/>
                    </a:lnTo>
                    <a:lnTo>
                      <a:pt x="289367" y="163808"/>
                    </a:lnTo>
                    <a:lnTo>
                      <a:pt x="282367" y="203282"/>
                    </a:lnTo>
                    <a:lnTo>
                      <a:pt x="291279" y="247683"/>
                    </a:lnTo>
                    <a:lnTo>
                      <a:pt x="315545" y="283878"/>
                    </a:lnTo>
                    <a:lnTo>
                      <a:pt x="351460" y="308248"/>
                    </a:lnTo>
                    <a:lnTo>
                      <a:pt x="395315" y="317175"/>
                    </a:lnTo>
                    <a:lnTo>
                      <a:pt x="438906" y="317175"/>
                    </a:lnTo>
                    <a:lnTo>
                      <a:pt x="458684" y="317175"/>
                    </a:lnTo>
                  </a:path>
                  <a:path w="687069" h="684529">
                    <a:moveTo>
                      <a:pt x="515162" y="260699"/>
                    </a:moveTo>
                    <a:lnTo>
                      <a:pt x="393433" y="260699"/>
                    </a:lnTo>
                    <a:lnTo>
                      <a:pt x="352268" y="240580"/>
                    </a:lnTo>
                    <a:lnTo>
                      <a:pt x="338723" y="196928"/>
                    </a:lnTo>
                    <a:lnTo>
                      <a:pt x="342356" y="181692"/>
                    </a:lnTo>
                    <a:lnTo>
                      <a:pt x="370726" y="150100"/>
                    </a:lnTo>
                    <a:lnTo>
                      <a:pt x="396257" y="143982"/>
                    </a:lnTo>
                    <a:lnTo>
                      <a:pt x="399080" y="143982"/>
                    </a:lnTo>
                    <a:lnTo>
                      <a:pt x="402845" y="143982"/>
                    </a:lnTo>
                    <a:lnTo>
                      <a:pt x="405669" y="144923"/>
                    </a:lnTo>
                    <a:lnTo>
                      <a:pt x="422611" y="147747"/>
                    </a:lnTo>
                    <a:lnTo>
                      <a:pt x="422611" y="128922"/>
                    </a:lnTo>
                    <a:lnTo>
                      <a:pt x="426656" y="104655"/>
                    </a:lnTo>
                    <a:lnTo>
                      <a:pt x="455569" y="67782"/>
                    </a:lnTo>
                    <a:lnTo>
                      <a:pt x="489439" y="56476"/>
                    </a:lnTo>
                    <a:lnTo>
                      <a:pt x="495087" y="56476"/>
                    </a:lnTo>
                    <a:lnTo>
                      <a:pt x="532736" y="67049"/>
                    </a:lnTo>
                    <a:lnTo>
                      <a:pt x="559091" y="95977"/>
                    </a:lnTo>
                    <a:lnTo>
                      <a:pt x="564738" y="107273"/>
                    </a:lnTo>
                    <a:lnTo>
                      <a:pt x="576974" y="102566"/>
                    </a:lnTo>
                    <a:lnTo>
                      <a:pt x="582622" y="100684"/>
                    </a:lnTo>
                    <a:lnTo>
                      <a:pt x="589210" y="99743"/>
                    </a:lnTo>
                    <a:lnTo>
                      <a:pt x="595799" y="99743"/>
                    </a:lnTo>
                    <a:lnTo>
                      <a:pt x="639861" y="119715"/>
                    </a:lnTo>
                    <a:lnTo>
                      <a:pt x="646377" y="129490"/>
                    </a:lnTo>
                  </a:path>
                  <a:path w="687069" h="684529">
                    <a:moveTo>
                      <a:pt x="421031" y="354826"/>
                    </a:moveTo>
                    <a:lnTo>
                      <a:pt x="30115" y="354826"/>
                    </a:lnTo>
                    <a:lnTo>
                      <a:pt x="0" y="384947"/>
                    </a:lnTo>
                    <a:lnTo>
                      <a:pt x="0" y="654149"/>
                    </a:lnTo>
                    <a:lnTo>
                      <a:pt x="2323" y="666003"/>
                    </a:lnTo>
                    <a:lnTo>
                      <a:pt x="8704" y="675563"/>
                    </a:lnTo>
                    <a:lnTo>
                      <a:pt x="18262" y="681946"/>
                    </a:lnTo>
                    <a:lnTo>
                      <a:pt x="30115" y="684270"/>
                    </a:lnTo>
                    <a:lnTo>
                      <a:pt x="91574" y="684270"/>
                    </a:lnTo>
                  </a:path>
                  <a:path w="687069" h="684529">
                    <a:moveTo>
                      <a:pt x="148053" y="627794"/>
                    </a:moveTo>
                    <a:lnTo>
                      <a:pt x="56470" y="627794"/>
                    </a:lnTo>
                    <a:lnTo>
                      <a:pt x="56470" y="411302"/>
                    </a:lnTo>
                    <a:lnTo>
                      <a:pt x="364553" y="411302"/>
                    </a:lnTo>
                  </a:path>
                </a:pathLst>
              </a:custGeom>
              <a:ln w="12550">
                <a:solidFill>
                  <a:srgbClr val="000000"/>
                </a:solidFill>
              </a:ln>
            </p:spPr>
            <p:txBody>
              <a:bodyPr wrap="square" lIns="0" tIns="0" rIns="0" bIns="0" rtlCol="0"/>
              <a:lstStyle/>
              <a:p>
                <a:pPr algn="ctr"/>
                <a:endParaRPr sz="5400" b="1" dirty="0">
                  <a:latin typeface="Garamond" panose="02020404030301010803" pitchFamily="18" charset="0"/>
                </a:endParaRPr>
              </a:p>
            </p:txBody>
          </p:sp>
          <p:pic>
            <p:nvPicPr>
              <p:cNvPr id="23" name="object 10">
                <a:extLst>
                  <a:ext uri="{FF2B5EF4-FFF2-40B4-BE49-F238E27FC236}">
                    <a16:creationId xmlns:a16="http://schemas.microsoft.com/office/drawing/2014/main" id="{F12280BB-B3EF-EC18-7F33-A1CA5106EBC7}"/>
                  </a:ext>
                </a:extLst>
              </p:cNvPr>
              <p:cNvPicPr/>
              <p:nvPr/>
            </p:nvPicPr>
            <p:blipFill>
              <a:blip r:embed="rId3" cstate="print"/>
              <a:stretch>
                <a:fillRect/>
              </a:stretch>
            </p:blipFill>
            <p:spPr>
              <a:xfrm>
                <a:off x="1353006" y="8782406"/>
                <a:ext cx="178275" cy="221511"/>
              </a:xfrm>
              <a:prstGeom prst="rect">
                <a:avLst/>
              </a:prstGeom>
            </p:spPr>
          </p:pic>
        </p:grpSp>
        <p:pic>
          <p:nvPicPr>
            <p:cNvPr id="6" name="object 11">
              <a:extLst>
                <a:ext uri="{FF2B5EF4-FFF2-40B4-BE49-F238E27FC236}">
                  <a16:creationId xmlns:a16="http://schemas.microsoft.com/office/drawing/2014/main" id="{9F0C6278-97DA-F038-4879-F310E201B5FE}"/>
                </a:ext>
              </a:extLst>
            </p:cNvPr>
            <p:cNvPicPr/>
            <p:nvPr/>
          </p:nvPicPr>
          <p:blipFill>
            <a:blip r:embed="rId4" cstate="print"/>
            <a:stretch>
              <a:fillRect/>
            </a:stretch>
          </p:blipFill>
          <p:spPr>
            <a:xfrm>
              <a:off x="10208524" y="8258235"/>
              <a:ext cx="572186" cy="885527"/>
            </a:xfrm>
            <a:prstGeom prst="rect">
              <a:avLst/>
            </a:prstGeom>
          </p:spPr>
        </p:pic>
        <p:sp>
          <p:nvSpPr>
            <p:cNvPr id="7" name="object 12">
              <a:extLst>
                <a:ext uri="{FF2B5EF4-FFF2-40B4-BE49-F238E27FC236}">
                  <a16:creationId xmlns:a16="http://schemas.microsoft.com/office/drawing/2014/main" id="{11629C85-F4A6-1053-0446-E44BA0AAA5CD}"/>
                </a:ext>
              </a:extLst>
            </p:cNvPr>
            <p:cNvSpPr txBox="1"/>
            <p:nvPr/>
          </p:nvSpPr>
          <p:spPr>
            <a:xfrm>
              <a:off x="6821919" y="9313875"/>
              <a:ext cx="746125" cy="497898"/>
            </a:xfrm>
            <a:prstGeom prst="rect">
              <a:avLst/>
            </a:prstGeom>
          </p:spPr>
          <p:txBody>
            <a:bodyPr vert="horz" wrap="square" lIns="0" tIns="12065" rIns="0" bIns="0" rtlCol="0">
              <a:spAutoFit/>
            </a:bodyPr>
            <a:lstStyle/>
            <a:p>
              <a:pPr marL="12700" algn="ctr">
                <a:spcBef>
                  <a:spcPts val="95"/>
                </a:spcBef>
              </a:pPr>
              <a:r>
                <a:rPr sz="2800" b="1" spc="-5" dirty="0">
                  <a:latin typeface="Garamond" panose="02020404030301010803" pitchFamily="18" charset="0"/>
                  <a:cs typeface="Calibri"/>
                </a:rPr>
                <a:t>Cloud</a:t>
              </a:r>
              <a:r>
                <a:rPr sz="2800" b="1" spc="-50" dirty="0">
                  <a:latin typeface="Garamond" panose="02020404030301010803" pitchFamily="18" charset="0"/>
                  <a:cs typeface="Calibri"/>
                </a:rPr>
                <a:t> </a:t>
              </a:r>
              <a:r>
                <a:rPr sz="2800" b="1" spc="-5" dirty="0">
                  <a:latin typeface="Garamond" panose="02020404030301010803" pitchFamily="18" charset="0"/>
                  <a:cs typeface="Calibri"/>
                </a:rPr>
                <a:t>Storage</a:t>
              </a:r>
              <a:endParaRPr sz="2800" b="1" dirty="0">
                <a:latin typeface="Garamond" panose="02020404030301010803" pitchFamily="18" charset="0"/>
                <a:cs typeface="Calibri"/>
              </a:endParaRPr>
            </a:p>
          </p:txBody>
        </p:sp>
        <p:sp>
          <p:nvSpPr>
            <p:cNvPr id="8" name="object 13">
              <a:extLst>
                <a:ext uri="{FF2B5EF4-FFF2-40B4-BE49-F238E27FC236}">
                  <a16:creationId xmlns:a16="http://schemas.microsoft.com/office/drawing/2014/main" id="{7A500B9F-97D2-0F81-C37C-572B7C2F65F7}"/>
                </a:ext>
              </a:extLst>
            </p:cNvPr>
            <p:cNvSpPr txBox="1"/>
            <p:nvPr/>
          </p:nvSpPr>
          <p:spPr>
            <a:xfrm>
              <a:off x="8239570" y="9287968"/>
              <a:ext cx="1006475" cy="497898"/>
            </a:xfrm>
            <a:prstGeom prst="rect">
              <a:avLst/>
            </a:prstGeom>
          </p:spPr>
          <p:txBody>
            <a:bodyPr vert="horz" wrap="square" lIns="0" tIns="12065" rIns="0" bIns="0" rtlCol="0">
              <a:spAutoFit/>
            </a:bodyPr>
            <a:lstStyle/>
            <a:p>
              <a:pPr marL="12700" algn="ctr">
                <a:spcBef>
                  <a:spcPts val="95"/>
                </a:spcBef>
              </a:pPr>
              <a:r>
                <a:rPr sz="2800" b="1" spc="-5" dirty="0">
                  <a:latin typeface="Garamond" panose="02020404030301010803" pitchFamily="18" charset="0"/>
                  <a:cs typeface="Calibri"/>
                </a:rPr>
                <a:t>External</a:t>
              </a:r>
              <a:r>
                <a:rPr sz="2800" b="1" spc="-20" dirty="0">
                  <a:latin typeface="Garamond" panose="02020404030301010803" pitchFamily="18" charset="0"/>
                  <a:cs typeface="Calibri"/>
                </a:rPr>
                <a:t> </a:t>
              </a:r>
              <a:r>
                <a:rPr sz="2800" b="1" spc="-5" dirty="0">
                  <a:latin typeface="Garamond" panose="02020404030301010803" pitchFamily="18" charset="0"/>
                  <a:cs typeface="Calibri"/>
                </a:rPr>
                <a:t>hard</a:t>
              </a:r>
              <a:r>
                <a:rPr sz="2800" b="1" spc="-15" dirty="0">
                  <a:latin typeface="Garamond" panose="02020404030301010803" pitchFamily="18" charset="0"/>
                  <a:cs typeface="Calibri"/>
                </a:rPr>
                <a:t> </a:t>
              </a:r>
              <a:r>
                <a:rPr sz="2800" b="1" spc="-5" dirty="0">
                  <a:latin typeface="Garamond" panose="02020404030301010803" pitchFamily="18" charset="0"/>
                  <a:cs typeface="Calibri"/>
                </a:rPr>
                <a:t>drive</a:t>
              </a:r>
              <a:endParaRPr sz="2800" b="1" dirty="0">
                <a:latin typeface="Garamond" panose="02020404030301010803" pitchFamily="18" charset="0"/>
                <a:cs typeface="Calibri"/>
              </a:endParaRPr>
            </a:p>
          </p:txBody>
        </p:sp>
        <p:sp>
          <p:nvSpPr>
            <p:cNvPr id="9" name="object 14">
              <a:extLst>
                <a:ext uri="{FF2B5EF4-FFF2-40B4-BE49-F238E27FC236}">
                  <a16:creationId xmlns:a16="http://schemas.microsoft.com/office/drawing/2014/main" id="{81B421C2-DDD5-5400-9091-F048C907B969}"/>
                </a:ext>
              </a:extLst>
            </p:cNvPr>
            <p:cNvSpPr txBox="1"/>
            <p:nvPr/>
          </p:nvSpPr>
          <p:spPr>
            <a:xfrm>
              <a:off x="9984802" y="9291016"/>
              <a:ext cx="958850" cy="497898"/>
            </a:xfrm>
            <a:prstGeom prst="rect">
              <a:avLst/>
            </a:prstGeom>
          </p:spPr>
          <p:txBody>
            <a:bodyPr vert="horz" wrap="square" lIns="0" tIns="12065" rIns="0" bIns="0" rtlCol="0">
              <a:spAutoFit/>
            </a:bodyPr>
            <a:lstStyle/>
            <a:p>
              <a:pPr marL="12700" algn="ctr">
                <a:spcBef>
                  <a:spcPts val="95"/>
                </a:spcBef>
              </a:pPr>
              <a:r>
                <a:rPr sz="2800" b="1" spc="-5" dirty="0">
                  <a:latin typeface="Garamond" panose="02020404030301010803" pitchFamily="18" charset="0"/>
                  <a:cs typeface="Calibri"/>
                </a:rPr>
                <a:t>Removable</a:t>
              </a:r>
              <a:r>
                <a:rPr sz="2800" b="1" spc="-45" dirty="0">
                  <a:latin typeface="Garamond" panose="02020404030301010803" pitchFamily="18" charset="0"/>
                  <a:cs typeface="Calibri"/>
                </a:rPr>
                <a:t> </a:t>
              </a:r>
              <a:r>
                <a:rPr sz="2800" b="1" spc="-5" dirty="0">
                  <a:latin typeface="Garamond" panose="02020404030301010803" pitchFamily="18" charset="0"/>
                  <a:cs typeface="Calibri"/>
                </a:rPr>
                <a:t>Media</a:t>
              </a:r>
              <a:endParaRPr sz="2800" b="1" dirty="0">
                <a:latin typeface="Garamond" panose="02020404030301010803" pitchFamily="18" charset="0"/>
                <a:cs typeface="Calibri"/>
              </a:endParaRPr>
            </a:p>
          </p:txBody>
        </p:sp>
        <p:sp>
          <p:nvSpPr>
            <p:cNvPr id="10" name="object 15">
              <a:extLst>
                <a:ext uri="{FF2B5EF4-FFF2-40B4-BE49-F238E27FC236}">
                  <a16:creationId xmlns:a16="http://schemas.microsoft.com/office/drawing/2014/main" id="{8BFDA4AD-568F-E91A-D363-817108B4A00D}"/>
                </a:ext>
              </a:extLst>
            </p:cNvPr>
            <p:cNvSpPr txBox="1"/>
            <p:nvPr/>
          </p:nvSpPr>
          <p:spPr>
            <a:xfrm>
              <a:off x="11669204" y="9287968"/>
              <a:ext cx="845819" cy="497898"/>
            </a:xfrm>
            <a:prstGeom prst="rect">
              <a:avLst/>
            </a:prstGeom>
          </p:spPr>
          <p:txBody>
            <a:bodyPr vert="horz" wrap="square" lIns="0" tIns="12065" rIns="0" bIns="0" rtlCol="0">
              <a:spAutoFit/>
            </a:bodyPr>
            <a:lstStyle/>
            <a:p>
              <a:pPr marL="12700" algn="ctr">
                <a:spcBef>
                  <a:spcPts val="95"/>
                </a:spcBef>
              </a:pPr>
              <a:r>
                <a:rPr sz="2800" b="1" spc="-5" dirty="0">
                  <a:latin typeface="Garamond" panose="02020404030301010803" pitchFamily="18" charset="0"/>
                  <a:cs typeface="Calibri"/>
                </a:rPr>
                <a:t>Backup</a:t>
              </a:r>
              <a:r>
                <a:rPr sz="2800" b="1" spc="-50" dirty="0">
                  <a:latin typeface="Garamond" panose="02020404030301010803" pitchFamily="18" charset="0"/>
                  <a:cs typeface="Calibri"/>
                </a:rPr>
                <a:t> </a:t>
              </a:r>
              <a:r>
                <a:rPr sz="2800" b="1" spc="-5" dirty="0">
                  <a:latin typeface="Garamond" panose="02020404030301010803" pitchFamily="18" charset="0"/>
                  <a:cs typeface="Calibri"/>
                </a:rPr>
                <a:t>Services</a:t>
              </a:r>
              <a:endParaRPr sz="2800" b="1" dirty="0">
                <a:latin typeface="Garamond" panose="02020404030301010803" pitchFamily="18" charset="0"/>
                <a:cs typeface="Calibri"/>
              </a:endParaRPr>
            </a:p>
          </p:txBody>
        </p:sp>
        <p:grpSp>
          <p:nvGrpSpPr>
            <p:cNvPr id="12" name="object 19">
              <a:extLst>
                <a:ext uri="{FF2B5EF4-FFF2-40B4-BE49-F238E27FC236}">
                  <a16:creationId xmlns:a16="http://schemas.microsoft.com/office/drawing/2014/main" id="{A0EB387D-6345-A9A2-D82F-B9ECED7C050D}"/>
                </a:ext>
              </a:extLst>
            </p:cNvPr>
            <p:cNvGrpSpPr/>
            <p:nvPr/>
          </p:nvGrpSpPr>
          <p:grpSpPr>
            <a:xfrm>
              <a:off x="11649847" y="8322410"/>
              <a:ext cx="602615" cy="794385"/>
              <a:chOff x="5917384" y="8322409"/>
              <a:chExt cx="602615" cy="794385"/>
            </a:xfrm>
          </p:grpSpPr>
          <p:pic>
            <p:nvPicPr>
              <p:cNvPr id="15" name="object 20">
                <a:extLst>
                  <a:ext uri="{FF2B5EF4-FFF2-40B4-BE49-F238E27FC236}">
                    <a16:creationId xmlns:a16="http://schemas.microsoft.com/office/drawing/2014/main" id="{FFD9DEEB-D829-CBA1-665F-0CE9E9DE2484}"/>
                  </a:ext>
                </a:extLst>
              </p:cNvPr>
              <p:cNvPicPr/>
              <p:nvPr/>
            </p:nvPicPr>
            <p:blipFill>
              <a:blip r:embed="rId5" cstate="print"/>
              <a:stretch>
                <a:fillRect/>
              </a:stretch>
            </p:blipFill>
            <p:spPr>
              <a:xfrm>
                <a:off x="5917384" y="8322409"/>
                <a:ext cx="602581" cy="794312"/>
              </a:xfrm>
              <a:prstGeom prst="rect">
                <a:avLst/>
              </a:prstGeom>
            </p:spPr>
          </p:pic>
          <p:sp>
            <p:nvSpPr>
              <p:cNvPr id="20" name="object 21">
                <a:extLst>
                  <a:ext uri="{FF2B5EF4-FFF2-40B4-BE49-F238E27FC236}">
                    <a16:creationId xmlns:a16="http://schemas.microsoft.com/office/drawing/2014/main" id="{BB19C4AF-DA2D-0970-94C6-9FAE1EB534A6}"/>
                  </a:ext>
                </a:extLst>
              </p:cNvPr>
              <p:cNvSpPr/>
              <p:nvPr/>
            </p:nvSpPr>
            <p:spPr>
              <a:xfrm>
                <a:off x="5958167" y="8333358"/>
                <a:ext cx="527685" cy="339090"/>
              </a:xfrm>
              <a:custGeom>
                <a:avLst/>
                <a:gdLst/>
                <a:ahLst/>
                <a:cxnLst/>
                <a:rect l="l" t="t" r="r" b="b"/>
                <a:pathLst>
                  <a:path w="527685" h="339090">
                    <a:moveTo>
                      <a:pt x="454279" y="164401"/>
                    </a:moveTo>
                    <a:lnTo>
                      <a:pt x="449681" y="166103"/>
                    </a:lnTo>
                    <a:lnTo>
                      <a:pt x="396290" y="177901"/>
                    </a:lnTo>
                    <a:lnTo>
                      <a:pt x="333400" y="185521"/>
                    </a:lnTo>
                    <a:lnTo>
                      <a:pt x="263550" y="188226"/>
                    </a:lnTo>
                    <a:lnTo>
                      <a:pt x="193700" y="185521"/>
                    </a:lnTo>
                    <a:lnTo>
                      <a:pt x="130797" y="177901"/>
                    </a:lnTo>
                    <a:lnTo>
                      <a:pt x="77419" y="166103"/>
                    </a:lnTo>
                    <a:lnTo>
                      <a:pt x="36118" y="150850"/>
                    </a:lnTo>
                    <a:lnTo>
                      <a:pt x="0" y="112915"/>
                    </a:lnTo>
                    <a:lnTo>
                      <a:pt x="0" y="263525"/>
                    </a:lnTo>
                    <a:lnTo>
                      <a:pt x="36118" y="301447"/>
                    </a:lnTo>
                    <a:lnTo>
                      <a:pt x="77419" y="316699"/>
                    </a:lnTo>
                    <a:lnTo>
                      <a:pt x="130797" y="328510"/>
                    </a:lnTo>
                    <a:lnTo>
                      <a:pt x="193700" y="336118"/>
                    </a:lnTo>
                    <a:lnTo>
                      <a:pt x="263550" y="338823"/>
                    </a:lnTo>
                    <a:lnTo>
                      <a:pt x="280504" y="338162"/>
                    </a:lnTo>
                    <a:lnTo>
                      <a:pt x="430453" y="188226"/>
                    </a:lnTo>
                    <a:lnTo>
                      <a:pt x="454279" y="164401"/>
                    </a:lnTo>
                    <a:close/>
                  </a:path>
                  <a:path w="527685" h="339090">
                    <a:moveTo>
                      <a:pt x="527088" y="75272"/>
                    </a:moveTo>
                    <a:lnTo>
                      <a:pt x="491109" y="37274"/>
                    </a:lnTo>
                    <a:lnTo>
                      <a:pt x="449897" y="22034"/>
                    </a:lnTo>
                    <a:lnTo>
                      <a:pt x="396570" y="10274"/>
                    </a:lnTo>
                    <a:lnTo>
                      <a:pt x="333603" y="2692"/>
                    </a:lnTo>
                    <a:lnTo>
                      <a:pt x="263550" y="0"/>
                    </a:lnTo>
                    <a:lnTo>
                      <a:pt x="193484" y="2692"/>
                    </a:lnTo>
                    <a:lnTo>
                      <a:pt x="130530" y="10274"/>
                    </a:lnTo>
                    <a:lnTo>
                      <a:pt x="77190" y="22034"/>
                    </a:lnTo>
                    <a:lnTo>
                      <a:pt x="35979" y="37274"/>
                    </a:lnTo>
                    <a:lnTo>
                      <a:pt x="0" y="75272"/>
                    </a:lnTo>
                    <a:lnTo>
                      <a:pt x="9410" y="95288"/>
                    </a:lnTo>
                    <a:lnTo>
                      <a:pt x="77190" y="128511"/>
                    </a:lnTo>
                    <a:lnTo>
                      <a:pt x="130530" y="140284"/>
                    </a:lnTo>
                    <a:lnTo>
                      <a:pt x="193484" y="147878"/>
                    </a:lnTo>
                    <a:lnTo>
                      <a:pt x="263550" y="150571"/>
                    </a:lnTo>
                    <a:lnTo>
                      <a:pt x="333603" y="147878"/>
                    </a:lnTo>
                    <a:lnTo>
                      <a:pt x="396570" y="140284"/>
                    </a:lnTo>
                    <a:lnTo>
                      <a:pt x="449897" y="128511"/>
                    </a:lnTo>
                    <a:lnTo>
                      <a:pt x="491109" y="113271"/>
                    </a:lnTo>
                    <a:lnTo>
                      <a:pt x="527088" y="75272"/>
                    </a:lnTo>
                    <a:close/>
                  </a:path>
                </a:pathLst>
              </a:custGeom>
              <a:solidFill>
                <a:srgbClr val="000000"/>
              </a:solidFill>
            </p:spPr>
            <p:txBody>
              <a:bodyPr wrap="square" lIns="0" tIns="0" rIns="0" bIns="0" rtlCol="0"/>
              <a:lstStyle/>
              <a:p>
                <a:pPr algn="ctr"/>
                <a:endParaRPr sz="5400" b="1" dirty="0">
                  <a:latin typeface="Garamond" panose="02020404030301010803" pitchFamily="18" charset="0"/>
                </a:endParaRPr>
              </a:p>
            </p:txBody>
          </p:sp>
          <p:pic>
            <p:nvPicPr>
              <p:cNvPr id="21" name="object 22">
                <a:extLst>
                  <a:ext uri="{FF2B5EF4-FFF2-40B4-BE49-F238E27FC236}">
                    <a16:creationId xmlns:a16="http://schemas.microsoft.com/office/drawing/2014/main" id="{959DB5E2-4F99-6B21-B036-4426C028489F}"/>
                  </a:ext>
                </a:extLst>
              </p:cNvPr>
              <p:cNvPicPr/>
              <p:nvPr/>
            </p:nvPicPr>
            <p:blipFill>
              <a:blip r:embed="rId6" cstate="print"/>
              <a:stretch>
                <a:fillRect/>
              </a:stretch>
            </p:blipFill>
            <p:spPr>
              <a:xfrm>
                <a:off x="5958174" y="8634526"/>
                <a:ext cx="242991" cy="317488"/>
              </a:xfrm>
              <a:prstGeom prst="rect">
                <a:avLst/>
              </a:prstGeom>
            </p:spPr>
          </p:pic>
        </p:grpSp>
      </p:grpSp>
      <p:sp>
        <p:nvSpPr>
          <p:cNvPr id="3" name="Slide Number Placeholder 2">
            <a:extLst>
              <a:ext uri="{FF2B5EF4-FFF2-40B4-BE49-F238E27FC236}">
                <a16:creationId xmlns:a16="http://schemas.microsoft.com/office/drawing/2014/main" id="{1DC97DDE-A987-3C38-5B29-24968AFBAC4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239</a:t>
            </a:fld>
            <a:endParaRPr lang="en-US"/>
          </a:p>
        </p:txBody>
      </p:sp>
    </p:spTree>
    <p:extLst>
      <p:ext uri="{BB962C8B-B14F-4D97-AF65-F5344CB8AC3E}">
        <p14:creationId xmlns:p14="http://schemas.microsoft.com/office/powerpoint/2010/main" val="32278740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rotWithShape="1">
          <a:blip r:embed="rId2" cstate="print"/>
          <a:srcRect t="7009" b="15488"/>
          <a:stretch/>
        </p:blipFill>
        <p:spPr>
          <a:xfrm>
            <a:off x="2321870" y="2567734"/>
            <a:ext cx="12959621" cy="7152270"/>
          </a:xfrm>
          <a:prstGeom prst="rect">
            <a:avLst/>
          </a:prstGeom>
        </p:spPr>
      </p:pic>
      <p:sp>
        <p:nvSpPr>
          <p:cNvPr id="5" name="object 5"/>
          <p:cNvSpPr txBox="1">
            <a:spLocks noGrp="1"/>
          </p:cNvSpPr>
          <p:nvPr>
            <p:ph type="title" idx="4294967295"/>
          </p:nvPr>
        </p:nvSpPr>
        <p:spPr>
          <a:xfrm>
            <a:off x="2693773" y="1217500"/>
            <a:ext cx="12215813" cy="566822"/>
          </a:xfrm>
          <a:prstGeom prst="rect">
            <a:avLst/>
          </a:prstGeom>
        </p:spPr>
        <p:txBody>
          <a:bodyPr vert="horz" wrap="square" lIns="0" tIns="12700" rIns="0" bIns="0" rtlCol="0">
            <a:spAutoFit/>
          </a:bodyPr>
          <a:lstStyle/>
          <a:p>
            <a:pPr marL="12700" algn="ctr">
              <a:spcBef>
                <a:spcPts val="100"/>
              </a:spcBef>
            </a:pPr>
            <a:r>
              <a:rPr sz="3600" spc="-15" dirty="0">
                <a:solidFill>
                  <a:srgbClr val="FFFFFF"/>
                </a:solidFill>
              </a:rPr>
              <a:t>Interactions</a:t>
            </a:r>
            <a:r>
              <a:rPr sz="3600" spc="-30" dirty="0">
                <a:solidFill>
                  <a:srgbClr val="FFFFFF"/>
                </a:solidFill>
              </a:rPr>
              <a:t> </a:t>
            </a:r>
            <a:r>
              <a:rPr sz="3600" spc="-25" dirty="0">
                <a:solidFill>
                  <a:srgbClr val="FFFFFF"/>
                </a:solidFill>
              </a:rPr>
              <a:t>and</a:t>
            </a:r>
            <a:r>
              <a:rPr sz="3600" spc="-30" dirty="0">
                <a:solidFill>
                  <a:srgbClr val="FFFFFF"/>
                </a:solidFill>
              </a:rPr>
              <a:t> </a:t>
            </a:r>
            <a:r>
              <a:rPr sz="3600" spc="40" dirty="0">
                <a:solidFill>
                  <a:srgbClr val="FFFFFF"/>
                </a:solidFill>
              </a:rPr>
              <a:t>Discussions</a:t>
            </a:r>
            <a:endParaRPr sz="3600" dirty="0"/>
          </a:p>
        </p:txBody>
      </p:sp>
    </p:spTree>
    <p:extLst>
      <p:ext uri="{BB962C8B-B14F-4D97-AF65-F5344CB8AC3E}">
        <p14:creationId xmlns:p14="http://schemas.microsoft.com/office/powerpoint/2010/main" val="154784750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1512" y="1812527"/>
            <a:ext cx="17678400" cy="7707687"/>
          </a:xfrm>
          <a:prstGeom prst="rect">
            <a:avLst/>
          </a:prstGeom>
        </p:spPr>
        <p:txBody>
          <a:bodyPr vert="horz" wrap="square" lIns="0" tIns="12700" rIns="0" bIns="0" rtlCol="0">
            <a:spAutoFit/>
          </a:bodyPr>
          <a:lstStyle/>
          <a:p>
            <a:pPr marL="12700" marR="6985" algn="just">
              <a:lnSpc>
                <a:spcPct val="140400"/>
              </a:lnSpc>
              <a:spcBef>
                <a:spcPts val="5"/>
              </a:spcBef>
            </a:pPr>
            <a:r>
              <a:rPr lang="en-US" sz="2800" spc="-30" dirty="0">
                <a:latin typeface="Garamond" panose="02020404030301010803" pitchFamily="18" charset="0"/>
                <a:cs typeface="Times New Roman"/>
              </a:rPr>
              <a:t>You are </a:t>
            </a:r>
            <a:r>
              <a:rPr lang="en-US" sz="2800" spc="-10" dirty="0">
                <a:latin typeface="Garamond" panose="02020404030301010803" pitchFamily="18" charset="0"/>
                <a:cs typeface="Times New Roman"/>
              </a:rPr>
              <a:t>part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an </a:t>
            </a:r>
            <a:r>
              <a:rPr lang="en-US" sz="2800" spc="-25" dirty="0">
                <a:latin typeface="Garamond" panose="02020404030301010803" pitchFamily="18" charset="0"/>
                <a:cs typeface="Times New Roman"/>
              </a:rPr>
              <a:t>e-commerce company's </a:t>
            </a:r>
            <a:r>
              <a:rPr lang="en-US" sz="2800" spc="-35" dirty="0">
                <a:latin typeface="Garamond" panose="02020404030301010803" pitchFamily="18" charset="0"/>
                <a:cs typeface="Times New Roman"/>
              </a:rPr>
              <a:t>security </a:t>
            </a:r>
            <a:r>
              <a:rPr lang="en-US" sz="2800" spc="-25" dirty="0">
                <a:latin typeface="Garamond" panose="02020404030301010803" pitchFamily="18" charset="0"/>
                <a:cs typeface="Times New Roman"/>
              </a:rPr>
              <a:t>team. Your company handles </a:t>
            </a:r>
            <a:r>
              <a:rPr lang="en-US" sz="2800" spc="-50" dirty="0">
                <a:latin typeface="Garamond" panose="02020404030301010803" pitchFamily="18" charset="0"/>
                <a:cs typeface="Times New Roman"/>
              </a:rPr>
              <a:t>a </a:t>
            </a:r>
            <a:r>
              <a:rPr lang="en-US" sz="2800" spc="-45" dirty="0">
                <a:latin typeface="Garamond" panose="02020404030301010803" pitchFamily="18" charset="0"/>
                <a:cs typeface="Times New Roman"/>
              </a:rPr>
              <a:t>large </a:t>
            </a:r>
            <a:r>
              <a:rPr lang="en-US" sz="2800" spc="-25" dirty="0">
                <a:latin typeface="Garamond" panose="02020404030301010803" pitchFamily="18" charset="0"/>
                <a:cs typeface="Times New Roman"/>
              </a:rPr>
              <a:t>volume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customer </a:t>
            </a:r>
            <a:r>
              <a:rPr lang="en-US" sz="2800" spc="-30" dirty="0">
                <a:latin typeface="Garamond" panose="02020404030301010803" pitchFamily="18" charset="0"/>
                <a:cs typeface="Times New Roman"/>
              </a:rPr>
              <a:t>data, </a:t>
            </a:r>
            <a:r>
              <a:rPr lang="en-US" sz="2800" spc="-35" dirty="0">
                <a:latin typeface="Garamond" panose="02020404030301010803" pitchFamily="18" charset="0"/>
                <a:cs typeface="Times New Roman"/>
              </a:rPr>
              <a:t>including </a:t>
            </a:r>
            <a:r>
              <a:rPr lang="en-US" sz="2800" spc="-20" dirty="0">
                <a:latin typeface="Garamond" panose="02020404030301010803" pitchFamily="18" charset="0"/>
                <a:cs typeface="Times New Roman"/>
              </a:rPr>
              <a:t>personal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financial </a:t>
            </a:r>
            <a:r>
              <a:rPr lang="en-US" sz="2800" spc="-15" dirty="0">
                <a:latin typeface="Garamond" panose="02020404030301010803" pitchFamily="18" charset="0"/>
                <a:cs typeface="Times New Roman"/>
              </a:rPr>
              <a:t>information. </a:t>
            </a:r>
            <a:r>
              <a:rPr lang="en-US" sz="2800" spc="-30" dirty="0">
                <a:latin typeface="Garamond" panose="02020404030301010803" pitchFamily="18" charset="0"/>
                <a:cs typeface="Times New Roman"/>
              </a:rPr>
              <a:t>You are tasked with </a:t>
            </a:r>
            <a:r>
              <a:rPr lang="en-US" sz="2800" spc="-25" dirty="0">
                <a:latin typeface="Garamond" panose="02020404030301010803" pitchFamily="18" charset="0"/>
                <a:cs typeface="Times New Roman"/>
              </a:rPr>
              <a:t>ensuring </a:t>
            </a: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secure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handling</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this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a:t>
            </a:r>
            <a:r>
              <a:rPr lang="en-US" sz="2800" spc="5" dirty="0">
                <a:latin typeface="Garamond" panose="02020404030301010803" pitchFamily="18" charset="0"/>
                <a:cs typeface="Times New Roman"/>
              </a:rPr>
              <a:t> both</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customers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endParaRPr lang="en-US" sz="2800" dirty="0">
              <a:latin typeface="Garamond" panose="02020404030301010803" pitchFamily="18" charset="0"/>
              <a:cs typeface="Times New Roman"/>
            </a:endParaRPr>
          </a:p>
          <a:p>
            <a:pPr marL="12700" algn="just">
              <a:spcBef>
                <a:spcPts val="590"/>
              </a:spcBef>
            </a:pPr>
            <a:r>
              <a:rPr lang="en-US" sz="2800" spc="-25" dirty="0">
                <a:latin typeface="Garamond" panose="02020404030301010803" pitchFamily="18" charset="0"/>
                <a:cs typeface="Times New Roman"/>
              </a:rPr>
              <a:t>Your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e-commerce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platform</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collects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payment</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during</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the</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checkout</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process.</a:t>
            </a:r>
            <a:endParaRPr lang="en-US" sz="2800" dirty="0">
              <a:latin typeface="Garamond" panose="02020404030301010803" pitchFamily="18" charset="0"/>
              <a:cs typeface="Times New Roman"/>
            </a:endParaRPr>
          </a:p>
          <a:p>
            <a:pPr>
              <a:lnSpc>
                <a:spcPct val="100000"/>
              </a:lnSpc>
            </a:pPr>
            <a:endParaRPr lang="en-US" sz="2800" dirty="0">
              <a:latin typeface="Garamond" panose="02020404030301010803" pitchFamily="18" charset="0"/>
              <a:cs typeface="Times New Roman"/>
            </a:endParaRPr>
          </a:p>
          <a:p>
            <a:pPr marL="12700" algn="just">
              <a:spcBef>
                <a:spcPts val="1120"/>
              </a:spcBef>
            </a:pPr>
            <a:r>
              <a:rPr lang="en-US" sz="2800" b="1" spc="-20" dirty="0">
                <a:solidFill>
                  <a:srgbClr val="054C2C"/>
                </a:solidFill>
                <a:latin typeface="Garamond" panose="02020404030301010803" pitchFamily="18" charset="0"/>
                <a:cs typeface="Times New Roman"/>
              </a:rPr>
              <a:t>Interactive</a:t>
            </a:r>
            <a:r>
              <a:rPr lang="en-US" sz="2800" b="1" spc="5"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Discussion</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points</a:t>
            </a:r>
            <a:r>
              <a:rPr lang="en-US" sz="2800" spc="-10" dirty="0">
                <a:latin typeface="Garamond" panose="02020404030301010803" pitchFamily="18" charset="0"/>
                <a:cs typeface="Times New Roman"/>
              </a:rPr>
              <a:t>:</a:t>
            </a:r>
            <a:endParaRPr lang="en-US" sz="2800" dirty="0">
              <a:latin typeface="Garamond" panose="02020404030301010803" pitchFamily="18" charset="0"/>
              <a:cs typeface="Times New Roman"/>
            </a:endParaRPr>
          </a:p>
          <a:p>
            <a:pPr marL="697865" marR="8255" indent="-228600">
              <a:lnSpc>
                <a:spcPct val="141000"/>
              </a:lnSpc>
              <a:spcBef>
                <a:spcPts val="5"/>
              </a:spcBef>
              <a:buFont typeface="Wingdings"/>
              <a:buChar char=""/>
              <a:tabLst>
                <a:tab pos="697865" algn="l"/>
                <a:tab pos="698500" algn="l"/>
              </a:tabLst>
            </a:pPr>
            <a:r>
              <a:rPr lang="en-US" sz="2800" spc="-10" dirty="0">
                <a:latin typeface="Garamond" panose="02020404030301010803" pitchFamily="18" charset="0"/>
                <a:cs typeface="Times New Roman"/>
              </a:rPr>
              <a:t>How</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this</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sensitive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40" dirty="0">
                <a:latin typeface="Garamond" panose="02020404030301010803" pitchFamily="18" charset="0"/>
                <a:cs typeface="Times New Roman"/>
              </a:rPr>
              <a:t>securely</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transmitted</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customer's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browser</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your</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servers?</a:t>
            </a:r>
            <a:endParaRPr lang="en-US" sz="2800" dirty="0">
              <a:latin typeface="Garamond" panose="02020404030301010803" pitchFamily="18" charset="0"/>
              <a:cs typeface="Times New Roman"/>
            </a:endParaRPr>
          </a:p>
          <a:p>
            <a:pPr marL="697865" marR="10160" indent="-228600">
              <a:lnSpc>
                <a:spcPct val="141700"/>
              </a:lnSpc>
              <a:spcBef>
                <a:spcPts val="20"/>
              </a:spcBef>
              <a:buFont typeface="Wingdings"/>
              <a:buChar char=""/>
              <a:tabLst>
                <a:tab pos="697865" algn="l"/>
                <a:tab pos="698500" algn="l"/>
              </a:tabLst>
            </a:pPr>
            <a:r>
              <a:rPr lang="en-US" sz="2800" spc="-10" dirty="0">
                <a:latin typeface="Garamond" panose="02020404030301010803" pitchFamily="18" charset="0"/>
                <a:cs typeface="Times New Roman"/>
              </a:rPr>
              <a:t>How</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do</a:t>
            </a:r>
            <a:r>
              <a:rPr lang="en-US" sz="2800" spc="50"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that</a:t>
            </a:r>
            <a:r>
              <a:rPr lang="en-US" sz="2800" spc="50" dirty="0">
                <a:latin typeface="Garamond" panose="02020404030301010803" pitchFamily="18" charset="0"/>
                <a:cs typeface="Times New Roman"/>
              </a:rPr>
              <a:t> </a:t>
            </a:r>
            <a:r>
              <a:rPr lang="en-US" sz="2800" spc="-40" dirty="0">
                <a:latin typeface="Garamond" panose="02020404030301010803" pitchFamily="18" charset="0"/>
                <a:cs typeface="Times New Roman"/>
              </a:rPr>
              <a:t>only</a:t>
            </a:r>
            <a:r>
              <a:rPr lang="en-US" sz="2800" spc="65" dirty="0">
                <a:latin typeface="Garamond" panose="02020404030301010803" pitchFamily="18" charset="0"/>
                <a:cs typeface="Times New Roman"/>
              </a:rPr>
              <a:t> </a:t>
            </a:r>
            <a:r>
              <a:rPr lang="en-US" sz="2800" spc="-15" dirty="0">
                <a:latin typeface="Garamond" panose="02020404030301010803" pitchFamily="18" charset="0"/>
                <a:cs typeface="Times New Roman"/>
              </a:rPr>
              <a:t>authorized</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personnel</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0" dirty="0">
                <a:latin typeface="Garamond" panose="02020404030301010803" pitchFamily="18" charset="0"/>
                <a:cs typeface="Times New Roman"/>
              </a:rPr>
              <a:t> </a:t>
            </a:r>
            <a:r>
              <a:rPr lang="en-US" sz="2800" spc="-40" dirty="0">
                <a:latin typeface="Garamond" panose="02020404030301010803" pitchFamily="18" charset="0"/>
                <a:cs typeface="Times New Roman"/>
              </a:rPr>
              <a:t>access</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spc="6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0" dirty="0">
                <a:latin typeface="Garamond" panose="02020404030301010803" pitchFamily="18" charset="0"/>
                <a:cs typeface="Times New Roman"/>
              </a:rPr>
              <a:t> </a:t>
            </a:r>
            <a:r>
              <a:rPr lang="en-US" sz="2800" spc="-45" dirty="0">
                <a:latin typeface="Garamond" panose="02020404030301010803" pitchFamily="18" charset="0"/>
                <a:cs typeface="Times New Roman"/>
              </a:rPr>
              <a:t>while</a:t>
            </a:r>
            <a:r>
              <a:rPr lang="en-US" sz="2800" spc="55" dirty="0">
                <a:latin typeface="Garamond" panose="02020404030301010803" pitchFamily="18" charset="0"/>
                <a:cs typeface="Times New Roman"/>
              </a:rPr>
              <a:t> </a:t>
            </a:r>
            <a:r>
              <a:rPr lang="en-US" sz="2800" spc="-40" dirty="0">
                <a:latin typeface="Garamond" panose="02020404030301010803" pitchFamily="18" charset="0"/>
                <a:cs typeface="Times New Roman"/>
              </a:rPr>
              <a:t>still </a:t>
            </a:r>
            <a:r>
              <a:rPr lang="en-US" sz="2800" spc="-285" dirty="0">
                <a:latin typeface="Garamond" panose="02020404030301010803" pitchFamily="18" charset="0"/>
                <a:cs typeface="Times New Roman"/>
              </a:rPr>
              <a:t> </a:t>
            </a:r>
            <a:r>
              <a:rPr lang="en-US" sz="2800" spc="-45" dirty="0">
                <a:latin typeface="Garamond" panose="02020404030301010803" pitchFamily="18" charset="0"/>
                <a:cs typeface="Times New Roman"/>
              </a:rPr>
              <a:t>allowing</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efficient</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workflow</a:t>
            </a:r>
            <a:r>
              <a:rPr lang="en-US" sz="2800" dirty="0">
                <a:latin typeface="Garamond" panose="02020404030301010803" pitchFamily="18" charset="0"/>
                <a:cs typeface="Times New Roman"/>
              </a:rPr>
              <a:t> for</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different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departments?</a:t>
            </a:r>
            <a:endParaRPr lang="en-US" sz="2800" dirty="0">
              <a:latin typeface="Garamond" panose="02020404030301010803" pitchFamily="18" charset="0"/>
              <a:cs typeface="Times New Roman"/>
            </a:endParaRPr>
          </a:p>
          <a:p>
            <a:pPr marL="697865" marR="12065" indent="-228600">
              <a:lnSpc>
                <a:spcPct val="140800"/>
              </a:lnSpc>
              <a:spcBef>
                <a:spcPts val="25"/>
              </a:spcBef>
              <a:buFont typeface="Wingdings"/>
              <a:buChar char=""/>
              <a:tabLst>
                <a:tab pos="697865" algn="l"/>
                <a:tab pos="698500" algn="l"/>
              </a:tabLst>
            </a:pPr>
            <a:r>
              <a:rPr lang="en-US" sz="2800" spc="-10" dirty="0">
                <a:latin typeface="Garamond" panose="02020404030301010803" pitchFamily="18" charset="0"/>
                <a:cs typeface="Times New Roman"/>
              </a:rPr>
              <a:t>How</a:t>
            </a:r>
            <a:r>
              <a:rPr lang="en-US" sz="2800" spc="16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155" dirty="0">
                <a:latin typeface="Garamond" panose="02020404030301010803" pitchFamily="18" charset="0"/>
                <a:cs typeface="Times New Roman"/>
              </a:rPr>
              <a:t> </a:t>
            </a:r>
            <a:r>
              <a:rPr lang="en-US" sz="2800" spc="-35" dirty="0">
                <a:latin typeface="Garamond" panose="02020404030301010803" pitchFamily="18" charset="0"/>
                <a:cs typeface="Times New Roman"/>
              </a:rPr>
              <a:t>you</a:t>
            </a:r>
            <a:r>
              <a:rPr lang="en-US" sz="2800" spc="175" dirty="0">
                <a:latin typeface="Garamond" panose="02020404030301010803" pitchFamily="18" charset="0"/>
                <a:cs typeface="Times New Roman"/>
              </a:rPr>
              <a:t> </a:t>
            </a:r>
            <a:r>
              <a:rPr lang="en-US" sz="2800" spc="-20" dirty="0">
                <a:latin typeface="Garamond" panose="02020404030301010803" pitchFamily="18" charset="0"/>
                <a:cs typeface="Times New Roman"/>
              </a:rPr>
              <a:t>provide</a:t>
            </a:r>
            <a:r>
              <a:rPr lang="en-US" sz="2800" spc="170" dirty="0">
                <a:latin typeface="Garamond" panose="02020404030301010803" pitchFamily="18" charset="0"/>
                <a:cs typeface="Times New Roman"/>
              </a:rPr>
              <a:t> </a:t>
            </a:r>
            <a:r>
              <a:rPr lang="en-US" sz="2800" spc="-40" dirty="0">
                <a:latin typeface="Garamond" panose="02020404030301010803" pitchFamily="18" charset="0"/>
                <a:cs typeface="Times New Roman"/>
              </a:rPr>
              <a:t>access</a:t>
            </a:r>
            <a:r>
              <a:rPr lang="en-US" sz="2800" spc="16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70" dirty="0">
                <a:latin typeface="Garamond" panose="02020404030301010803" pitchFamily="18" charset="0"/>
                <a:cs typeface="Times New Roman"/>
              </a:rPr>
              <a:t> </a:t>
            </a:r>
            <a:r>
              <a:rPr lang="en-US" sz="2800" spc="-15" dirty="0">
                <a:latin typeface="Garamond" panose="02020404030301010803" pitchFamily="18" charset="0"/>
                <a:cs typeface="Times New Roman"/>
              </a:rPr>
              <a:t>this</a:t>
            </a:r>
            <a:r>
              <a:rPr lang="en-US" sz="2800" spc="16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75" dirty="0">
                <a:latin typeface="Garamond" panose="02020404030301010803" pitchFamily="18" charset="0"/>
                <a:cs typeface="Times New Roman"/>
              </a:rPr>
              <a:t> </a:t>
            </a:r>
            <a:r>
              <a:rPr lang="en-US" sz="2800" spc="-15" dirty="0">
                <a:latin typeface="Garamond" panose="02020404030301010803" pitchFamily="18" charset="0"/>
                <a:cs typeface="Times New Roman"/>
              </a:rPr>
              <a:t>without</a:t>
            </a:r>
            <a:r>
              <a:rPr lang="en-US" sz="2800" spc="165" dirty="0">
                <a:latin typeface="Garamond" panose="02020404030301010803" pitchFamily="18" charset="0"/>
                <a:cs typeface="Times New Roman"/>
              </a:rPr>
              <a:t> </a:t>
            </a:r>
            <a:r>
              <a:rPr lang="en-US" sz="2800" spc="-30" dirty="0">
                <a:latin typeface="Garamond" panose="02020404030301010803" pitchFamily="18" charset="0"/>
                <a:cs typeface="Times New Roman"/>
              </a:rPr>
              <a:t>exposing</a:t>
            </a:r>
            <a:r>
              <a:rPr lang="en-US" sz="2800" spc="170"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spc="170" dirty="0">
                <a:latin typeface="Garamond" panose="02020404030301010803" pitchFamily="18" charset="0"/>
                <a:cs typeface="Times New Roman"/>
              </a:rPr>
              <a:t> </a:t>
            </a:r>
            <a:r>
              <a:rPr lang="en-US" sz="2800" spc="-35" dirty="0">
                <a:latin typeface="Garamond" panose="02020404030301010803" pitchFamily="18" charset="0"/>
                <a:cs typeface="Times New Roman"/>
              </a:rPr>
              <a:t>details</a:t>
            </a:r>
            <a:r>
              <a:rPr lang="en-US" sz="2800" spc="16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70" dirty="0">
                <a:latin typeface="Garamond" panose="02020404030301010803" pitchFamily="18" charset="0"/>
                <a:cs typeface="Times New Roman"/>
              </a:rPr>
              <a:t> </a:t>
            </a:r>
            <a:r>
              <a:rPr lang="en-US" sz="2800" spc="-40" dirty="0">
                <a:latin typeface="Garamond" panose="02020404030301010803" pitchFamily="18" charset="0"/>
                <a:cs typeface="Times New Roman"/>
              </a:rPr>
              <a:t>still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maintaining</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integrity</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the </a:t>
            </a:r>
            <a:r>
              <a:rPr lang="en-US" sz="2800" spc="-25" dirty="0">
                <a:latin typeface="Garamond" panose="02020404030301010803" pitchFamily="18" charset="0"/>
                <a:cs typeface="Times New Roman"/>
              </a:rPr>
              <a:t>testing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process?</a:t>
            </a:r>
            <a:endParaRPr lang="en-US" sz="2800" dirty="0">
              <a:latin typeface="Garamond" panose="02020404030301010803" pitchFamily="18" charset="0"/>
              <a:cs typeface="Times New Roman"/>
            </a:endParaRPr>
          </a:p>
          <a:p>
            <a:pPr marL="12700" marR="5080">
              <a:lnSpc>
                <a:spcPct val="140800"/>
              </a:lnSpc>
              <a:spcBef>
                <a:spcPts val="805"/>
              </a:spcBef>
            </a:pPr>
            <a:r>
              <a:rPr lang="en-US" sz="2800" b="1" spc="-15" dirty="0">
                <a:solidFill>
                  <a:srgbClr val="054C2C"/>
                </a:solidFill>
                <a:latin typeface="Garamond" panose="02020404030301010803" pitchFamily="18" charset="0"/>
                <a:cs typeface="Times New Roman"/>
              </a:rPr>
              <a:t>*</a:t>
            </a:r>
            <a:r>
              <a:rPr lang="en-US" sz="2800" b="1" spc="240" dirty="0">
                <a:solidFill>
                  <a:srgbClr val="054C2C"/>
                </a:solidFill>
                <a:latin typeface="Garamond" panose="02020404030301010803" pitchFamily="18" charset="0"/>
                <a:cs typeface="Times New Roman"/>
              </a:rPr>
              <a:t> </a:t>
            </a:r>
            <a:r>
              <a:rPr lang="en-US" sz="2800" b="1" spc="-80" dirty="0">
                <a:solidFill>
                  <a:srgbClr val="054C2C"/>
                </a:solidFill>
                <a:latin typeface="Garamond" panose="02020404030301010803" pitchFamily="18" charset="0"/>
                <a:cs typeface="Times New Roman"/>
              </a:rPr>
              <a:t>A</a:t>
            </a:r>
            <a:r>
              <a:rPr lang="en-US" sz="2800" b="1" spc="30"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plenary</a:t>
            </a:r>
            <a:r>
              <a:rPr lang="en-US" sz="2800" b="1" spc="-2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session</a:t>
            </a:r>
            <a:r>
              <a:rPr lang="en-US" sz="2800" b="1" spc="23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will</a:t>
            </a:r>
            <a:r>
              <a:rPr lang="en-US" sz="2800" b="1" spc="24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be</a:t>
            </a:r>
            <a:r>
              <a:rPr lang="en-US" sz="2800" b="1" spc="24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conducted,</a:t>
            </a:r>
            <a:r>
              <a:rPr lang="en-US" sz="2800" b="1" spc="24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during</a:t>
            </a:r>
            <a:r>
              <a:rPr lang="en-US" sz="2800" b="1" spc="24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which</a:t>
            </a:r>
            <a:r>
              <a:rPr lang="en-US" sz="2800" b="1" spc="24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selected</a:t>
            </a:r>
            <a:r>
              <a:rPr lang="en-US" sz="2800" b="1" spc="24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participants</a:t>
            </a:r>
            <a:r>
              <a:rPr lang="en-US" sz="2800" b="1" spc="24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will</a:t>
            </a:r>
            <a:r>
              <a:rPr lang="en-US" sz="2800" b="1" spc="24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have</a:t>
            </a:r>
            <a:r>
              <a:rPr lang="en-US" sz="2800" b="1" spc="10"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20 </a:t>
            </a:r>
            <a:r>
              <a:rPr lang="en-US" sz="2800" b="1" spc="-285"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minutes</a:t>
            </a:r>
            <a:r>
              <a:rPr lang="en-US" sz="2800" b="1" spc="-5"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to</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respond </a:t>
            </a:r>
            <a:r>
              <a:rPr lang="en-US" sz="2800" b="1" dirty="0">
                <a:solidFill>
                  <a:srgbClr val="054C2C"/>
                </a:solidFill>
                <a:latin typeface="Garamond" panose="02020404030301010803" pitchFamily="18" charset="0"/>
                <a:cs typeface="Times New Roman"/>
              </a:rPr>
              <a:t>to</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these</a:t>
            </a:r>
            <a:r>
              <a:rPr lang="en-US" sz="2800" b="1"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questions</a:t>
            </a:r>
            <a:endParaRPr lang="en-US" sz="2800" dirty="0">
              <a:solidFill>
                <a:srgbClr val="054C2C"/>
              </a:solidFill>
              <a:latin typeface="Garamond" panose="02020404030301010803" pitchFamily="18" charset="0"/>
              <a:cs typeface="Times New Roman"/>
            </a:endParaRPr>
          </a:p>
        </p:txBody>
      </p:sp>
      <p:sp>
        <p:nvSpPr>
          <p:cNvPr id="7" name="TextBox 6">
            <a:extLst>
              <a:ext uri="{FF2B5EF4-FFF2-40B4-BE49-F238E27FC236}">
                <a16:creationId xmlns:a16="http://schemas.microsoft.com/office/drawing/2014/main" id="{AE1F0800-3781-B5A0-FB63-19191B542DE9}"/>
              </a:ext>
            </a:extLst>
          </p:cNvPr>
          <p:cNvSpPr txBox="1"/>
          <p:nvPr/>
        </p:nvSpPr>
        <p:spPr>
          <a:xfrm>
            <a:off x="7052993" y="798087"/>
            <a:ext cx="506783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635" algn="ctr">
              <a:spcBef>
                <a:spcPts val="100"/>
              </a:spcBef>
            </a:pPr>
            <a:r>
              <a:rPr lang="en-US" sz="3600" b="1" u="sng" spc="-5" dirty="0">
                <a:solidFill>
                  <a:schemeClr val="bg1"/>
                </a:solidFill>
                <a:uFill>
                  <a:solidFill>
                    <a:srgbClr val="000000"/>
                  </a:solidFill>
                </a:uFill>
                <a:latin typeface="Garamond" panose="02020404030301010803" pitchFamily="18" charset="0"/>
                <a:cs typeface="Times New Roman"/>
              </a:rPr>
              <a:t>The Scenario </a:t>
            </a:r>
            <a:endParaRPr lang="en-US" sz="3600" dirty="0">
              <a:solidFill>
                <a:schemeClr val="bg1"/>
              </a:solidFill>
              <a:latin typeface="Garamond" panose="02020404030301010803" pitchFamily="18" charset="0"/>
              <a:cs typeface="Times New Roman"/>
            </a:endParaRPr>
          </a:p>
        </p:txBody>
      </p:sp>
      <p:sp>
        <p:nvSpPr>
          <p:cNvPr id="3" name="Slide Number Placeholder 2">
            <a:extLst>
              <a:ext uri="{FF2B5EF4-FFF2-40B4-BE49-F238E27FC236}">
                <a16:creationId xmlns:a16="http://schemas.microsoft.com/office/drawing/2014/main" id="{5F51900B-645A-69D1-3709-2C956FB0984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241</a:t>
            </a:fld>
            <a:endParaRPr lang="en-US"/>
          </a:p>
        </p:txBody>
      </p:sp>
    </p:spTree>
    <p:extLst>
      <p:ext uri="{BB962C8B-B14F-4D97-AF65-F5344CB8AC3E}">
        <p14:creationId xmlns:p14="http://schemas.microsoft.com/office/powerpoint/2010/main" val="3344845056"/>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242</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81597"/>
            <a:ext cx="15468600" cy="7834068"/>
          </a:xfrm>
          <a:prstGeom prst="rect">
            <a:avLst/>
          </a:prstGeom>
          <a:noFill/>
        </p:spPr>
        <p:txBody>
          <a:bodyPr wrap="square" rtlCol="0">
            <a:spAutoFit/>
          </a:bodyPr>
          <a:lstStyle/>
          <a:p>
            <a:pPr algn="just">
              <a:lnSpc>
                <a:spcPct val="150000"/>
              </a:lnSpc>
            </a:pPr>
            <a:endParaRPr lang="en-US" sz="2250" dirty="0">
              <a:latin typeface="Garamond" panose="02020404030301010803" pitchFamily="18" charset="0"/>
            </a:endParaRP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Start with clearly defined learning objectives, outlining what participants will gain from the session on information security in data protection.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Begin with the fundamentals of data encryption, ensuring participants understand the basics before delving into advanced techniques.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practical examples and use cases to illustrate how data encryption is applied in real-world scenarios, enhancing practical understanding.</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Delve into advanced techniques for secure data handling, offering insights into cutting-edge practices in data protection.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the critical role of data encryption in overall data security, showcasing its importance in protecting sensitive information.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Break down various types of encryptions, explaining their strengths, weaknesses, and suitable use cases for each type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Highlight the significance of data backup in data protection, emphasizing its role in mitigating data loss and ensuring business continuity.</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different backup solutions available, providing an overview of cloud-based, on-premises, and hybrid options for data backup.</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Incorporate interactive demonstrations of data encryption and secure data handling, allowing participants to witness these processes in action.</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Share case studies illustrating successful implementations of data encryption, offering practical insights into its effectiveness.</a:t>
            </a:r>
          </a:p>
        </p:txBody>
      </p:sp>
    </p:spTree>
    <p:extLst>
      <p:ext uri="{BB962C8B-B14F-4D97-AF65-F5344CB8AC3E}">
        <p14:creationId xmlns:p14="http://schemas.microsoft.com/office/powerpoint/2010/main" val="226314784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243</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35472"/>
            <a:ext cx="15468600" cy="5237203"/>
          </a:xfrm>
          <a:prstGeom prst="rect">
            <a:avLst/>
          </a:prstGeom>
          <a:noFill/>
        </p:spPr>
        <p:txBody>
          <a:bodyPr wrap="square" rtlCol="0">
            <a:spAutoFit/>
          </a:bodyPr>
          <a:lstStyle/>
          <a:p>
            <a:pPr algn="just">
              <a:lnSpc>
                <a:spcPct val="150000"/>
              </a:lnSpc>
            </a:pPr>
            <a:endParaRPr lang="en-US" sz="2250" dirty="0">
              <a:latin typeface="Garamond" panose="02020404030301010803" pitchFamily="18" charset="0"/>
            </a:endParaRP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Allocate time for interactive Q&amp;A sessions, allowing participants to seek clarification on complex concepts related to information security.</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security best practices in data handling, instilling a culture of responsible and secure data management among participants.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Address common challenges in implementing data encryption and secure data handling, providing practical solutions for overcoming these hurdles.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Offer practical tips for effective data backup, covering scheduling, redundancy, and recovery strategies to enhance participants' data protection practices.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Connect information security practices to regulatory compliance requirements, helping participants understand the legal aspects of secure data handling.</a:t>
            </a:r>
          </a:p>
        </p:txBody>
      </p:sp>
    </p:spTree>
    <p:extLst>
      <p:ext uri="{BB962C8B-B14F-4D97-AF65-F5344CB8AC3E}">
        <p14:creationId xmlns:p14="http://schemas.microsoft.com/office/powerpoint/2010/main" val="218957204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8DEBAC6-29B7-CCFE-86CD-A0C34E580C4C}"/>
              </a:ext>
            </a:extLst>
          </p:cNvPr>
          <p:cNvSpPr/>
          <p:nvPr/>
        </p:nvSpPr>
        <p:spPr>
          <a:xfrm>
            <a:off x="2306845" y="2149475"/>
            <a:ext cx="13312079"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oogle Shape;1525;p92">
            <a:extLst>
              <a:ext uri="{FF2B5EF4-FFF2-40B4-BE49-F238E27FC236}">
                <a16:creationId xmlns:a16="http://schemas.microsoft.com/office/drawing/2014/main" id="{FEF149E9-CB80-1984-4F2F-CD85C36DA1E2}"/>
              </a:ext>
            </a:extLst>
          </p:cNvPr>
          <p:cNvPicPr preferRelativeResize="0"/>
          <p:nvPr/>
        </p:nvPicPr>
        <p:blipFill rotWithShape="1">
          <a:blip r:embed="rId2">
            <a:alphaModFix/>
          </a:blip>
          <a:srcRect/>
          <a:stretch/>
        </p:blipFill>
        <p:spPr>
          <a:xfrm>
            <a:off x="2917360" y="2462882"/>
            <a:ext cx="1835129" cy="1831340"/>
          </a:xfrm>
          <a:prstGeom prst="rect">
            <a:avLst/>
          </a:prstGeom>
          <a:noFill/>
          <a:ln>
            <a:noFill/>
          </a:ln>
        </p:spPr>
      </p:pic>
      <p:sp>
        <p:nvSpPr>
          <p:cNvPr id="5" name="object 5"/>
          <p:cNvSpPr txBox="1"/>
          <p:nvPr/>
        </p:nvSpPr>
        <p:spPr>
          <a:xfrm>
            <a:off x="2226806" y="1920875"/>
            <a:ext cx="13235160" cy="5786199"/>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aramond" panose="02020404030301010803" pitchFamily="18" charset="0"/>
                <a:cs typeface="Times New Roman"/>
              </a:rPr>
              <a:t>SECTION</a:t>
            </a:r>
            <a:r>
              <a:rPr sz="9600" b="1" spc="-85" dirty="0">
                <a:solidFill>
                  <a:srgbClr val="FFFFFF"/>
                </a:solidFill>
                <a:latin typeface="Garamond" panose="02020404030301010803" pitchFamily="18" charset="0"/>
                <a:cs typeface="Times New Roman"/>
              </a:rPr>
              <a:t> </a:t>
            </a:r>
            <a:r>
              <a:rPr lang="en-US" sz="9600" b="1" spc="-500" dirty="0">
                <a:solidFill>
                  <a:srgbClr val="FFFFFF"/>
                </a:solidFill>
                <a:latin typeface="Garamond" panose="02020404030301010803" pitchFamily="18" charset="0"/>
                <a:cs typeface="Times New Roman"/>
              </a:rPr>
              <a:t>8</a:t>
            </a:r>
            <a:endParaRPr sz="9600" dirty="0">
              <a:latin typeface="Garamond" panose="02020404030301010803" pitchFamily="18" charset="0"/>
              <a:cs typeface="Times New Roman"/>
            </a:endParaRPr>
          </a:p>
          <a:p>
            <a:pPr marL="12700" marR="5080" indent="1270" algn="ctr">
              <a:spcBef>
                <a:spcPts val="4695"/>
              </a:spcBef>
            </a:pPr>
            <a:r>
              <a:rPr lang="en-US" sz="9600" b="1" spc="-25" dirty="0">
                <a:solidFill>
                  <a:srgbClr val="054C2C"/>
                </a:solidFill>
                <a:latin typeface="Garamond" panose="02020404030301010803" pitchFamily="18" charset="0"/>
                <a:cs typeface="Times New Roman"/>
              </a:rPr>
              <a:t>Cross-Border Data  Transfer</a:t>
            </a:r>
          </a:p>
        </p:txBody>
      </p:sp>
      <p:sp>
        <p:nvSpPr>
          <p:cNvPr id="2" name="Slide Number Placeholder 1">
            <a:extLst>
              <a:ext uri="{FF2B5EF4-FFF2-40B4-BE49-F238E27FC236}">
                <a16:creationId xmlns:a16="http://schemas.microsoft.com/office/drawing/2014/main" id="{421B8199-648B-FC04-F257-1B1D1D916F4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244</a:t>
            </a:fld>
            <a:endParaRPr lang="en-US"/>
          </a:p>
        </p:txBody>
      </p:sp>
    </p:spTree>
    <p:extLst>
      <p:ext uri="{BB962C8B-B14F-4D97-AF65-F5344CB8AC3E}">
        <p14:creationId xmlns:p14="http://schemas.microsoft.com/office/powerpoint/2010/main" val="157298386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729C81D-0E50-5AF8-60E4-D4DEAB902B1E}"/>
              </a:ext>
            </a:extLst>
          </p:cNvPr>
          <p:cNvSpPr/>
          <p:nvPr/>
        </p:nvSpPr>
        <p:spPr>
          <a:xfrm>
            <a:off x="912284" y="1033520"/>
            <a:ext cx="3336304"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1461132" y="9126689"/>
            <a:ext cx="16169105" cy="569323"/>
          </a:xfrm>
          <a:prstGeom prst="rect">
            <a:avLst/>
          </a:prstGeom>
        </p:spPr>
        <p:txBody>
          <a:bodyPr vert="horz" wrap="square" lIns="0" tIns="12700" rIns="0" bIns="0" rtlCol="0">
            <a:spAutoFit/>
          </a:bodyPr>
          <a:lstStyle/>
          <a:p>
            <a:pPr marL="12700" marR="5080" algn="just">
              <a:lnSpc>
                <a:spcPct val="140700"/>
              </a:lnSpc>
              <a:spcBef>
                <a:spcPts val="100"/>
              </a:spcBef>
            </a:pPr>
            <a:r>
              <a:rPr sz="2800" b="1" spc="15" dirty="0">
                <a:solidFill>
                  <a:srgbClr val="054C2C"/>
                </a:solidFill>
                <a:latin typeface="Garamond" panose="02020404030301010803" pitchFamily="18" charset="0"/>
                <a:cs typeface="Times New Roman"/>
              </a:rPr>
              <a:t>Time</a:t>
            </a:r>
            <a:r>
              <a:rPr sz="2800" b="1" spc="-15" dirty="0">
                <a:solidFill>
                  <a:srgbClr val="054C2C"/>
                </a:solidFill>
                <a:latin typeface="Garamond" panose="02020404030301010803" pitchFamily="18" charset="0"/>
                <a:cs typeface="Times New Roman"/>
              </a:rPr>
              <a:t> </a:t>
            </a:r>
            <a:r>
              <a:rPr sz="2800" b="1" spc="-25" dirty="0">
                <a:solidFill>
                  <a:srgbClr val="054C2C"/>
                </a:solidFill>
                <a:latin typeface="Garamond" panose="02020404030301010803" pitchFamily="18" charset="0"/>
                <a:cs typeface="Times New Roman"/>
              </a:rPr>
              <a:t>Allocated:</a:t>
            </a:r>
            <a:r>
              <a:rPr sz="2800" b="1" spc="-1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20</a:t>
            </a:r>
            <a:r>
              <a:rPr sz="2800" b="1" spc="-10" dirty="0">
                <a:solidFill>
                  <a:srgbClr val="054C2C"/>
                </a:solidFill>
                <a:latin typeface="Garamond" panose="02020404030301010803" pitchFamily="18" charset="0"/>
                <a:cs typeface="Times New Roman"/>
              </a:rPr>
              <a:t> </a:t>
            </a:r>
            <a:r>
              <a:rPr sz="2800" b="1" spc="10" dirty="0">
                <a:solidFill>
                  <a:srgbClr val="054C2C"/>
                </a:solidFill>
                <a:latin typeface="Garamond" panose="02020404030301010803" pitchFamily="18" charset="0"/>
                <a:cs typeface="Times New Roman"/>
              </a:rPr>
              <a:t>mins</a:t>
            </a:r>
            <a:endParaRPr sz="2800" dirty="0">
              <a:solidFill>
                <a:srgbClr val="054C2C"/>
              </a:solidFill>
              <a:latin typeface="Garamond" panose="02020404030301010803" pitchFamily="18" charset="0"/>
              <a:cs typeface="Times New Roman"/>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aramond" panose="02020404030301010803" pitchFamily="18" charset="0"/>
            </a:endParaRPr>
          </a:p>
        </p:txBody>
      </p:sp>
      <p:sp>
        <p:nvSpPr>
          <p:cNvPr id="6" name="object 6"/>
          <p:cNvSpPr txBox="1"/>
          <p:nvPr/>
        </p:nvSpPr>
        <p:spPr>
          <a:xfrm>
            <a:off x="1966912" y="2964591"/>
            <a:ext cx="16693555" cy="6203942"/>
          </a:xfrm>
          <a:prstGeom prst="rect">
            <a:avLst/>
          </a:prstGeom>
          <a:ln w="19050">
            <a:noFill/>
          </a:ln>
        </p:spPr>
        <p:txBody>
          <a:bodyPr vert="horz" wrap="square" lIns="0" tIns="21590" rIns="0" bIns="0" rtlCol="0">
            <a:spAutoFit/>
          </a:bodyPr>
          <a:lstStyle/>
          <a:p>
            <a:pPr marL="12700">
              <a:spcBef>
                <a:spcPts val="100"/>
              </a:spcBef>
            </a:pPr>
            <a:r>
              <a:rPr lang="en-US" sz="3200" b="1" spc="-15" dirty="0">
                <a:latin typeface="Garamond" panose="02020404030301010803" pitchFamily="18" charset="0"/>
                <a:cs typeface="Times New Roman"/>
              </a:rPr>
              <a:t>Under</a:t>
            </a:r>
            <a:r>
              <a:rPr lang="en-US" sz="3200" b="1" spc="-10" dirty="0">
                <a:latin typeface="Garamond" panose="02020404030301010803" pitchFamily="18" charset="0"/>
                <a:cs typeface="Times New Roman"/>
              </a:rPr>
              <a:t> </a:t>
            </a:r>
            <a:r>
              <a:rPr lang="en-US" sz="3200" b="1" dirty="0">
                <a:latin typeface="Garamond" panose="02020404030301010803" pitchFamily="18" charset="0"/>
                <a:cs typeface="Times New Roman"/>
              </a:rPr>
              <a:t>this</a:t>
            </a:r>
            <a:r>
              <a:rPr lang="en-US" sz="3200" b="1" spc="-20" dirty="0">
                <a:latin typeface="Garamond" panose="02020404030301010803" pitchFamily="18" charset="0"/>
                <a:cs typeface="Times New Roman"/>
              </a:rPr>
              <a:t> </a:t>
            </a:r>
            <a:r>
              <a:rPr lang="en-US" sz="3200" b="1" spc="5" dirty="0">
                <a:latin typeface="Garamond" panose="02020404030301010803" pitchFamily="18" charset="0"/>
                <a:cs typeface="Times New Roman"/>
              </a:rPr>
              <a:t>topic,</a:t>
            </a:r>
            <a:r>
              <a:rPr lang="en-US" sz="3200" b="1" dirty="0">
                <a:latin typeface="Garamond" panose="02020404030301010803" pitchFamily="18" charset="0"/>
                <a:cs typeface="Times New Roman"/>
              </a:rPr>
              <a:t> </a:t>
            </a:r>
            <a:r>
              <a:rPr lang="en-US" sz="3200" b="1" spc="-5" dirty="0">
                <a:latin typeface="Garamond" panose="02020404030301010803" pitchFamily="18" charset="0"/>
                <a:cs typeface="Times New Roman"/>
              </a:rPr>
              <a:t>the</a:t>
            </a:r>
            <a:r>
              <a:rPr lang="en-US" sz="3200" b="1" spc="-15" dirty="0">
                <a:latin typeface="Garamond" panose="02020404030301010803" pitchFamily="18" charset="0"/>
                <a:cs typeface="Times New Roman"/>
              </a:rPr>
              <a:t> </a:t>
            </a:r>
            <a:r>
              <a:rPr lang="en-US" sz="3200" b="1" dirty="0">
                <a:latin typeface="Garamond" panose="02020404030301010803" pitchFamily="18" charset="0"/>
                <a:cs typeface="Times New Roman"/>
              </a:rPr>
              <a:t>following</a:t>
            </a:r>
            <a:r>
              <a:rPr lang="en-US" sz="3200" b="1" spc="-5" dirty="0">
                <a:latin typeface="Garamond" panose="02020404030301010803" pitchFamily="18" charset="0"/>
                <a:cs typeface="Times New Roman"/>
              </a:rPr>
              <a:t> </a:t>
            </a:r>
            <a:r>
              <a:rPr lang="en-US" sz="3200" b="1" spc="-15" dirty="0">
                <a:latin typeface="Garamond" panose="02020404030301010803" pitchFamily="18" charset="0"/>
                <a:cs typeface="Times New Roman"/>
              </a:rPr>
              <a:t>key</a:t>
            </a:r>
            <a:r>
              <a:rPr lang="en-US" sz="3200" b="1" spc="-5" dirty="0">
                <a:latin typeface="Garamond" panose="02020404030301010803" pitchFamily="18" charset="0"/>
                <a:cs typeface="Times New Roman"/>
              </a:rPr>
              <a:t> </a:t>
            </a:r>
            <a:r>
              <a:rPr lang="en-US" sz="3200" b="1" spc="-25" dirty="0">
                <a:latin typeface="Garamond" panose="02020404030301010803" pitchFamily="18" charset="0"/>
                <a:cs typeface="Times New Roman"/>
              </a:rPr>
              <a:t>areas</a:t>
            </a:r>
            <a:r>
              <a:rPr lang="en-US" sz="3200" b="1" spc="-10" dirty="0">
                <a:latin typeface="Garamond" panose="02020404030301010803" pitchFamily="18" charset="0"/>
                <a:cs typeface="Times New Roman"/>
              </a:rPr>
              <a:t> shall</a:t>
            </a:r>
            <a:r>
              <a:rPr lang="en-US" sz="3200" b="1" spc="-15" dirty="0">
                <a:latin typeface="Garamond" panose="02020404030301010803" pitchFamily="18" charset="0"/>
                <a:cs typeface="Times New Roman"/>
              </a:rPr>
              <a:t> </a:t>
            </a:r>
            <a:r>
              <a:rPr lang="en-US" sz="3200" b="1" spc="15" dirty="0">
                <a:latin typeface="Garamond" panose="02020404030301010803" pitchFamily="18" charset="0"/>
                <a:cs typeface="Times New Roman"/>
              </a:rPr>
              <a:t>be</a:t>
            </a:r>
            <a:r>
              <a:rPr lang="en-US" sz="3200" b="1" spc="-5" dirty="0">
                <a:latin typeface="Garamond" panose="02020404030301010803" pitchFamily="18" charset="0"/>
                <a:cs typeface="Times New Roman"/>
              </a:rPr>
              <a:t> </a:t>
            </a:r>
            <a:r>
              <a:rPr lang="en-US" sz="3200" b="1" spc="5" dirty="0">
                <a:latin typeface="Garamond" panose="02020404030301010803" pitchFamily="18" charset="0"/>
                <a:cs typeface="Times New Roman"/>
              </a:rPr>
              <a:t>discussed:</a:t>
            </a:r>
            <a:endParaRPr lang="en-US" sz="3200" dirty="0">
              <a:latin typeface="Garamond" panose="02020404030301010803" pitchFamily="18" charset="0"/>
              <a:cs typeface="Times New Roman"/>
            </a:endParaRPr>
          </a:p>
          <a:p>
            <a:pPr>
              <a:spcBef>
                <a:spcPts val="50"/>
              </a:spcBef>
            </a:pPr>
            <a:endParaRPr lang="en-US" sz="3600" dirty="0">
              <a:latin typeface="Garamond" panose="02020404030301010803" pitchFamily="18" charset="0"/>
              <a:cs typeface="Times New Roman"/>
            </a:endParaRPr>
          </a:p>
          <a:p>
            <a:pPr marL="524510"/>
            <a:r>
              <a:rPr lang="en-US" sz="2800" b="1" spc="-20" dirty="0">
                <a:solidFill>
                  <a:srgbClr val="252525"/>
                </a:solidFill>
                <a:latin typeface="Garamond" panose="02020404030301010803" pitchFamily="18" charset="0"/>
                <a:cs typeface="Times New Roman"/>
              </a:rPr>
              <a:t>Learning </a:t>
            </a:r>
            <a:r>
              <a:rPr lang="en-US" sz="2800" b="1" spc="-10" dirty="0">
                <a:solidFill>
                  <a:srgbClr val="252525"/>
                </a:solidFill>
                <a:latin typeface="Garamond" panose="02020404030301010803" pitchFamily="18" charset="0"/>
                <a:cs typeface="Times New Roman"/>
              </a:rPr>
              <a:t>Objectives</a:t>
            </a:r>
          </a:p>
          <a:p>
            <a:pPr>
              <a:spcBef>
                <a:spcPts val="30"/>
              </a:spcBef>
            </a:pPr>
            <a:endParaRPr lang="en-US" sz="3200" dirty="0">
              <a:latin typeface="Garamond" panose="02020404030301010803" pitchFamily="18" charset="0"/>
              <a:cs typeface="Times New Roman"/>
            </a:endParaRPr>
          </a:p>
          <a:p>
            <a:pPr marL="524510"/>
            <a:r>
              <a:rPr lang="en-US" sz="2800" b="1" spc="-5" dirty="0">
                <a:solidFill>
                  <a:srgbClr val="252525"/>
                </a:solidFill>
                <a:latin typeface="Garamond" panose="02020404030301010803" pitchFamily="18" charset="0"/>
                <a:cs typeface="Times New Roman"/>
              </a:rPr>
              <a:t>Concept</a:t>
            </a:r>
            <a:r>
              <a:rPr lang="en-US" sz="2800" b="1" spc="-10" dirty="0">
                <a:solidFill>
                  <a:srgbClr val="252525"/>
                </a:solidFill>
                <a:latin typeface="Garamond" panose="02020404030301010803" pitchFamily="18" charset="0"/>
                <a:cs typeface="Times New Roman"/>
              </a:rPr>
              <a:t> of </a:t>
            </a:r>
            <a:r>
              <a:rPr lang="en-US" sz="2800" b="1" spc="-25" dirty="0">
                <a:solidFill>
                  <a:srgbClr val="252525"/>
                </a:solidFill>
                <a:latin typeface="Garamond" panose="02020404030301010803" pitchFamily="18" charset="0"/>
                <a:cs typeface="Times New Roman"/>
              </a:rPr>
              <a:t>Cross-Border</a:t>
            </a:r>
            <a:r>
              <a:rPr lang="en-US" sz="2800" b="1" spc="-10"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Data</a:t>
            </a:r>
            <a:r>
              <a:rPr lang="en-US" sz="2800" b="1" dirty="0">
                <a:solidFill>
                  <a:srgbClr val="252525"/>
                </a:solidFill>
                <a:latin typeface="Garamond" panose="02020404030301010803" pitchFamily="18" charset="0"/>
                <a:cs typeface="Times New Roman"/>
              </a:rPr>
              <a:t> </a:t>
            </a:r>
            <a:r>
              <a:rPr lang="en-US" sz="2800" b="1" spc="-30" dirty="0">
                <a:solidFill>
                  <a:srgbClr val="252525"/>
                </a:solidFill>
                <a:latin typeface="Garamond" panose="02020404030301010803" pitchFamily="18" charset="0"/>
                <a:cs typeface="Times New Roman"/>
              </a:rPr>
              <a:t>Transfer</a:t>
            </a:r>
            <a:endParaRPr lang="en-US" sz="2800" dirty="0">
              <a:latin typeface="Garamond" panose="02020404030301010803" pitchFamily="18" charset="0"/>
              <a:cs typeface="Times New Roman"/>
            </a:endParaRPr>
          </a:p>
          <a:p>
            <a:pPr marL="524510" marR="596900">
              <a:lnSpc>
                <a:spcPct val="226700"/>
              </a:lnSpc>
              <a:spcBef>
                <a:spcPts val="15"/>
              </a:spcBef>
            </a:pPr>
            <a:r>
              <a:rPr lang="en-US" sz="2800" b="1" spc="-5" dirty="0">
                <a:solidFill>
                  <a:srgbClr val="252525"/>
                </a:solidFill>
                <a:latin typeface="Garamond" panose="02020404030301010803" pitchFamily="18" charset="0"/>
                <a:cs typeface="Times New Roman"/>
              </a:rPr>
              <a:t>Impact </a:t>
            </a:r>
            <a:r>
              <a:rPr lang="en-US" sz="2800" b="1" spc="-10" dirty="0">
                <a:solidFill>
                  <a:srgbClr val="252525"/>
                </a:solidFill>
                <a:latin typeface="Garamond" panose="02020404030301010803" pitchFamily="18" charset="0"/>
                <a:cs typeface="Times New Roman"/>
              </a:rPr>
              <a:t>of </a:t>
            </a:r>
            <a:r>
              <a:rPr lang="en-US" sz="2800" b="1" spc="-5" dirty="0">
                <a:solidFill>
                  <a:srgbClr val="252525"/>
                </a:solidFill>
                <a:latin typeface="Garamond" panose="02020404030301010803" pitchFamily="18" charset="0"/>
                <a:cs typeface="Times New Roman"/>
              </a:rPr>
              <a:t>the </a:t>
            </a:r>
            <a:r>
              <a:rPr lang="en-US" sz="2800" b="1" spc="30" dirty="0" err="1">
                <a:solidFill>
                  <a:srgbClr val="252525"/>
                </a:solidFill>
                <a:latin typeface="Garamond" panose="02020404030301010803" pitchFamily="18" charset="0"/>
                <a:cs typeface="Times New Roman"/>
              </a:rPr>
              <a:t>NDPA</a:t>
            </a:r>
            <a:r>
              <a:rPr lang="en-US" sz="2800" b="1" spc="30" dirty="0">
                <a:solidFill>
                  <a:srgbClr val="252525"/>
                </a:solidFill>
                <a:latin typeface="Garamond" panose="02020404030301010803" pitchFamily="18" charset="0"/>
                <a:cs typeface="Times New Roman"/>
              </a:rPr>
              <a:t> </a:t>
            </a:r>
            <a:r>
              <a:rPr lang="en-US" sz="2800" b="1" spc="10" dirty="0">
                <a:solidFill>
                  <a:srgbClr val="252525"/>
                </a:solidFill>
                <a:latin typeface="Garamond" panose="02020404030301010803" pitchFamily="18" charset="0"/>
                <a:cs typeface="Times New Roman"/>
              </a:rPr>
              <a:t>on </a:t>
            </a:r>
            <a:r>
              <a:rPr lang="en-US" sz="2800" b="1" spc="-25" dirty="0">
                <a:solidFill>
                  <a:srgbClr val="252525"/>
                </a:solidFill>
                <a:latin typeface="Garamond" panose="02020404030301010803" pitchFamily="18" charset="0"/>
                <a:cs typeface="Times New Roman"/>
              </a:rPr>
              <a:t>Cross-Border </a:t>
            </a:r>
            <a:r>
              <a:rPr lang="en-US" sz="2800" b="1" spc="-5" dirty="0">
                <a:solidFill>
                  <a:srgbClr val="252525"/>
                </a:solidFill>
                <a:latin typeface="Garamond" panose="02020404030301010803" pitchFamily="18" charset="0"/>
                <a:cs typeface="Times New Roman"/>
              </a:rPr>
              <a:t>Data </a:t>
            </a:r>
            <a:r>
              <a:rPr lang="en-US" sz="2800" b="1" spc="-30" dirty="0">
                <a:solidFill>
                  <a:srgbClr val="252525"/>
                </a:solidFill>
                <a:latin typeface="Garamond" panose="02020404030301010803" pitchFamily="18" charset="0"/>
                <a:cs typeface="Times New Roman"/>
              </a:rPr>
              <a:t>Transfer </a:t>
            </a:r>
            <a:r>
              <a:rPr lang="en-US" sz="2800" b="1" spc="-285" dirty="0">
                <a:solidFill>
                  <a:srgbClr val="252525"/>
                </a:solidFill>
                <a:latin typeface="Garamond" panose="02020404030301010803" pitchFamily="18" charset="0"/>
                <a:cs typeface="Times New Roman"/>
              </a:rPr>
              <a:t> </a:t>
            </a:r>
            <a:r>
              <a:rPr lang="en-US" sz="2800" b="1" spc="-20" dirty="0">
                <a:solidFill>
                  <a:srgbClr val="252525"/>
                </a:solidFill>
                <a:latin typeface="Garamond" panose="02020404030301010803" pitchFamily="18" charset="0"/>
                <a:cs typeface="Times New Roman"/>
              </a:rPr>
              <a:t>Safeguarding</a:t>
            </a:r>
            <a:r>
              <a:rPr lang="en-US" sz="2800" b="1" spc="5"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Data</a:t>
            </a:r>
            <a:r>
              <a:rPr lang="en-US" sz="2800" b="1"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in</a:t>
            </a:r>
            <a:r>
              <a:rPr lang="en-US" sz="2800" b="1" spc="5" dirty="0">
                <a:solidFill>
                  <a:srgbClr val="252525"/>
                </a:solidFill>
                <a:latin typeface="Garamond" panose="02020404030301010803" pitchFamily="18" charset="0"/>
                <a:cs typeface="Times New Roman"/>
              </a:rPr>
              <a:t> </a:t>
            </a:r>
            <a:r>
              <a:rPr lang="en-US" sz="2800" b="1" spc="-25" dirty="0">
                <a:solidFill>
                  <a:srgbClr val="252525"/>
                </a:solidFill>
                <a:latin typeface="Garamond" panose="02020404030301010803" pitchFamily="18" charset="0"/>
                <a:cs typeface="Times New Roman"/>
              </a:rPr>
              <a:t>Cross-Border</a:t>
            </a:r>
            <a:r>
              <a:rPr lang="en-US" sz="2800" b="1"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Data</a:t>
            </a:r>
            <a:r>
              <a:rPr lang="en-US" sz="2800" b="1" spc="5" dirty="0">
                <a:solidFill>
                  <a:srgbClr val="252525"/>
                </a:solidFill>
                <a:latin typeface="Garamond" panose="02020404030301010803" pitchFamily="18" charset="0"/>
                <a:cs typeface="Times New Roman"/>
              </a:rPr>
              <a:t> </a:t>
            </a:r>
            <a:r>
              <a:rPr lang="en-US" sz="2800" b="1" spc="-30" dirty="0">
                <a:solidFill>
                  <a:srgbClr val="252525"/>
                </a:solidFill>
                <a:latin typeface="Garamond" panose="02020404030301010803" pitchFamily="18" charset="0"/>
                <a:cs typeface="Times New Roman"/>
              </a:rPr>
              <a:t>Transfer</a:t>
            </a:r>
          </a:p>
          <a:p>
            <a:pPr marL="524510" marR="596900">
              <a:lnSpc>
                <a:spcPct val="226700"/>
              </a:lnSpc>
              <a:spcBef>
                <a:spcPts val="15"/>
              </a:spcBef>
            </a:pPr>
            <a:r>
              <a:rPr lang="en-US" sz="2800" b="1" spc="-15" dirty="0">
                <a:solidFill>
                  <a:srgbClr val="252525"/>
                </a:solidFill>
                <a:latin typeface="Garamond" panose="02020404030301010803" pitchFamily="18" charset="0"/>
                <a:cs typeface="Times New Roman"/>
              </a:rPr>
              <a:t>Safeguarding Data in Cross-Border Data Transfer </a:t>
            </a:r>
          </a:p>
          <a:p>
            <a:pPr marL="524510" marR="596900">
              <a:lnSpc>
                <a:spcPct val="226700"/>
              </a:lnSpc>
              <a:spcBef>
                <a:spcPts val="15"/>
              </a:spcBef>
            </a:pPr>
            <a:r>
              <a:rPr lang="en-US" sz="2800" b="1" spc="-15" dirty="0">
                <a:solidFill>
                  <a:srgbClr val="252525"/>
                </a:solidFill>
                <a:latin typeface="Garamond" panose="02020404030301010803" pitchFamily="18" charset="0"/>
                <a:cs typeface="Times New Roman"/>
              </a:rPr>
              <a:t>Approaches</a:t>
            </a:r>
            <a:r>
              <a:rPr lang="en-US" sz="2800" b="1" spc="-5" dirty="0">
                <a:solidFill>
                  <a:srgbClr val="252525"/>
                </a:solidFill>
                <a:latin typeface="Garamond" panose="02020404030301010803" pitchFamily="18" charset="0"/>
                <a:cs typeface="Times New Roman"/>
              </a:rPr>
              <a:t> </a:t>
            </a:r>
            <a:r>
              <a:rPr lang="en-US" sz="2800" b="1" dirty="0">
                <a:solidFill>
                  <a:srgbClr val="252525"/>
                </a:solidFill>
                <a:latin typeface="Garamond" panose="02020404030301010803" pitchFamily="18" charset="0"/>
                <a:cs typeface="Times New Roman"/>
              </a:rPr>
              <a:t>to</a:t>
            </a:r>
            <a:r>
              <a:rPr lang="en-US" sz="2800" b="1" spc="-10" dirty="0">
                <a:solidFill>
                  <a:srgbClr val="252525"/>
                </a:solidFill>
                <a:latin typeface="Garamond" panose="02020404030301010803" pitchFamily="18" charset="0"/>
                <a:cs typeface="Times New Roman"/>
              </a:rPr>
              <a:t> </a:t>
            </a:r>
            <a:r>
              <a:rPr lang="en-US" sz="2800" b="1" spc="10" dirty="0">
                <a:solidFill>
                  <a:srgbClr val="252525"/>
                </a:solidFill>
                <a:latin typeface="Garamond" panose="02020404030301010803" pitchFamily="18" charset="0"/>
                <a:cs typeface="Times New Roman"/>
              </a:rPr>
              <a:t>Handling</a:t>
            </a:r>
            <a:r>
              <a:rPr lang="en-US" sz="2800" b="1" spc="-5" dirty="0">
                <a:solidFill>
                  <a:srgbClr val="252525"/>
                </a:solidFill>
                <a:latin typeface="Garamond" panose="02020404030301010803" pitchFamily="18" charset="0"/>
                <a:cs typeface="Times New Roman"/>
              </a:rPr>
              <a:t> </a:t>
            </a:r>
            <a:r>
              <a:rPr lang="en-US" sz="2800" b="1" spc="-25" dirty="0">
                <a:solidFill>
                  <a:srgbClr val="252525"/>
                </a:solidFill>
                <a:latin typeface="Garamond" panose="02020404030301010803" pitchFamily="18" charset="0"/>
                <a:cs typeface="Times New Roman"/>
              </a:rPr>
              <a:t>Cross-Border</a:t>
            </a:r>
            <a:r>
              <a:rPr lang="en-US" sz="2800" b="1" spc="-15" dirty="0">
                <a:solidFill>
                  <a:srgbClr val="252525"/>
                </a:solidFill>
                <a:latin typeface="Garamond" panose="02020404030301010803" pitchFamily="18" charset="0"/>
                <a:cs typeface="Times New Roman"/>
              </a:rPr>
              <a:t> </a:t>
            </a:r>
            <a:r>
              <a:rPr lang="en-US" sz="2800" b="1" spc="-5" dirty="0">
                <a:solidFill>
                  <a:srgbClr val="252525"/>
                </a:solidFill>
                <a:latin typeface="Garamond" panose="02020404030301010803" pitchFamily="18" charset="0"/>
                <a:cs typeface="Times New Roman"/>
              </a:rPr>
              <a:t>Data </a:t>
            </a:r>
            <a:r>
              <a:rPr lang="en-US" sz="2800" b="1" spc="-25" dirty="0">
                <a:solidFill>
                  <a:srgbClr val="252525"/>
                </a:solidFill>
                <a:latin typeface="Garamond" panose="02020404030301010803" pitchFamily="18" charset="0"/>
                <a:cs typeface="Times New Roman"/>
              </a:rPr>
              <a:t>Transfers</a:t>
            </a:r>
            <a:endParaRPr lang="en-US" sz="2800" dirty="0">
              <a:latin typeface="Garamond" panose="02020404030301010803" pitchFamily="18" charset="0"/>
              <a:cs typeface="Times New Roman"/>
            </a:endParaRPr>
          </a:p>
          <a:p>
            <a:pPr marL="524510" marR="596900">
              <a:lnSpc>
                <a:spcPct val="226700"/>
              </a:lnSpc>
              <a:spcBef>
                <a:spcPts val="15"/>
              </a:spcBef>
            </a:pPr>
            <a:endParaRPr lang="en-US" sz="2800" dirty="0">
              <a:latin typeface="Garamond" panose="02020404030301010803" pitchFamily="18" charset="0"/>
              <a:cs typeface="Times New Roman"/>
            </a:endParaRPr>
          </a:p>
        </p:txBody>
      </p:sp>
      <p:sp>
        <p:nvSpPr>
          <p:cNvPr id="9" name="object 9"/>
          <p:cNvSpPr/>
          <p:nvPr/>
        </p:nvSpPr>
        <p:spPr>
          <a:xfrm>
            <a:off x="1546774" y="4599429"/>
            <a:ext cx="9515560" cy="0"/>
          </a:xfrm>
          <a:custGeom>
            <a:avLst/>
            <a:gdLst/>
            <a:ahLst/>
            <a:cxnLst/>
            <a:rect l="l" t="t" r="r" b="b"/>
            <a:pathLst>
              <a:path w="4172585">
                <a:moveTo>
                  <a:pt x="0" y="0"/>
                </a:moveTo>
                <a:lnTo>
                  <a:pt x="41721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grpSp>
        <p:nvGrpSpPr>
          <p:cNvPr id="11" name="object 11"/>
          <p:cNvGrpSpPr/>
          <p:nvPr/>
        </p:nvGrpSpPr>
        <p:grpSpPr>
          <a:xfrm>
            <a:off x="1461133" y="5113959"/>
            <a:ext cx="9690957" cy="558516"/>
            <a:chOff x="1191767" y="2929076"/>
            <a:chExt cx="4249497" cy="284276"/>
          </a:xfrm>
        </p:grpSpPr>
        <p:sp>
          <p:nvSpPr>
            <p:cNvPr id="13" name="object 13"/>
            <p:cNvSpPr/>
            <p:nvPr/>
          </p:nvSpPr>
          <p:spPr>
            <a:xfrm>
              <a:off x="1229309" y="3189350"/>
              <a:ext cx="4211955" cy="0"/>
            </a:xfrm>
            <a:custGeom>
              <a:avLst/>
              <a:gdLst/>
              <a:ahLst/>
              <a:cxnLst/>
              <a:rect l="l" t="t" r="r" b="b"/>
              <a:pathLst>
                <a:path w="4211955">
                  <a:moveTo>
                    <a:pt x="0" y="0"/>
                  </a:moveTo>
                  <a:lnTo>
                    <a:pt x="4211497"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14" name="object 14"/>
            <p:cNvPicPr/>
            <p:nvPr/>
          </p:nvPicPr>
          <p:blipFill>
            <a:blip r:embed="rId2" cstate="print"/>
            <a:stretch>
              <a:fillRect/>
            </a:stretch>
          </p:blipFill>
          <p:spPr>
            <a:xfrm>
              <a:off x="1191767" y="2929076"/>
              <a:ext cx="311696" cy="284276"/>
            </a:xfrm>
            <a:prstGeom prst="rect">
              <a:avLst/>
            </a:prstGeom>
            <a:ln>
              <a:solidFill>
                <a:srgbClr val="054C2C"/>
              </a:solidFill>
            </a:ln>
          </p:spPr>
        </p:pic>
      </p:grpSp>
      <p:sp>
        <p:nvSpPr>
          <p:cNvPr id="17" name="object 17"/>
          <p:cNvSpPr/>
          <p:nvPr/>
        </p:nvSpPr>
        <p:spPr>
          <a:xfrm>
            <a:off x="1546774" y="6581754"/>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4633912" y="1374573"/>
            <a:ext cx="12462713" cy="707886"/>
          </a:xfrm>
          <a:prstGeom prst="rect">
            <a:avLst/>
          </a:prstGeom>
          <a:noFill/>
        </p:spPr>
        <p:txBody>
          <a:bodyPr wrap="square">
            <a:spAutoFit/>
          </a:bodyPr>
          <a:lstStyle/>
          <a:p>
            <a:pPr marL="12700">
              <a:spcBef>
                <a:spcPts val="95"/>
              </a:spcBef>
            </a:pPr>
            <a:r>
              <a:rPr lang="en-US" sz="4000" b="1" spc="-35" dirty="0">
                <a:solidFill>
                  <a:srgbClr val="054C2C"/>
                </a:solidFill>
                <a:latin typeface="Garamond" panose="02020404030301010803" pitchFamily="18" charset="0"/>
                <a:cs typeface="Times New Roman"/>
              </a:rPr>
              <a:t>Mechanisms for Cross Border Transfer </a:t>
            </a:r>
            <a:endParaRPr lang="en-US" sz="4000" dirty="0">
              <a:solidFill>
                <a:srgbClr val="054C2C"/>
              </a:solidFill>
              <a:latin typeface="Garamond" panose="02020404030301010803" pitchFamily="18" charset="0"/>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b="1" spc="-385" dirty="0">
                <a:solidFill>
                  <a:srgbClr val="C00000"/>
                </a:solidFill>
                <a:latin typeface="Garamond" panose="02020404030301010803" pitchFamily="18" charset="0"/>
                <a:cs typeface="Times New Roman"/>
              </a:rPr>
              <a:t> </a:t>
            </a:r>
            <a:r>
              <a:rPr lang="en-US" sz="6600" b="1" spc="22" baseline="17361" dirty="0">
                <a:solidFill>
                  <a:srgbClr val="FFFFFF"/>
                </a:solidFill>
                <a:latin typeface="Garamond" panose="02020404030301010803" pitchFamily="18" charset="0"/>
                <a:cs typeface="Times New Roman"/>
              </a:rPr>
              <a:t>Topic</a:t>
            </a:r>
            <a:r>
              <a:rPr lang="en-US" sz="6600" b="1" spc="-15" baseline="17361" dirty="0">
                <a:solidFill>
                  <a:srgbClr val="FFFFFF"/>
                </a:solidFill>
                <a:latin typeface="Garamond" panose="02020404030301010803" pitchFamily="18" charset="0"/>
                <a:cs typeface="Times New Roman"/>
              </a:rPr>
              <a:t> </a:t>
            </a:r>
            <a:r>
              <a:rPr lang="en-US" sz="6600" b="1" spc="-254" baseline="17361" dirty="0">
                <a:solidFill>
                  <a:srgbClr val="FFFFFF"/>
                </a:solidFill>
                <a:latin typeface="Garamond" panose="02020404030301010803" pitchFamily="18" charset="0"/>
                <a:cs typeface="Times New Roman"/>
              </a:rPr>
              <a:t>1	</a:t>
            </a:r>
            <a:endParaRPr lang="en-US" sz="6600" dirty="0">
              <a:latin typeface="Garamond" panose="02020404030301010803" pitchFamily="18" charset="0"/>
            </a:endParaRPr>
          </a:p>
        </p:txBody>
      </p:sp>
      <p:grpSp>
        <p:nvGrpSpPr>
          <p:cNvPr id="3" name="object 15">
            <a:extLst>
              <a:ext uri="{FF2B5EF4-FFF2-40B4-BE49-F238E27FC236}">
                <a16:creationId xmlns:a16="http://schemas.microsoft.com/office/drawing/2014/main" id="{FE2586D2-186B-40D8-901F-3FA56FA6AF10}"/>
              </a:ext>
            </a:extLst>
          </p:cNvPr>
          <p:cNvGrpSpPr/>
          <p:nvPr/>
        </p:nvGrpSpPr>
        <p:grpSpPr>
          <a:xfrm>
            <a:off x="1461132" y="6891042"/>
            <a:ext cx="9718498" cy="561486"/>
            <a:chOff x="1191767" y="3343617"/>
            <a:chExt cx="4261574" cy="285788"/>
          </a:xfrm>
        </p:grpSpPr>
        <p:sp>
          <p:nvSpPr>
            <p:cNvPr id="26" name="object 17">
              <a:extLst>
                <a:ext uri="{FF2B5EF4-FFF2-40B4-BE49-F238E27FC236}">
                  <a16:creationId xmlns:a16="http://schemas.microsoft.com/office/drawing/2014/main" id="{4BBE2D9C-8437-9F07-B983-9F31152C4BFC}"/>
                </a:ext>
              </a:extLst>
            </p:cNvPr>
            <p:cNvSpPr/>
            <p:nvPr/>
          </p:nvSpPr>
          <p:spPr>
            <a:xfrm>
              <a:off x="1229321" y="3604640"/>
              <a:ext cx="4224020"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28" name="object 18">
              <a:extLst>
                <a:ext uri="{FF2B5EF4-FFF2-40B4-BE49-F238E27FC236}">
                  <a16:creationId xmlns:a16="http://schemas.microsoft.com/office/drawing/2014/main" id="{E2D4B605-13ED-7509-56FC-EAC73090F0B8}"/>
                </a:ext>
              </a:extLst>
            </p:cNvPr>
            <p:cNvPicPr/>
            <p:nvPr/>
          </p:nvPicPr>
          <p:blipFill>
            <a:blip r:embed="rId3" cstate="print"/>
            <a:stretch>
              <a:fillRect/>
            </a:stretch>
          </p:blipFill>
          <p:spPr>
            <a:xfrm>
              <a:off x="1191767" y="3343617"/>
              <a:ext cx="311696" cy="285788"/>
            </a:xfrm>
            <a:prstGeom prst="rect">
              <a:avLst/>
            </a:prstGeom>
            <a:ln>
              <a:solidFill>
                <a:srgbClr val="054C2C"/>
              </a:solidFill>
            </a:ln>
          </p:spPr>
        </p:pic>
      </p:grpSp>
      <p:grpSp>
        <p:nvGrpSpPr>
          <p:cNvPr id="30" name="object 15">
            <a:extLst>
              <a:ext uri="{FF2B5EF4-FFF2-40B4-BE49-F238E27FC236}">
                <a16:creationId xmlns:a16="http://schemas.microsoft.com/office/drawing/2014/main" id="{BD7F4E6A-4E2D-EC7C-BAF1-510F80963A6A}"/>
              </a:ext>
            </a:extLst>
          </p:cNvPr>
          <p:cNvGrpSpPr/>
          <p:nvPr/>
        </p:nvGrpSpPr>
        <p:grpSpPr>
          <a:xfrm>
            <a:off x="1425683" y="7749512"/>
            <a:ext cx="9718498" cy="561486"/>
            <a:chOff x="1191767" y="3343617"/>
            <a:chExt cx="4261574" cy="285788"/>
          </a:xfrm>
        </p:grpSpPr>
        <p:sp>
          <p:nvSpPr>
            <p:cNvPr id="32" name="object 17">
              <a:extLst>
                <a:ext uri="{FF2B5EF4-FFF2-40B4-BE49-F238E27FC236}">
                  <a16:creationId xmlns:a16="http://schemas.microsoft.com/office/drawing/2014/main" id="{112430D4-D80C-592A-AF66-6C52E54FD186}"/>
                </a:ext>
              </a:extLst>
            </p:cNvPr>
            <p:cNvSpPr/>
            <p:nvPr/>
          </p:nvSpPr>
          <p:spPr>
            <a:xfrm>
              <a:off x="1229321" y="3604640"/>
              <a:ext cx="4224020"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pic>
          <p:nvPicPr>
            <p:cNvPr id="33" name="object 18">
              <a:extLst>
                <a:ext uri="{FF2B5EF4-FFF2-40B4-BE49-F238E27FC236}">
                  <a16:creationId xmlns:a16="http://schemas.microsoft.com/office/drawing/2014/main" id="{ED490A44-A42F-252D-22F4-1631F9553424}"/>
                </a:ext>
              </a:extLst>
            </p:cNvPr>
            <p:cNvPicPr/>
            <p:nvPr/>
          </p:nvPicPr>
          <p:blipFill>
            <a:blip r:embed="rId3" cstate="print"/>
            <a:stretch>
              <a:fillRect/>
            </a:stretch>
          </p:blipFill>
          <p:spPr>
            <a:xfrm>
              <a:off x="1191767" y="3343617"/>
              <a:ext cx="311696" cy="285788"/>
            </a:xfrm>
            <a:prstGeom prst="rect">
              <a:avLst/>
            </a:prstGeom>
            <a:ln>
              <a:solidFill>
                <a:srgbClr val="054C2C"/>
              </a:solidFill>
            </a:ln>
          </p:spPr>
        </p:pic>
      </p:grpSp>
      <p:grpSp>
        <p:nvGrpSpPr>
          <p:cNvPr id="20" name="Group 19">
            <a:extLst>
              <a:ext uri="{FF2B5EF4-FFF2-40B4-BE49-F238E27FC236}">
                <a16:creationId xmlns:a16="http://schemas.microsoft.com/office/drawing/2014/main" id="{CB9B8640-FFE0-A7D9-7405-0CE3D33A1281}"/>
              </a:ext>
            </a:extLst>
          </p:cNvPr>
          <p:cNvGrpSpPr/>
          <p:nvPr/>
        </p:nvGrpSpPr>
        <p:grpSpPr>
          <a:xfrm>
            <a:off x="1512351" y="3881071"/>
            <a:ext cx="864365" cy="831433"/>
            <a:chOff x="1461132" y="3884669"/>
            <a:chExt cx="864365" cy="831433"/>
          </a:xfrm>
        </p:grpSpPr>
        <p:sp>
          <p:nvSpPr>
            <p:cNvPr id="21" name="Google Shape;506;p8">
              <a:extLst>
                <a:ext uri="{FF2B5EF4-FFF2-40B4-BE49-F238E27FC236}">
                  <a16:creationId xmlns:a16="http://schemas.microsoft.com/office/drawing/2014/main" id="{ABF23218-2150-E785-AC3C-2E09E05623F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22" name="Google Shape;548;p12">
              <a:extLst>
                <a:ext uri="{FF2B5EF4-FFF2-40B4-BE49-F238E27FC236}">
                  <a16:creationId xmlns:a16="http://schemas.microsoft.com/office/drawing/2014/main" id="{15E079BE-2DB7-C256-6707-3A2389BC5F76}"/>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23" name="Group 22">
            <a:extLst>
              <a:ext uri="{FF2B5EF4-FFF2-40B4-BE49-F238E27FC236}">
                <a16:creationId xmlns:a16="http://schemas.microsoft.com/office/drawing/2014/main" id="{A340C70E-D44E-0C88-CAC0-3CD54733BE1C}"/>
              </a:ext>
            </a:extLst>
          </p:cNvPr>
          <p:cNvGrpSpPr/>
          <p:nvPr/>
        </p:nvGrpSpPr>
        <p:grpSpPr>
          <a:xfrm>
            <a:off x="1512351" y="5693665"/>
            <a:ext cx="864365" cy="831433"/>
            <a:chOff x="1461132" y="3884669"/>
            <a:chExt cx="864365" cy="831433"/>
          </a:xfrm>
        </p:grpSpPr>
        <p:sp>
          <p:nvSpPr>
            <p:cNvPr id="34" name="Google Shape;506;p8">
              <a:extLst>
                <a:ext uri="{FF2B5EF4-FFF2-40B4-BE49-F238E27FC236}">
                  <a16:creationId xmlns:a16="http://schemas.microsoft.com/office/drawing/2014/main" id="{5A91868C-DB88-680A-36B9-B74266B18D25}"/>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5" name="Google Shape;548;p12">
              <a:extLst>
                <a:ext uri="{FF2B5EF4-FFF2-40B4-BE49-F238E27FC236}">
                  <a16:creationId xmlns:a16="http://schemas.microsoft.com/office/drawing/2014/main" id="{FAB0A1A2-5ED8-5113-92A2-18CDF627D0F3}"/>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6" name="Group 35">
            <a:extLst>
              <a:ext uri="{FF2B5EF4-FFF2-40B4-BE49-F238E27FC236}">
                <a16:creationId xmlns:a16="http://schemas.microsoft.com/office/drawing/2014/main" id="{C90542FC-C936-BDF9-41E6-603E55A1A52F}"/>
              </a:ext>
            </a:extLst>
          </p:cNvPr>
          <p:cNvGrpSpPr/>
          <p:nvPr/>
        </p:nvGrpSpPr>
        <p:grpSpPr>
          <a:xfrm>
            <a:off x="1512351" y="6599962"/>
            <a:ext cx="864365" cy="831433"/>
            <a:chOff x="1461132" y="3884669"/>
            <a:chExt cx="864365" cy="831433"/>
          </a:xfrm>
        </p:grpSpPr>
        <p:sp>
          <p:nvSpPr>
            <p:cNvPr id="37" name="Google Shape;506;p8">
              <a:extLst>
                <a:ext uri="{FF2B5EF4-FFF2-40B4-BE49-F238E27FC236}">
                  <a16:creationId xmlns:a16="http://schemas.microsoft.com/office/drawing/2014/main" id="{83CEB172-2550-5514-2CEE-243445F167B7}"/>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8" name="Google Shape;548;p12">
              <a:extLst>
                <a:ext uri="{FF2B5EF4-FFF2-40B4-BE49-F238E27FC236}">
                  <a16:creationId xmlns:a16="http://schemas.microsoft.com/office/drawing/2014/main" id="{50FE5B18-7E7C-09C8-47D7-7A56B08ACE8A}"/>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9" name="Group 38">
            <a:extLst>
              <a:ext uri="{FF2B5EF4-FFF2-40B4-BE49-F238E27FC236}">
                <a16:creationId xmlns:a16="http://schemas.microsoft.com/office/drawing/2014/main" id="{6BCC80C2-BACC-417B-9E81-8DA60BFA3A4C}"/>
              </a:ext>
            </a:extLst>
          </p:cNvPr>
          <p:cNvGrpSpPr/>
          <p:nvPr/>
        </p:nvGrpSpPr>
        <p:grpSpPr>
          <a:xfrm>
            <a:off x="1512351" y="7506259"/>
            <a:ext cx="864365" cy="831433"/>
            <a:chOff x="1461132" y="3884669"/>
            <a:chExt cx="864365" cy="831433"/>
          </a:xfrm>
        </p:grpSpPr>
        <p:sp>
          <p:nvSpPr>
            <p:cNvPr id="40" name="Google Shape;506;p8">
              <a:extLst>
                <a:ext uri="{FF2B5EF4-FFF2-40B4-BE49-F238E27FC236}">
                  <a16:creationId xmlns:a16="http://schemas.microsoft.com/office/drawing/2014/main" id="{A96BBD21-4F37-92EF-46C0-BD54C73B5736}"/>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1" name="Google Shape;548;p12">
              <a:extLst>
                <a:ext uri="{FF2B5EF4-FFF2-40B4-BE49-F238E27FC236}">
                  <a16:creationId xmlns:a16="http://schemas.microsoft.com/office/drawing/2014/main" id="{185183B9-8D41-2366-04B9-E4E656F880F9}"/>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42" name="Group 41">
            <a:extLst>
              <a:ext uri="{FF2B5EF4-FFF2-40B4-BE49-F238E27FC236}">
                <a16:creationId xmlns:a16="http://schemas.microsoft.com/office/drawing/2014/main" id="{4F4D7E97-2E22-559F-6464-D3120596259C}"/>
              </a:ext>
            </a:extLst>
          </p:cNvPr>
          <p:cNvGrpSpPr/>
          <p:nvPr/>
        </p:nvGrpSpPr>
        <p:grpSpPr>
          <a:xfrm>
            <a:off x="1512351" y="4787368"/>
            <a:ext cx="864365" cy="831433"/>
            <a:chOff x="1461132" y="3884669"/>
            <a:chExt cx="864365" cy="831433"/>
          </a:xfrm>
        </p:grpSpPr>
        <p:sp>
          <p:nvSpPr>
            <p:cNvPr id="43" name="Google Shape;506;p8">
              <a:extLst>
                <a:ext uri="{FF2B5EF4-FFF2-40B4-BE49-F238E27FC236}">
                  <a16:creationId xmlns:a16="http://schemas.microsoft.com/office/drawing/2014/main" id="{466D2934-B005-C491-2EFC-EE305A40866E}"/>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4" name="Google Shape;548;p12">
              <a:extLst>
                <a:ext uri="{FF2B5EF4-FFF2-40B4-BE49-F238E27FC236}">
                  <a16:creationId xmlns:a16="http://schemas.microsoft.com/office/drawing/2014/main" id="{AB7F6652-1681-5674-8741-63A2AB04238E}"/>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sp>
        <p:nvSpPr>
          <p:cNvPr id="5" name="Slide Number Placeholder 4">
            <a:extLst>
              <a:ext uri="{FF2B5EF4-FFF2-40B4-BE49-F238E27FC236}">
                <a16:creationId xmlns:a16="http://schemas.microsoft.com/office/drawing/2014/main" id="{089ADC58-7F76-3C44-2B46-8D0E87CF74C9}"/>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245</a:t>
            </a:fld>
            <a:endParaRPr lang="en-US"/>
          </a:p>
        </p:txBody>
      </p:sp>
    </p:spTree>
    <p:extLst>
      <p:ext uri="{BB962C8B-B14F-4D97-AF65-F5344CB8AC3E}">
        <p14:creationId xmlns:p14="http://schemas.microsoft.com/office/powerpoint/2010/main" val="149371640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59437" y="1634738"/>
            <a:ext cx="17875798"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aramond" panose="02020404030301010803" pitchFamily="18" charset="0"/>
                <a:cs typeface="Times New Roman"/>
              </a:rPr>
              <a:t>Data Encryption and Secure Data Handling Techniques</a:t>
            </a:r>
          </a:p>
        </p:txBody>
      </p:sp>
      <p:sp>
        <p:nvSpPr>
          <p:cNvPr id="10" name="object 10"/>
          <p:cNvSpPr txBox="1"/>
          <p:nvPr/>
        </p:nvSpPr>
        <p:spPr>
          <a:xfrm>
            <a:off x="1152317" y="3305144"/>
            <a:ext cx="17020783" cy="4267579"/>
          </a:xfrm>
          <a:prstGeom prst="rect">
            <a:avLst/>
          </a:prstGeom>
        </p:spPr>
        <p:txBody>
          <a:bodyPr vert="horz" wrap="square" lIns="0" tIns="12700" rIns="0" bIns="0" rtlCol="0">
            <a:spAutoFit/>
          </a:bodyPr>
          <a:lstStyle/>
          <a:p>
            <a:pPr>
              <a:spcBef>
                <a:spcPts val="15"/>
              </a:spcBef>
            </a:pPr>
            <a:endParaRPr lang="en-US" sz="3600" dirty="0">
              <a:latin typeface="Garamond" panose="02020404030301010803" pitchFamily="18" charset="0"/>
              <a:cs typeface="Times New Roman"/>
            </a:endParaRPr>
          </a:p>
          <a:p>
            <a:pPr marR="1556385">
              <a:lnSpc>
                <a:spcPct val="150000"/>
              </a:lnSpc>
              <a:spcBef>
                <a:spcPts val="5"/>
              </a:spcBef>
            </a:pPr>
            <a:r>
              <a:rPr lang="en-US" sz="3200" dirty="0">
                <a:latin typeface="Garamond" panose="02020404030301010803" pitchFamily="18" charset="0"/>
                <a:cs typeface="Times New Roman"/>
              </a:rPr>
              <a:t>Upon</a:t>
            </a:r>
            <a:r>
              <a:rPr lang="en-US" sz="3200" spc="250" dirty="0">
                <a:latin typeface="Garamond" panose="02020404030301010803" pitchFamily="18" charset="0"/>
                <a:cs typeface="Times New Roman"/>
              </a:rPr>
              <a:t> </a:t>
            </a:r>
            <a:r>
              <a:rPr lang="en-US" sz="3200" spc="-15" dirty="0">
                <a:latin typeface="Garamond" panose="02020404030301010803" pitchFamily="18" charset="0"/>
                <a:cs typeface="Times New Roman"/>
              </a:rPr>
              <a:t>completion</a:t>
            </a:r>
            <a:r>
              <a:rPr lang="en-US" sz="3200" spc="254"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spc="229" dirty="0">
                <a:latin typeface="Garamond" panose="02020404030301010803" pitchFamily="18" charset="0"/>
                <a:cs typeface="Times New Roman"/>
              </a:rPr>
              <a:t> </a:t>
            </a:r>
            <a:r>
              <a:rPr lang="en-US" sz="3200" spc="-20" dirty="0">
                <a:latin typeface="Garamond" panose="02020404030301010803" pitchFamily="18" charset="0"/>
                <a:cs typeface="Times New Roman"/>
              </a:rPr>
              <a:t>Topic</a:t>
            </a:r>
            <a:r>
              <a:rPr lang="en-US" sz="3200" spc="254" dirty="0">
                <a:latin typeface="Garamond" panose="02020404030301010803" pitchFamily="18" charset="0"/>
                <a:cs typeface="Times New Roman"/>
              </a:rPr>
              <a:t> </a:t>
            </a:r>
            <a:r>
              <a:rPr lang="en-US" sz="3200" spc="-40" dirty="0">
                <a:latin typeface="Garamond" panose="02020404030301010803" pitchFamily="18" charset="0"/>
                <a:cs typeface="Times New Roman"/>
              </a:rPr>
              <a:t>1</a:t>
            </a:r>
            <a:r>
              <a:rPr lang="en-US" sz="3200" spc="-5" dirty="0">
                <a:latin typeface="Garamond" panose="02020404030301010803" pitchFamily="18" charset="0"/>
                <a:cs typeface="Times New Roman"/>
              </a:rPr>
              <a:t> </a:t>
            </a:r>
            <a:r>
              <a:rPr lang="en-US" sz="3200" spc="-30" dirty="0">
                <a:latin typeface="Garamond" panose="02020404030301010803" pitchFamily="18" charset="0"/>
                <a:cs typeface="Times New Roman"/>
              </a:rPr>
              <a:t>“Mechanism</a:t>
            </a:r>
            <a:r>
              <a:rPr lang="en-US" sz="3200" spc="-20" dirty="0">
                <a:latin typeface="Garamond" panose="02020404030301010803" pitchFamily="18" charset="0"/>
                <a:cs typeface="Times New Roman"/>
              </a:rPr>
              <a:t> </a:t>
            </a:r>
            <a:r>
              <a:rPr lang="en-US" sz="3200" dirty="0">
                <a:latin typeface="Garamond" panose="02020404030301010803" pitchFamily="18" charset="0"/>
                <a:cs typeface="Times New Roman"/>
              </a:rPr>
              <a:t>for</a:t>
            </a:r>
            <a:r>
              <a:rPr lang="en-US" sz="3200" spc="240" dirty="0">
                <a:latin typeface="Garamond" panose="02020404030301010803" pitchFamily="18" charset="0"/>
                <a:cs typeface="Times New Roman"/>
              </a:rPr>
              <a:t> </a:t>
            </a:r>
            <a:r>
              <a:rPr lang="en-US" sz="3200" spc="-15" dirty="0">
                <a:latin typeface="Garamond" panose="02020404030301010803" pitchFamily="18" charset="0"/>
                <a:cs typeface="Times New Roman"/>
              </a:rPr>
              <a:t>Cross-border</a:t>
            </a:r>
            <a:r>
              <a:rPr lang="en-US" sz="3200" spc="250" dirty="0">
                <a:latin typeface="Garamond" panose="02020404030301010803" pitchFamily="18" charset="0"/>
                <a:cs typeface="Times New Roman"/>
              </a:rPr>
              <a:t> </a:t>
            </a:r>
            <a:r>
              <a:rPr lang="en-US" sz="3200" spc="-5" dirty="0">
                <a:latin typeface="Garamond" panose="02020404030301010803" pitchFamily="18" charset="0"/>
                <a:cs typeface="Times New Roman"/>
              </a:rPr>
              <a:t>Data </a:t>
            </a:r>
            <a:r>
              <a:rPr lang="en-US" sz="3200" spc="-285" dirty="0">
                <a:latin typeface="Garamond" panose="02020404030301010803" pitchFamily="18" charset="0"/>
                <a:cs typeface="Times New Roman"/>
              </a:rPr>
              <a:t> </a:t>
            </a:r>
            <a:r>
              <a:rPr lang="en-US" sz="3200" spc="-15" dirty="0">
                <a:latin typeface="Garamond" panose="02020404030301010803" pitchFamily="18" charset="0"/>
                <a:cs typeface="Times New Roman"/>
              </a:rPr>
              <a:t>Transfer”,</a:t>
            </a:r>
            <a:r>
              <a:rPr lang="en-US" sz="3200" dirty="0">
                <a:latin typeface="Garamond" panose="02020404030301010803" pitchFamily="18" charset="0"/>
                <a:cs typeface="Times New Roman"/>
              </a:rPr>
              <a:t> </a:t>
            </a:r>
            <a:r>
              <a:rPr lang="en-US" sz="3200" spc="-25" dirty="0">
                <a:latin typeface="Garamond" panose="02020404030301010803" pitchFamily="18" charset="0"/>
                <a:cs typeface="Times New Roman"/>
              </a:rPr>
              <a:t>participants</a:t>
            </a:r>
            <a:r>
              <a:rPr lang="en-US" sz="3200" spc="-10" dirty="0">
                <a:latin typeface="Garamond" panose="02020404030301010803" pitchFamily="18" charset="0"/>
                <a:cs typeface="Times New Roman"/>
              </a:rPr>
              <a:t> </a:t>
            </a:r>
            <a:r>
              <a:rPr lang="en-US" sz="3200" spc="-40" dirty="0">
                <a:latin typeface="Garamond" panose="02020404030301010803" pitchFamily="18" charset="0"/>
                <a:cs typeface="Times New Roman"/>
              </a:rPr>
              <a:t>shall</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be</a:t>
            </a:r>
            <a:r>
              <a:rPr lang="en-US" sz="3200" dirty="0">
                <a:latin typeface="Garamond" panose="02020404030301010803" pitchFamily="18" charset="0"/>
                <a:cs typeface="Times New Roman"/>
              </a:rPr>
              <a:t> </a:t>
            </a:r>
            <a:r>
              <a:rPr lang="en-US" sz="3200" spc="-20" dirty="0">
                <a:latin typeface="Garamond" panose="02020404030301010803" pitchFamily="18" charset="0"/>
                <a:cs typeface="Times New Roman"/>
              </a:rPr>
              <a:t>equipped</a:t>
            </a:r>
            <a:r>
              <a:rPr lang="en-US" sz="3200" dirty="0">
                <a:latin typeface="Garamond" panose="02020404030301010803" pitchFamily="18" charset="0"/>
                <a:cs typeface="Times New Roman"/>
              </a:rPr>
              <a:t> </a:t>
            </a:r>
            <a:r>
              <a:rPr lang="en-US" sz="3200" spc="-25" dirty="0">
                <a:latin typeface="Garamond" panose="02020404030301010803" pitchFamily="18" charset="0"/>
                <a:cs typeface="Times New Roman"/>
              </a:rPr>
              <a:t>with</a:t>
            </a:r>
            <a:r>
              <a:rPr lang="en-US" sz="3200" spc="5"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spc="-10" dirty="0">
                <a:latin typeface="Garamond" panose="02020404030301010803" pitchFamily="18" charset="0"/>
                <a:cs typeface="Times New Roman"/>
              </a:rPr>
              <a:t> </a:t>
            </a:r>
            <a:r>
              <a:rPr lang="en-US" sz="3200" spc="-50" dirty="0">
                <a:latin typeface="Garamond" panose="02020404030301010803" pitchFamily="18" charset="0"/>
                <a:cs typeface="Times New Roman"/>
              </a:rPr>
              <a:t>skills</a:t>
            </a:r>
            <a:r>
              <a:rPr lang="en-US" sz="3200" spc="5" dirty="0">
                <a:latin typeface="Garamond" panose="02020404030301010803" pitchFamily="18" charset="0"/>
                <a:cs typeface="Times New Roman"/>
              </a:rPr>
              <a:t> </a:t>
            </a:r>
            <a:r>
              <a:rPr lang="en-US" sz="3200" spc="-15" dirty="0">
                <a:latin typeface="Garamond" panose="02020404030301010803" pitchFamily="18" charset="0"/>
                <a:cs typeface="Times New Roman"/>
              </a:rPr>
              <a:t>to:</a:t>
            </a:r>
            <a:endParaRPr lang="en-US" sz="3200" dirty="0">
              <a:latin typeface="Garamond" panose="02020404030301010803" pitchFamily="18" charset="0"/>
              <a:cs typeface="Times New Roman"/>
            </a:endParaRPr>
          </a:p>
          <a:p>
            <a:pPr marL="342265" indent="-228600">
              <a:lnSpc>
                <a:spcPct val="150000"/>
              </a:lnSpc>
              <a:spcBef>
                <a:spcPts val="625"/>
              </a:spcBef>
              <a:buFont typeface="Wingdings"/>
              <a:buChar char=""/>
              <a:tabLst>
                <a:tab pos="342265" algn="l"/>
                <a:tab pos="342900" algn="l"/>
              </a:tabLst>
            </a:pPr>
            <a:r>
              <a:rPr lang="en-US" sz="3200" spc="-15" dirty="0">
                <a:latin typeface="Garamond" panose="02020404030301010803" pitchFamily="18" charset="0"/>
                <a:cs typeface="Times New Roman"/>
              </a:rPr>
              <a:t>Understand</a:t>
            </a:r>
            <a:r>
              <a:rPr lang="en-US" sz="3200" spc="5"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spc="10" dirty="0">
                <a:latin typeface="Garamond" panose="02020404030301010803" pitchFamily="18" charset="0"/>
                <a:cs typeface="Times New Roman"/>
              </a:rPr>
              <a:t> </a:t>
            </a:r>
            <a:r>
              <a:rPr lang="en-US" sz="3200" spc="-10" dirty="0">
                <a:latin typeface="Garamond" panose="02020404030301010803" pitchFamily="18" charset="0"/>
                <a:cs typeface="Times New Roman"/>
              </a:rPr>
              <a:t>concept</a:t>
            </a:r>
            <a:r>
              <a:rPr lang="en-US" sz="3200" spc="5" dirty="0">
                <a:latin typeface="Garamond" panose="02020404030301010803" pitchFamily="18" charset="0"/>
                <a:cs typeface="Times New Roman"/>
              </a:rPr>
              <a:t> </a:t>
            </a:r>
            <a:r>
              <a:rPr lang="en-US" sz="3200" spc="-10" dirty="0">
                <a:latin typeface="Garamond" panose="02020404030301010803" pitchFamily="18" charset="0"/>
                <a:cs typeface="Times New Roman"/>
              </a:rPr>
              <a:t>of</a:t>
            </a:r>
            <a:r>
              <a:rPr lang="en-US" sz="3200" spc="10" dirty="0">
                <a:latin typeface="Garamond" panose="02020404030301010803" pitchFamily="18" charset="0"/>
                <a:cs typeface="Times New Roman"/>
              </a:rPr>
              <a:t> </a:t>
            </a:r>
            <a:r>
              <a:rPr lang="en-US" sz="3200" spc="-15" dirty="0">
                <a:latin typeface="Garamond" panose="02020404030301010803" pitchFamily="18" charset="0"/>
                <a:cs typeface="Times New Roman"/>
              </a:rPr>
              <a:t>cross-border</a:t>
            </a:r>
            <a:r>
              <a:rPr lang="en-US" sz="3200"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spc="10" dirty="0">
                <a:latin typeface="Garamond" panose="02020404030301010803" pitchFamily="18" charset="0"/>
                <a:cs typeface="Times New Roman"/>
              </a:rPr>
              <a:t> </a:t>
            </a:r>
            <a:r>
              <a:rPr lang="en-US" sz="3200" spc="-15" dirty="0">
                <a:latin typeface="Garamond" panose="02020404030301010803" pitchFamily="18" charset="0"/>
                <a:cs typeface="Times New Roman"/>
              </a:rPr>
              <a:t>transfer</a:t>
            </a:r>
            <a:endParaRPr lang="en-US" sz="3200" dirty="0">
              <a:latin typeface="Garamond" panose="02020404030301010803" pitchFamily="18" charset="0"/>
              <a:cs typeface="Times New Roman"/>
            </a:endParaRPr>
          </a:p>
          <a:p>
            <a:pPr marL="342265" marR="1557655" indent="-228600">
              <a:lnSpc>
                <a:spcPct val="150000"/>
              </a:lnSpc>
              <a:spcBef>
                <a:spcPts val="25"/>
              </a:spcBef>
              <a:buFont typeface="Wingdings"/>
              <a:buChar char=""/>
              <a:tabLst>
                <a:tab pos="342265" algn="l"/>
                <a:tab pos="342900" algn="l"/>
              </a:tabLst>
            </a:pPr>
            <a:r>
              <a:rPr lang="en-US" sz="3200" spc="-25" dirty="0">
                <a:latin typeface="Garamond" panose="02020404030301010803" pitchFamily="18" charset="0"/>
                <a:cs typeface="Times New Roman"/>
              </a:rPr>
              <a:t>Learn</a:t>
            </a:r>
            <a:r>
              <a:rPr lang="en-US" sz="3200" spc="-20" dirty="0">
                <a:latin typeface="Garamond" panose="02020404030301010803" pitchFamily="18" charset="0"/>
                <a:cs typeface="Times New Roman"/>
              </a:rPr>
              <a:t> how</a:t>
            </a:r>
            <a:r>
              <a:rPr lang="en-US" sz="3200" spc="-15" dirty="0">
                <a:latin typeface="Garamond" panose="02020404030301010803" pitchFamily="18" charset="0"/>
                <a:cs typeface="Times New Roman"/>
              </a:rPr>
              <a:t> </a:t>
            </a:r>
            <a:r>
              <a:rPr lang="en-US" sz="3200" spc="10" dirty="0">
                <a:latin typeface="Garamond" panose="02020404030301010803" pitchFamily="18" charset="0"/>
                <a:cs typeface="Times New Roman"/>
              </a:rPr>
              <a:t>to </a:t>
            </a:r>
            <a:r>
              <a:rPr lang="en-US" sz="3200" spc="-30" dirty="0">
                <a:latin typeface="Garamond" panose="02020404030301010803" pitchFamily="18" charset="0"/>
                <a:cs typeface="Times New Roman"/>
              </a:rPr>
              <a:t>safeguard</a:t>
            </a:r>
            <a:r>
              <a:rPr lang="en-US" sz="3200" spc="-25"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spc="-15" dirty="0">
                <a:latin typeface="Garamond" panose="02020404030301010803" pitchFamily="18" charset="0"/>
                <a:cs typeface="Times New Roman"/>
              </a:rPr>
              <a:t> </a:t>
            </a:r>
            <a:r>
              <a:rPr lang="en-US" sz="3200" spc="-25" dirty="0">
                <a:latin typeface="Garamond" panose="02020404030301010803" pitchFamily="18" charset="0"/>
                <a:cs typeface="Times New Roman"/>
              </a:rPr>
              <a:t>in</a:t>
            </a:r>
            <a:r>
              <a:rPr lang="en-US" sz="3200" spc="-20" dirty="0">
                <a:latin typeface="Garamond" panose="02020404030301010803" pitchFamily="18" charset="0"/>
                <a:cs typeface="Times New Roman"/>
              </a:rPr>
              <a:t> </a:t>
            </a:r>
            <a:r>
              <a:rPr lang="en-US" sz="3200" spc="-15" dirty="0">
                <a:latin typeface="Garamond" panose="02020404030301010803" pitchFamily="18" charset="0"/>
                <a:cs typeface="Times New Roman"/>
              </a:rPr>
              <a:t>cross-border</a:t>
            </a:r>
            <a:r>
              <a:rPr lang="en-US" sz="3200" spc="-10"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spc="-15" dirty="0">
                <a:latin typeface="Garamond" panose="02020404030301010803" pitchFamily="18" charset="0"/>
                <a:cs typeface="Times New Roman"/>
              </a:rPr>
              <a:t> transfer </a:t>
            </a:r>
            <a:r>
              <a:rPr lang="en-US" sz="3200" spc="-20" dirty="0">
                <a:latin typeface="Garamond" panose="02020404030301010803" pitchFamily="18" charset="0"/>
                <a:cs typeface="Times New Roman"/>
              </a:rPr>
              <a:t>in </a:t>
            </a:r>
            <a:r>
              <a:rPr lang="en-US" sz="3200" spc="-25" dirty="0">
                <a:latin typeface="Garamond" panose="02020404030301010803" pitchFamily="18" charset="0"/>
                <a:cs typeface="Times New Roman"/>
              </a:rPr>
              <a:t>accordance</a:t>
            </a:r>
            <a:r>
              <a:rPr lang="en-US" sz="3200" spc="-5" dirty="0">
                <a:latin typeface="Garamond" panose="02020404030301010803" pitchFamily="18" charset="0"/>
                <a:cs typeface="Times New Roman"/>
              </a:rPr>
              <a:t> </a:t>
            </a:r>
            <a:r>
              <a:rPr lang="en-US" sz="3200" spc="-25" dirty="0">
                <a:latin typeface="Garamond" panose="02020404030301010803" pitchFamily="18" charset="0"/>
                <a:cs typeface="Times New Roman"/>
              </a:rPr>
              <a:t>with</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the </a:t>
            </a:r>
            <a:r>
              <a:rPr lang="en-US" sz="3200" spc="5" dirty="0" err="1">
                <a:latin typeface="Garamond" panose="02020404030301010803" pitchFamily="18" charset="0"/>
                <a:cs typeface="Times New Roman"/>
              </a:rPr>
              <a:t>NDPA</a:t>
            </a:r>
            <a:r>
              <a:rPr lang="en-US" sz="3200" spc="5" dirty="0">
                <a:latin typeface="Garamond" panose="02020404030301010803" pitchFamily="18" charset="0"/>
                <a:cs typeface="Times New Roman"/>
              </a:rPr>
              <a:t>.</a:t>
            </a:r>
            <a:endParaRPr lang="en-US" sz="3200" dirty="0">
              <a:latin typeface="Garamond" panose="02020404030301010803" pitchFamily="18" charset="0"/>
              <a:cs typeface="Times New Roman"/>
            </a:endParaRPr>
          </a:p>
          <a:p>
            <a:pPr marL="342265" marR="5080" indent="-228600">
              <a:lnSpc>
                <a:spcPct val="150000"/>
              </a:lnSpc>
              <a:spcBef>
                <a:spcPts val="35"/>
              </a:spcBef>
              <a:buFont typeface="Wingdings"/>
              <a:buChar char=""/>
              <a:tabLst>
                <a:tab pos="342265" algn="l"/>
                <a:tab pos="342900" algn="l"/>
              </a:tabLst>
            </a:pPr>
            <a:r>
              <a:rPr lang="en-US" sz="3200" spc="-20" dirty="0">
                <a:latin typeface="Garamond" panose="02020404030301010803" pitchFamily="18" charset="0"/>
                <a:cs typeface="Times New Roman"/>
              </a:rPr>
              <a:t>Compare</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and</a:t>
            </a:r>
            <a:r>
              <a:rPr lang="en-US" sz="3200" spc="-5" dirty="0">
                <a:latin typeface="Garamond" panose="02020404030301010803" pitchFamily="18" charset="0"/>
                <a:cs typeface="Times New Roman"/>
              </a:rPr>
              <a:t> </a:t>
            </a:r>
            <a:r>
              <a:rPr lang="en-US" sz="3200" spc="-10" dirty="0">
                <a:latin typeface="Garamond" panose="02020404030301010803" pitchFamily="18" charset="0"/>
                <a:cs typeface="Times New Roman"/>
              </a:rPr>
              <a:t>contrast</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pros</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and</a:t>
            </a:r>
            <a:r>
              <a:rPr lang="en-US" sz="3200" spc="5" dirty="0">
                <a:latin typeface="Garamond" panose="02020404030301010803" pitchFamily="18" charset="0"/>
                <a:cs typeface="Times New Roman"/>
              </a:rPr>
              <a:t> </a:t>
            </a:r>
            <a:r>
              <a:rPr lang="en-US" sz="3200" spc="-15" dirty="0">
                <a:latin typeface="Garamond" panose="02020404030301010803" pitchFamily="18" charset="0"/>
                <a:cs typeface="Times New Roman"/>
              </a:rPr>
              <a:t>cons</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different</a:t>
            </a:r>
            <a:r>
              <a:rPr lang="en-US" sz="3200" spc="10" dirty="0">
                <a:latin typeface="Garamond" panose="02020404030301010803" pitchFamily="18" charset="0"/>
                <a:cs typeface="Times New Roman"/>
              </a:rPr>
              <a:t> </a:t>
            </a:r>
            <a:r>
              <a:rPr lang="en-US" sz="3200" spc="-20" dirty="0">
                <a:latin typeface="Garamond" panose="02020404030301010803" pitchFamily="18" charset="0"/>
                <a:cs typeface="Times New Roman"/>
              </a:rPr>
              <a:t>approaches</a:t>
            </a:r>
            <a:r>
              <a:rPr lang="en-US" sz="3200" dirty="0">
                <a:latin typeface="Garamond" panose="02020404030301010803" pitchFamily="18" charset="0"/>
                <a:cs typeface="Times New Roman"/>
              </a:rPr>
              <a:t> </a:t>
            </a:r>
            <a:r>
              <a:rPr lang="en-US" sz="3200" spc="10" dirty="0">
                <a:latin typeface="Garamond" panose="02020404030301010803" pitchFamily="18" charset="0"/>
                <a:cs typeface="Times New Roman"/>
              </a:rPr>
              <a:t>to </a:t>
            </a:r>
            <a:r>
              <a:rPr lang="en-US" sz="3200" spc="-30" dirty="0">
                <a:latin typeface="Garamond" panose="02020404030301010803" pitchFamily="18" charset="0"/>
                <a:cs typeface="Times New Roman"/>
              </a:rPr>
              <a:t>handling</a:t>
            </a:r>
            <a:r>
              <a:rPr lang="en-US" sz="3200" spc="-5" dirty="0">
                <a:latin typeface="Garamond" panose="02020404030301010803" pitchFamily="18" charset="0"/>
                <a:cs typeface="Times New Roman"/>
              </a:rPr>
              <a:t> </a:t>
            </a:r>
            <a:r>
              <a:rPr lang="en-US" sz="3200" spc="-15" dirty="0">
                <a:latin typeface="Garamond" panose="02020404030301010803" pitchFamily="18" charset="0"/>
                <a:cs typeface="Times New Roman"/>
              </a:rPr>
              <a:t>cross-border </a:t>
            </a:r>
            <a:r>
              <a:rPr lang="en-US" sz="3200" spc="-20" dirty="0">
                <a:latin typeface="Garamond" panose="02020404030301010803" pitchFamily="18" charset="0"/>
                <a:cs typeface="Times New Roman"/>
              </a:rPr>
              <a:t>data</a:t>
            </a:r>
            <a:r>
              <a:rPr lang="en-US" sz="3200" spc="-5" dirty="0">
                <a:latin typeface="Garamond" panose="02020404030301010803" pitchFamily="18" charset="0"/>
                <a:cs typeface="Times New Roman"/>
              </a:rPr>
              <a:t> </a:t>
            </a:r>
            <a:r>
              <a:rPr lang="en-US" sz="3200" spc="-20" dirty="0">
                <a:latin typeface="Garamond" panose="02020404030301010803" pitchFamily="18" charset="0"/>
                <a:cs typeface="Times New Roman"/>
              </a:rPr>
              <a:t>transfers.</a:t>
            </a:r>
            <a:endParaRPr lang="en-US" sz="3200" dirty="0">
              <a:latin typeface="Garamond" panose="02020404030301010803" pitchFamily="18" charset="0"/>
              <a:cs typeface="Times New Roman"/>
            </a:endParaRPr>
          </a:p>
        </p:txBody>
      </p:sp>
      <p:grpSp>
        <p:nvGrpSpPr>
          <p:cNvPr id="2" name="Group 1">
            <a:extLst>
              <a:ext uri="{FF2B5EF4-FFF2-40B4-BE49-F238E27FC236}">
                <a16:creationId xmlns:a16="http://schemas.microsoft.com/office/drawing/2014/main" id="{90CD8B7F-4E39-C587-66D8-4020D2ECF2BC}"/>
              </a:ext>
            </a:extLst>
          </p:cNvPr>
          <p:cNvGrpSpPr/>
          <p:nvPr/>
        </p:nvGrpSpPr>
        <p:grpSpPr>
          <a:xfrm>
            <a:off x="848325" y="2530475"/>
            <a:ext cx="6376387" cy="1485903"/>
            <a:chOff x="848325" y="2530475"/>
            <a:chExt cx="6376387" cy="1485903"/>
          </a:xfrm>
        </p:grpSpPr>
        <p:pic>
          <p:nvPicPr>
            <p:cNvPr id="3" name="object 9">
              <a:extLst>
                <a:ext uri="{FF2B5EF4-FFF2-40B4-BE49-F238E27FC236}">
                  <a16:creationId xmlns:a16="http://schemas.microsoft.com/office/drawing/2014/main" id="{F9B2D6E6-3910-1A2E-D205-925879ED4CEE}"/>
                </a:ext>
              </a:extLst>
            </p:cNvPr>
            <p:cNvPicPr/>
            <p:nvPr/>
          </p:nvPicPr>
          <p:blipFill>
            <a:blip r:embed="rId2" cstate="print"/>
            <a:stretch>
              <a:fillRect/>
            </a:stretch>
          </p:blipFill>
          <p:spPr>
            <a:xfrm>
              <a:off x="848325" y="2530475"/>
              <a:ext cx="6376387" cy="1485903"/>
            </a:xfrm>
            <a:prstGeom prst="rect">
              <a:avLst/>
            </a:prstGeom>
          </p:spPr>
        </p:pic>
        <p:sp>
          <p:nvSpPr>
            <p:cNvPr id="4" name="object 10">
              <a:extLst>
                <a:ext uri="{FF2B5EF4-FFF2-40B4-BE49-F238E27FC236}">
                  <a16:creationId xmlns:a16="http://schemas.microsoft.com/office/drawing/2014/main" id="{F1DFE4A4-A11A-7215-AC10-91FB39B9419C}"/>
                </a:ext>
              </a:extLst>
            </p:cNvPr>
            <p:cNvSpPr txBox="1"/>
            <p:nvPr/>
          </p:nvSpPr>
          <p:spPr>
            <a:xfrm>
              <a:off x="1340118" y="2682875"/>
              <a:ext cx="4589194" cy="765659"/>
            </a:xfrm>
            <a:prstGeom prst="rect">
              <a:avLst/>
            </a:prstGeom>
          </p:spPr>
          <p:txBody>
            <a:bodyPr vert="horz" wrap="square" lIns="0" tIns="12700" rIns="0" bIns="0" rtlCol="0">
              <a:spAutoFit/>
            </a:bodyPr>
            <a:lstStyle/>
            <a:p>
              <a:pPr marL="168910">
                <a:lnSpc>
                  <a:spcPct val="150000"/>
                </a:lnSpc>
                <a:spcBef>
                  <a:spcPts val="795"/>
                </a:spcBef>
              </a:pPr>
              <a:r>
                <a:rPr lang="en-US" sz="3600" b="1" spc="-15" dirty="0">
                  <a:solidFill>
                    <a:srgbClr val="FFFFFF"/>
                  </a:solidFill>
                  <a:latin typeface="Garamond" panose="02020404030301010803" pitchFamily="18" charset="0"/>
                  <a:cs typeface="Times New Roman"/>
                </a:rPr>
                <a:t>Learning</a:t>
              </a:r>
              <a:r>
                <a:rPr lang="en-US" sz="3600" b="1" spc="-55" dirty="0">
                  <a:solidFill>
                    <a:srgbClr val="FFFFFF"/>
                  </a:solidFill>
                  <a:latin typeface="Garamond" panose="02020404030301010803" pitchFamily="18" charset="0"/>
                  <a:cs typeface="Times New Roman"/>
                </a:rPr>
                <a:t> </a:t>
              </a:r>
              <a:r>
                <a:rPr lang="en-US" sz="3600" b="1" spc="-5" dirty="0">
                  <a:solidFill>
                    <a:srgbClr val="FFFFFF"/>
                  </a:solidFill>
                  <a:latin typeface="Garamond" panose="02020404030301010803" pitchFamily="18" charset="0"/>
                  <a:cs typeface="Times New Roman"/>
                </a:rPr>
                <a:t>Objectives</a:t>
              </a:r>
              <a:endParaRPr lang="en-US" sz="3600" dirty="0">
                <a:latin typeface="Garamond" panose="02020404030301010803" pitchFamily="18" charset="0"/>
                <a:cs typeface="Times New Roman"/>
              </a:endParaRPr>
            </a:p>
          </p:txBody>
        </p:sp>
      </p:grpSp>
      <p:sp>
        <p:nvSpPr>
          <p:cNvPr id="5" name="Slide Number Placeholder 4">
            <a:extLst>
              <a:ext uri="{FF2B5EF4-FFF2-40B4-BE49-F238E27FC236}">
                <a16:creationId xmlns:a16="http://schemas.microsoft.com/office/drawing/2014/main" id="{39C5C7A2-80ED-C8CC-A7DE-F56ECE4FB4C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246</a:t>
            </a:fld>
            <a:endParaRPr lang="en-US"/>
          </a:p>
        </p:txBody>
      </p:sp>
    </p:spTree>
    <p:extLst>
      <p:ext uri="{BB962C8B-B14F-4D97-AF65-F5344CB8AC3E}">
        <p14:creationId xmlns:p14="http://schemas.microsoft.com/office/powerpoint/2010/main" val="73865899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487045">
              <a:spcBef>
                <a:spcPts val="95"/>
              </a:spcBef>
            </a:pPr>
            <a:r>
              <a:rPr lang="en-US" sz="3600" b="1" spc="20" dirty="0">
                <a:solidFill>
                  <a:srgbClr val="054C2C"/>
                </a:solidFill>
                <a:latin typeface="Garamond" panose="02020404030301010803" pitchFamily="18" charset="0"/>
                <a:cs typeface="Times New Roman"/>
              </a:rPr>
              <a:t>The</a:t>
            </a:r>
            <a:r>
              <a:rPr lang="en-US" sz="3600" b="1" spc="-15"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Concept</a:t>
            </a:r>
            <a:r>
              <a:rPr lang="en-US" sz="3600" b="1" spc="5" dirty="0">
                <a:solidFill>
                  <a:srgbClr val="054C2C"/>
                </a:solidFill>
                <a:latin typeface="Garamond" panose="02020404030301010803" pitchFamily="18" charset="0"/>
                <a:cs typeface="Times New Roman"/>
              </a:rPr>
              <a:t> </a:t>
            </a:r>
            <a:r>
              <a:rPr lang="en-US" sz="3600" b="1" spc="-15" dirty="0">
                <a:solidFill>
                  <a:srgbClr val="054C2C"/>
                </a:solidFill>
                <a:latin typeface="Garamond" panose="02020404030301010803" pitchFamily="18" charset="0"/>
                <a:cs typeface="Times New Roman"/>
              </a:rPr>
              <a:t>of</a:t>
            </a:r>
            <a:r>
              <a:rPr lang="en-US" sz="3600" b="1" spc="10" dirty="0">
                <a:solidFill>
                  <a:srgbClr val="054C2C"/>
                </a:solidFill>
                <a:latin typeface="Garamond" panose="02020404030301010803" pitchFamily="18" charset="0"/>
                <a:cs typeface="Times New Roman"/>
              </a:rPr>
              <a:t> </a:t>
            </a:r>
            <a:r>
              <a:rPr lang="en-US" sz="3600" b="1" spc="-35" dirty="0">
                <a:solidFill>
                  <a:srgbClr val="054C2C"/>
                </a:solidFill>
                <a:latin typeface="Garamond" panose="02020404030301010803" pitchFamily="18" charset="0"/>
                <a:cs typeface="Times New Roman"/>
              </a:rPr>
              <a:t>Cross-Border</a:t>
            </a:r>
            <a:r>
              <a:rPr lang="en-US" sz="3600" b="1" spc="10"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Data</a:t>
            </a:r>
            <a:r>
              <a:rPr lang="en-US" sz="3600" b="1" dirty="0">
                <a:solidFill>
                  <a:srgbClr val="054C2C"/>
                </a:solidFill>
                <a:latin typeface="Garamond" panose="02020404030301010803" pitchFamily="18" charset="0"/>
                <a:cs typeface="Times New Roman"/>
              </a:rPr>
              <a:t> </a:t>
            </a:r>
            <a:r>
              <a:rPr lang="en-US" sz="3600" b="1" spc="-45" dirty="0">
                <a:solidFill>
                  <a:srgbClr val="054C2C"/>
                </a:solidFill>
                <a:latin typeface="Garamond" panose="02020404030301010803" pitchFamily="18" charset="0"/>
                <a:cs typeface="Times New Roman"/>
              </a:rPr>
              <a:t>Transfer</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594267" cy="2471446"/>
          </a:xfrm>
          <a:prstGeom prst="rect">
            <a:avLst/>
          </a:prstGeom>
          <a:noFill/>
        </p:spPr>
        <p:txBody>
          <a:bodyPr wrap="square">
            <a:spAutoFit/>
          </a:bodyPr>
          <a:lstStyle/>
          <a:p>
            <a:pPr marL="90805" marR="83185" algn="just">
              <a:lnSpc>
                <a:spcPct val="140800"/>
              </a:lnSpc>
            </a:pPr>
            <a:r>
              <a:rPr lang="en-US" sz="2800" spc="-15" dirty="0">
                <a:latin typeface="Garamond" panose="02020404030301010803" pitchFamily="18" charset="0"/>
                <a:cs typeface="Times New Roman"/>
              </a:rPr>
              <a:t>Cross-border</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5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movement</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across</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national </a:t>
            </a:r>
            <a:r>
              <a:rPr lang="en-US" sz="2800" dirty="0">
                <a:latin typeface="Garamond" panose="02020404030301010803" pitchFamily="18" charset="0"/>
                <a:cs typeface="Times New Roman"/>
              </a:rPr>
              <a:t>or</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regional</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boundaries,</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either </a:t>
            </a:r>
            <a:r>
              <a:rPr lang="en-US" sz="2800" spc="-290" dirty="0">
                <a:latin typeface="Garamond" panose="02020404030301010803" pitchFamily="18" charset="0"/>
                <a:cs typeface="Times New Roman"/>
              </a:rPr>
              <a:t> </a:t>
            </a:r>
            <a:r>
              <a:rPr lang="en-US" sz="2800" spc="-50" dirty="0">
                <a:latin typeface="Garamond" panose="02020404030301010803" pitchFamily="18" charset="0"/>
                <a:cs typeface="Times New Roman"/>
              </a:rPr>
              <a:t>physically</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electronically. </a:t>
            </a:r>
            <a:r>
              <a:rPr lang="en-US" sz="2800" spc="-15" dirty="0">
                <a:latin typeface="Garamond" panose="02020404030301010803" pitchFamily="18" charset="0"/>
                <a:cs typeface="Times New Roman"/>
              </a:rPr>
              <a:t>Cross-border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refers </a:t>
            </a:r>
            <a:r>
              <a:rPr lang="en-US" sz="2800" spc="5" dirty="0">
                <a:latin typeface="Garamond" panose="02020404030301010803" pitchFamily="18" charset="0"/>
                <a:cs typeface="Times New Roman"/>
              </a:rPr>
              <a:t>to </a:t>
            </a:r>
            <a:r>
              <a:rPr lang="en-US" sz="2800" spc="-40" dirty="0">
                <a:latin typeface="Garamond" panose="02020404030301010803" pitchFamily="18" charset="0"/>
                <a:cs typeface="Times New Roman"/>
              </a:rPr>
              <a:t>digital </a:t>
            </a:r>
            <a:r>
              <a:rPr lang="en-US" sz="2800" spc="-15" dirty="0">
                <a:latin typeface="Garamond" panose="02020404030301010803" pitchFamily="18" charset="0"/>
                <a:cs typeface="Times New Roman"/>
              </a:rPr>
              <a:t>information, </a:t>
            </a:r>
            <a:r>
              <a:rPr lang="en-US" sz="2800" spc="-30" dirty="0">
                <a:latin typeface="Garamond" panose="02020404030301010803" pitchFamily="18" charset="0"/>
                <a:cs typeface="Times New Roman"/>
              </a:rPr>
              <a:t>including </a:t>
            </a:r>
            <a:r>
              <a:rPr lang="en-US" sz="2800" spc="-25" dirty="0">
                <a:latin typeface="Garamond" panose="02020404030301010803" pitchFamily="18" charset="0"/>
                <a:cs typeface="Times New Roman"/>
              </a:rPr>
              <a:t>personal, </a:t>
            </a:r>
            <a:r>
              <a:rPr lang="en-US" sz="2800" spc="-30" dirty="0">
                <a:latin typeface="Garamond" panose="02020404030301010803" pitchFamily="18" charset="0"/>
                <a:cs typeface="Times New Roman"/>
              </a:rPr>
              <a:t>business,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other </a:t>
            </a:r>
            <a:r>
              <a:rPr lang="en-US" sz="2800" spc="-30" dirty="0">
                <a:latin typeface="Garamond" panose="02020404030301010803" pitchFamily="18" charset="0"/>
                <a:cs typeface="Times New Roman"/>
              </a:rPr>
              <a:t>types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dirty="0">
                <a:latin typeface="Garamond" panose="02020404030301010803" pitchFamily="18" charset="0"/>
                <a:cs typeface="Times New Roman"/>
              </a:rPr>
              <a:t>that </a:t>
            </a:r>
            <a:r>
              <a:rPr lang="en-US" sz="2800" spc="-45" dirty="0">
                <a:latin typeface="Garamond" panose="02020404030301010803" pitchFamily="18" charset="0"/>
                <a:cs typeface="Times New Roman"/>
              </a:rPr>
              <a:t>is </a:t>
            </a:r>
            <a:r>
              <a:rPr lang="en-US" sz="2800" spc="-15" dirty="0">
                <a:latin typeface="Garamond" panose="02020404030301010803" pitchFamily="18" charset="0"/>
                <a:cs typeface="Times New Roman"/>
              </a:rPr>
              <a:t>transferred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transmitted </a:t>
            </a:r>
            <a:r>
              <a:rPr lang="en-US" sz="2800" spc="-20" dirty="0">
                <a:latin typeface="Garamond" panose="02020404030301010803" pitchFamily="18" charset="0"/>
                <a:cs typeface="Times New Roman"/>
              </a:rPr>
              <a:t>across </a:t>
            </a:r>
            <a:r>
              <a:rPr lang="en-US" sz="2800" spc="-25" dirty="0">
                <a:latin typeface="Garamond" panose="02020404030301010803" pitchFamily="18" charset="0"/>
                <a:cs typeface="Times New Roman"/>
              </a:rPr>
              <a:t>national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regional </a:t>
            </a:r>
            <a:r>
              <a:rPr lang="en-US" sz="2800" spc="-20" dirty="0">
                <a:latin typeface="Garamond" panose="02020404030301010803" pitchFamily="18" charset="0"/>
                <a:cs typeface="Times New Roman"/>
              </a:rPr>
              <a:t>boundaries. This data </a:t>
            </a:r>
            <a:r>
              <a:rPr lang="en-US" sz="2800" spc="-15" dirty="0">
                <a:latin typeface="Garamond" panose="02020404030301010803" pitchFamily="18" charset="0"/>
                <a:cs typeface="Times New Roman"/>
              </a:rPr>
              <a:t>transfer </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occur</a:t>
            </a:r>
            <a:r>
              <a:rPr lang="en-US" sz="2800" spc="-10" dirty="0">
                <a:latin typeface="Garamond" panose="02020404030301010803" pitchFamily="18" charset="0"/>
                <a:cs typeface="Times New Roman"/>
              </a:rPr>
              <a:t> through</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various</a:t>
            </a:r>
            <a:r>
              <a:rPr lang="en-US" sz="2800" spc="-25" dirty="0">
                <a:latin typeface="Garamond" panose="02020404030301010803" pitchFamily="18" charset="0"/>
                <a:cs typeface="Times New Roman"/>
              </a:rPr>
              <a:t> means,</a:t>
            </a:r>
            <a:r>
              <a:rPr lang="en-US" sz="2800" spc="-20" dirty="0">
                <a:latin typeface="Garamond" panose="02020404030301010803" pitchFamily="18" charset="0"/>
                <a:cs typeface="Times New Roman"/>
              </a:rPr>
              <a:t> such</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3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internet,</a:t>
            </a:r>
            <a:r>
              <a:rPr lang="en-US" sz="2800" spc="-15" dirty="0">
                <a:latin typeface="Garamond" panose="02020404030301010803" pitchFamily="18" charset="0"/>
                <a:cs typeface="Times New Roman"/>
              </a:rPr>
              <a:t> </a:t>
            </a:r>
            <a:r>
              <a:rPr lang="en-US" sz="2800" spc="-40" dirty="0">
                <a:latin typeface="Garamond" panose="02020404030301010803" pitchFamily="18" charset="0"/>
                <a:cs typeface="Times New Roman"/>
              </a:rPr>
              <a:t>physical</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storage</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devices,</a:t>
            </a:r>
            <a:r>
              <a:rPr lang="en-US" sz="2800" spc="-30"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other </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communication</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methods.</a:t>
            </a:r>
            <a:endParaRPr lang="en-US" sz="2800" dirty="0">
              <a:latin typeface="Garamond" panose="02020404030301010803" pitchFamily="18" charset="0"/>
              <a:cs typeface="Times New Roman"/>
            </a:endParaRPr>
          </a:p>
        </p:txBody>
      </p:sp>
      <p:pic>
        <p:nvPicPr>
          <p:cNvPr id="3" name="object 4">
            <a:extLst>
              <a:ext uri="{FF2B5EF4-FFF2-40B4-BE49-F238E27FC236}">
                <a16:creationId xmlns:a16="http://schemas.microsoft.com/office/drawing/2014/main" id="{AB646C4D-C004-0867-AB7C-237852E27300}"/>
              </a:ext>
            </a:extLst>
          </p:cNvPr>
          <p:cNvPicPr/>
          <p:nvPr/>
        </p:nvPicPr>
        <p:blipFill>
          <a:blip r:embed="rId3" cstate="print"/>
          <a:stretch>
            <a:fillRect/>
          </a:stretch>
        </p:blipFill>
        <p:spPr>
          <a:xfrm>
            <a:off x="5243512" y="5182650"/>
            <a:ext cx="6975908" cy="4591000"/>
          </a:xfrm>
          <a:prstGeom prst="rect">
            <a:avLst/>
          </a:prstGeom>
        </p:spPr>
      </p:pic>
      <p:sp>
        <p:nvSpPr>
          <p:cNvPr id="2" name="Slide Number Placeholder 1">
            <a:extLst>
              <a:ext uri="{FF2B5EF4-FFF2-40B4-BE49-F238E27FC236}">
                <a16:creationId xmlns:a16="http://schemas.microsoft.com/office/drawing/2014/main" id="{A6C4D6C0-643F-7518-98F4-5A9A868F5AD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247</a:t>
            </a:fld>
            <a:endParaRPr lang="en-US"/>
          </a:p>
        </p:txBody>
      </p:sp>
    </p:spTree>
    <p:extLst>
      <p:ext uri="{BB962C8B-B14F-4D97-AF65-F5344CB8AC3E}">
        <p14:creationId xmlns:p14="http://schemas.microsoft.com/office/powerpoint/2010/main" val="179647023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565210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Impact of the </a:t>
            </a:r>
            <a:r>
              <a:rPr lang="en-US" sz="3600" b="1" spc="-20" dirty="0" err="1">
                <a:solidFill>
                  <a:srgbClr val="FFFFFF"/>
                </a:solidFill>
                <a:latin typeface="Garamond" panose="02020404030301010803" pitchFamily="18" charset="0"/>
                <a:cs typeface="Times New Roman"/>
              </a:rPr>
              <a:t>NDPA</a:t>
            </a:r>
            <a:r>
              <a:rPr lang="en-US" sz="3600" b="1" spc="-20" dirty="0">
                <a:solidFill>
                  <a:srgbClr val="FFFFFF"/>
                </a:solidFill>
                <a:latin typeface="Garamond" panose="02020404030301010803" pitchFamily="18" charset="0"/>
                <a:cs typeface="Times New Roman"/>
              </a:rPr>
              <a:t> on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2169883"/>
            <a:ext cx="16414109" cy="7941405"/>
          </a:xfrm>
          <a:prstGeom prst="rect">
            <a:avLst/>
          </a:prstGeom>
        </p:spPr>
        <p:txBody>
          <a:bodyPr vert="horz" wrap="square" lIns="0" tIns="12700" rIns="0" bIns="0" rtlCol="0">
            <a:spAutoFit/>
          </a:bodyPr>
          <a:lstStyle/>
          <a:p>
            <a:pPr marL="12700" marR="5080" algn="just">
              <a:lnSpc>
                <a:spcPct val="150000"/>
              </a:lnSpc>
              <a:spcBef>
                <a:spcPts val="5"/>
              </a:spcBef>
            </a:pPr>
            <a:r>
              <a:rPr lang="en-US" sz="2800" spc="-10"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affects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cross-border transfer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in </a:t>
            </a:r>
            <a:r>
              <a:rPr lang="en-US" sz="2800" spc="-35" dirty="0">
                <a:latin typeface="Garamond" panose="02020404030301010803" pitchFamily="18" charset="0"/>
                <a:cs typeface="Times New Roman"/>
              </a:rPr>
              <a:t>several </a:t>
            </a:r>
            <a:r>
              <a:rPr lang="en-US" sz="2800" spc="-60" dirty="0">
                <a:latin typeface="Garamond" panose="02020404030301010803" pitchFamily="18" charset="0"/>
                <a:cs typeface="Times New Roman"/>
              </a:rPr>
              <a:t>ways. </a:t>
            </a:r>
            <a:r>
              <a:rPr lang="en-US" sz="2800" spc="-10" dirty="0">
                <a:latin typeface="Garamond" panose="02020404030301010803" pitchFamily="18" charset="0"/>
                <a:cs typeface="Times New Roman"/>
              </a:rPr>
              <a:t>The </a:t>
            </a:r>
            <a:r>
              <a:rPr lang="en-US" sz="2800" spc="10" dirty="0" err="1">
                <a:latin typeface="Garamond" panose="02020404030301010803" pitchFamily="18" charset="0"/>
                <a:cs typeface="Times New Roman"/>
              </a:rPr>
              <a:t>NDPA</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aims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protect the </a:t>
            </a:r>
            <a:r>
              <a:rPr lang="en-US" sz="2800" spc="-25" dirty="0">
                <a:latin typeface="Garamond" panose="02020404030301010803" pitchFamily="18" charset="0"/>
                <a:cs typeface="Times New Roman"/>
              </a:rPr>
              <a:t>rights</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interests</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whose</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transferred</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across</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borders</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spc="-4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Data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comply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with</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principles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obligations</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 </a:t>
            </a:r>
            <a:r>
              <a:rPr lang="en-US" sz="2800" dirty="0" err="1">
                <a:latin typeface="Garamond" panose="02020404030301010803" pitchFamily="18" charset="0"/>
                <a:cs typeface="Times New Roman"/>
              </a:rPr>
              <a:t>NDPA</a:t>
            </a:r>
            <a:r>
              <a:rPr lang="en-US" sz="2800" dirty="0">
                <a:latin typeface="Garamond" panose="02020404030301010803" pitchFamily="18" charset="0"/>
                <a:cs typeface="Times New Roman"/>
              </a:rPr>
              <a:t>.</a:t>
            </a:r>
          </a:p>
          <a:p>
            <a:pPr marL="12700" marR="5080" algn="just">
              <a:lnSpc>
                <a:spcPct val="150000"/>
              </a:lnSpc>
              <a:spcBef>
                <a:spcPts val="5"/>
              </a:spcBef>
            </a:pPr>
            <a:endParaRPr lang="en-US" sz="3200" dirty="0">
              <a:latin typeface="Garamond" panose="02020404030301010803" pitchFamily="18" charset="0"/>
              <a:cs typeface="Times New Roman"/>
            </a:endParaRPr>
          </a:p>
          <a:p>
            <a:pPr marL="12700" algn="just">
              <a:lnSpc>
                <a:spcPct val="150000"/>
              </a:lnSpc>
              <a:spcBef>
                <a:spcPts val="1110"/>
              </a:spcBef>
            </a:pPr>
            <a:r>
              <a:rPr lang="en-US" sz="2800" spc="-35" dirty="0">
                <a:latin typeface="Garamond" panose="02020404030301010803" pitchFamily="18" charset="0"/>
                <a:cs typeface="Times New Roman"/>
              </a:rPr>
              <a:t>Some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65" dirty="0">
                <a:latin typeface="Garamond" panose="02020404030301010803" pitchFamily="18" charset="0"/>
                <a:cs typeface="Times New Roman"/>
              </a:rPr>
              <a:t>ways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15" dirty="0" err="1">
                <a:latin typeface="Garamond" panose="02020404030301010803" pitchFamily="18" charset="0"/>
                <a:cs typeface="Times New Roman"/>
              </a:rPr>
              <a:t>NDPA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affects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cross-border</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are:</a:t>
            </a:r>
            <a:endParaRPr lang="en-US" sz="4000" dirty="0">
              <a:latin typeface="Garamond" panose="02020404030301010803" pitchFamily="18" charset="0"/>
              <a:cs typeface="Times New Roman"/>
            </a:endParaRPr>
          </a:p>
          <a:p>
            <a:pPr marL="697865" marR="6350" indent="-228600" algn="just">
              <a:lnSpc>
                <a:spcPct val="150000"/>
              </a:lnSpc>
              <a:buFont typeface="Wingdings"/>
              <a:buChar char=""/>
              <a:tabLst>
                <a:tab pos="698500" algn="l"/>
              </a:tabLst>
            </a:pPr>
            <a:r>
              <a:rPr lang="en-US" sz="2800" spc="-1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requires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Processors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obtain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consent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subjects </a:t>
            </a:r>
            <a:r>
              <a:rPr lang="en-US" sz="2800" spc="-15" dirty="0">
                <a:latin typeface="Garamond" panose="02020404030301010803" pitchFamily="18" charset="0"/>
                <a:cs typeface="Times New Roman"/>
              </a:rPr>
              <a:t>before </a:t>
            </a:r>
            <a:r>
              <a:rPr lang="en-US" sz="2800" spc="-20" dirty="0">
                <a:latin typeface="Garamond" panose="02020404030301010803" pitchFamily="18" charset="0"/>
                <a:cs typeface="Times New Roman"/>
              </a:rPr>
              <a:t>transferring </a:t>
            </a:r>
            <a:r>
              <a:rPr lang="en-US" sz="2800" spc="-15" dirty="0">
                <a:latin typeface="Garamond" panose="02020404030301010803" pitchFamily="18" charset="0"/>
                <a:cs typeface="Times New Roman"/>
              </a:rPr>
              <a:t>their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across </a:t>
            </a:r>
            <a:r>
              <a:rPr lang="en-US" sz="2800" spc="-10" dirty="0">
                <a:latin typeface="Garamond" panose="02020404030301010803" pitchFamily="18" charset="0"/>
                <a:cs typeface="Times New Roman"/>
              </a:rPr>
              <a:t>borders </a:t>
            </a:r>
            <a:r>
              <a:rPr lang="en-US" sz="2800" spc="-30" dirty="0">
                <a:latin typeface="Garamond" panose="02020404030301010803" pitchFamily="18" charset="0"/>
                <a:cs typeface="Times New Roman"/>
              </a:rPr>
              <a:t>unless </a:t>
            </a:r>
            <a:r>
              <a:rPr lang="en-US" sz="2800" spc="-20" dirty="0">
                <a:latin typeface="Garamond" panose="02020404030301010803" pitchFamily="18" charset="0"/>
                <a:cs typeface="Times New Roman"/>
              </a:rPr>
              <a:t>an exception </a:t>
            </a:r>
            <a:r>
              <a:rPr lang="en-US" sz="2800" spc="-35" dirty="0">
                <a:latin typeface="Garamond" panose="02020404030301010803" pitchFamily="18" charset="0"/>
                <a:cs typeface="Times New Roman"/>
              </a:rPr>
              <a:t>applies. </a:t>
            </a:r>
            <a:r>
              <a:rPr lang="en-US" sz="2800" spc="-15" dirty="0">
                <a:latin typeface="Garamond" panose="02020404030301010803" pitchFamily="18" charset="0"/>
                <a:cs typeface="Times New Roman"/>
              </a:rPr>
              <a:t>The </a:t>
            </a:r>
            <a:r>
              <a:rPr lang="en-US" sz="2800" spc="-10" dirty="0">
                <a:latin typeface="Garamond" panose="02020404030301010803" pitchFamily="18" charset="0"/>
                <a:cs typeface="Times New Roman"/>
              </a:rPr>
              <a:t>consent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must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specific,</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informed,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freely</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given.</a:t>
            </a:r>
          </a:p>
          <a:p>
            <a:pPr marL="697865" marR="6350" indent="-228600" algn="just">
              <a:lnSpc>
                <a:spcPct val="150000"/>
              </a:lnSpc>
              <a:buFont typeface="Wingdings"/>
              <a:buChar char=""/>
              <a:tabLst>
                <a:tab pos="698500" algn="l"/>
              </a:tabLst>
            </a:pPr>
            <a:endParaRPr lang="en-US" sz="2800" dirty="0">
              <a:latin typeface="Garamond" panose="02020404030301010803" pitchFamily="18" charset="0"/>
              <a:cs typeface="Times New Roman"/>
            </a:endParaRPr>
          </a:p>
          <a:p>
            <a:pPr marL="697865" marR="5715" indent="-228600" algn="just">
              <a:lnSpc>
                <a:spcPct val="150000"/>
              </a:lnSpc>
              <a:spcBef>
                <a:spcPts val="40"/>
              </a:spcBef>
              <a:buFont typeface="Wingdings"/>
              <a:buChar char=""/>
              <a:tabLst>
                <a:tab pos="698500" algn="l"/>
              </a:tabLst>
            </a:pPr>
            <a:r>
              <a:rPr lang="en-US" sz="2800" spc="-15"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also </a:t>
            </a:r>
            <a:r>
              <a:rPr lang="en-US" sz="2800" spc="-30" dirty="0">
                <a:latin typeface="Garamond" panose="02020404030301010803" pitchFamily="18" charset="0"/>
                <a:cs typeface="Times New Roman"/>
              </a:rPr>
              <a:t>requires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5" dirty="0">
                <a:latin typeface="Garamond" panose="02020404030301010803" pitchFamily="18" charset="0"/>
                <a:cs typeface="Times New Roman"/>
              </a:rPr>
              <a:t>and Processors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recipient </a:t>
            </a:r>
            <a:r>
              <a:rPr lang="en-US" sz="2800" spc="-15" dirty="0">
                <a:latin typeface="Garamond" panose="02020404030301010803" pitchFamily="18" charset="0"/>
                <a:cs typeface="Times New Roman"/>
              </a:rPr>
              <a:t>country</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provides</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an</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adequate</a:t>
            </a:r>
            <a:r>
              <a:rPr lang="en-US" sz="2800" spc="-40" dirty="0">
                <a:latin typeface="Garamond" panose="02020404030301010803" pitchFamily="18" charset="0"/>
                <a:cs typeface="Times New Roman"/>
              </a:rPr>
              <a:t> </a:t>
            </a:r>
            <a:r>
              <a:rPr lang="en-US" sz="2800" spc="-50" dirty="0">
                <a:latin typeface="Garamond" panose="02020404030301010803" pitchFamily="18" charset="0"/>
                <a:cs typeface="Times New Roman"/>
              </a:rPr>
              <a:t>level</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of</a:t>
            </a:r>
            <a:r>
              <a:rPr lang="en-US" sz="2800" spc="-4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comparable </a:t>
            </a:r>
            <a:r>
              <a:rPr lang="en-US" sz="2800" spc="10" dirty="0">
                <a:latin typeface="Garamond" panose="02020404030301010803" pitchFamily="18" charset="0"/>
                <a:cs typeface="Times New Roman"/>
              </a:rPr>
              <a:t>to</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standards</a:t>
            </a:r>
            <a:r>
              <a:rPr lang="en-US" sz="2800" spc="65" dirty="0">
                <a:latin typeface="Garamond" panose="02020404030301010803" pitchFamily="18" charset="0"/>
                <a:cs typeface="Times New Roman"/>
              </a:rPr>
              <a:t> </a:t>
            </a:r>
            <a:r>
              <a:rPr lang="en-US" sz="2800" spc="-10" dirty="0">
                <a:latin typeface="Garamond" panose="02020404030301010803" pitchFamily="18" charset="0"/>
                <a:cs typeface="Times New Roman"/>
              </a:rPr>
              <a:t>under</a:t>
            </a:r>
            <a:r>
              <a:rPr lang="en-US" sz="2800" spc="75" dirty="0">
                <a:latin typeface="Garamond" panose="02020404030301010803" pitchFamily="18" charset="0"/>
                <a:cs typeface="Times New Roman"/>
              </a:rPr>
              <a:t> </a:t>
            </a:r>
            <a:r>
              <a:rPr lang="en-US" sz="2800" dirty="0">
                <a:latin typeface="Garamond" panose="02020404030301010803" pitchFamily="18" charset="0"/>
                <a:cs typeface="Times New Roman"/>
              </a:rPr>
              <a:t>the</a:t>
            </a:r>
            <a:r>
              <a:rPr lang="en-US" sz="2800" spc="80" dirty="0">
                <a:latin typeface="Garamond" panose="02020404030301010803" pitchFamily="18" charset="0"/>
                <a:cs typeface="Times New Roman"/>
              </a:rPr>
              <a:t> </a:t>
            </a:r>
            <a:r>
              <a:rPr lang="en-US" sz="2800" dirty="0" err="1">
                <a:latin typeface="Garamond" panose="02020404030301010803" pitchFamily="18" charset="0"/>
                <a:cs typeface="Times New Roman"/>
              </a:rPr>
              <a:t>NDPA</a:t>
            </a:r>
            <a:r>
              <a:rPr lang="en-US" sz="2800" dirty="0">
                <a:latin typeface="Garamond" panose="02020404030301010803" pitchFamily="18" charset="0"/>
                <a:cs typeface="Times New Roman"/>
              </a:rPr>
              <a:t>.</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The</a:t>
            </a:r>
            <a:r>
              <a:rPr lang="en-US" sz="2800" spc="75" dirty="0">
                <a:latin typeface="Garamond" panose="02020404030301010803" pitchFamily="18" charset="0"/>
                <a:cs typeface="Times New Roman"/>
              </a:rPr>
              <a:t> </a:t>
            </a:r>
            <a:r>
              <a:rPr lang="en-US" sz="2800" spc="-30" dirty="0">
                <a:latin typeface="Garamond" panose="02020404030301010803" pitchFamily="18" charset="0"/>
                <a:cs typeface="Times New Roman"/>
              </a:rPr>
              <a:t>Nigeria Data Protection Commission </a:t>
            </a:r>
            <a:r>
              <a:rPr lang="en-US" sz="2800" spc="-5" dirty="0">
                <a:latin typeface="Garamond" panose="02020404030301010803" pitchFamily="18" charset="0"/>
                <a:cs typeface="Times New Roman"/>
              </a:rPr>
              <a:t>(NDPC) </a:t>
            </a:r>
            <a:r>
              <a:rPr lang="en-US" sz="2800" spc="-65" dirty="0">
                <a:latin typeface="Garamond" panose="02020404030301010803" pitchFamily="18" charset="0"/>
                <a:cs typeface="Times New Roman"/>
              </a:rPr>
              <a:t>will</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publish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list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countries </a:t>
            </a:r>
            <a:r>
              <a:rPr lang="en-US" sz="2800" dirty="0">
                <a:latin typeface="Garamond" panose="02020404030301010803" pitchFamily="18" charset="0"/>
                <a:cs typeface="Times New Roman"/>
              </a:rPr>
              <a:t>or </a:t>
            </a:r>
            <a:r>
              <a:rPr lang="en-US" sz="2800" spc="-25" dirty="0">
                <a:latin typeface="Garamond" panose="02020404030301010803" pitchFamily="18" charset="0"/>
                <a:cs typeface="Times New Roman"/>
              </a:rPr>
              <a:t>organizations </a:t>
            </a:r>
            <a:r>
              <a:rPr lang="en-US" sz="2800" dirty="0">
                <a:latin typeface="Garamond" panose="02020404030301010803" pitchFamily="18" charset="0"/>
                <a:cs typeface="Times New Roman"/>
              </a:rPr>
              <a:t>that </a:t>
            </a:r>
            <a:r>
              <a:rPr lang="en-US" sz="2800" spc="-30" dirty="0">
                <a:latin typeface="Garamond" panose="02020404030301010803" pitchFamily="18" charset="0"/>
                <a:cs typeface="Times New Roman"/>
              </a:rPr>
              <a:t>are </a:t>
            </a:r>
            <a:r>
              <a:rPr lang="en-US" sz="2800" spc="-20" dirty="0">
                <a:latin typeface="Garamond" panose="02020404030301010803" pitchFamily="18" charset="0"/>
                <a:cs typeface="Times New Roman"/>
              </a:rPr>
              <a:t>deemed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provide adequate </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This</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list</a:t>
            </a:r>
            <a:r>
              <a:rPr lang="en-US" sz="2800" spc="-5" dirty="0">
                <a:latin typeface="Garamond" panose="02020404030301010803" pitchFamily="18" charset="0"/>
                <a:cs typeface="Times New Roman"/>
              </a:rPr>
              <a:t> </a:t>
            </a:r>
            <a:r>
              <a:rPr lang="en-US" sz="2800" spc="-65" dirty="0">
                <a:latin typeface="Garamond" panose="02020404030301010803" pitchFamily="18" charset="0"/>
                <a:cs typeface="Times New Roman"/>
              </a:rPr>
              <a:t>will</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be</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available</a:t>
            </a:r>
            <a:r>
              <a:rPr lang="en-US" sz="2800" spc="5" dirty="0">
                <a:latin typeface="Garamond" panose="02020404030301010803" pitchFamily="18" charset="0"/>
                <a:cs typeface="Times New Roman"/>
              </a:rPr>
              <a:t> 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official</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website</a:t>
            </a:r>
            <a:r>
              <a:rPr lang="en-US" sz="2800" spc="20" dirty="0">
                <a:latin typeface="Garamond" panose="02020404030301010803" pitchFamily="18" charset="0"/>
                <a:cs typeface="Times New Roman"/>
              </a:rPr>
              <a:t> </a:t>
            </a:r>
            <a:r>
              <a:rPr lang="en-US" sz="2800" u="sng" spc="20" dirty="0">
                <a:solidFill>
                  <a:srgbClr val="0462C1"/>
                </a:solidFill>
                <a:uFill>
                  <a:solidFill>
                    <a:srgbClr val="0462C1"/>
                  </a:solidFill>
                </a:uFill>
                <a:latin typeface="Garamond" panose="02020404030301010803" pitchFamily="18" charset="0"/>
                <a:cs typeface="Times New Roman"/>
                <a:hlinkClick r:id="rId3"/>
              </a:rPr>
              <a:t>https://ndpc.gov.ng/</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3DB12EA2-86F8-6281-BB8A-F877AC75848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248</a:t>
            </a:fld>
            <a:endParaRPr lang="en-US"/>
          </a:p>
        </p:txBody>
      </p:sp>
    </p:spTree>
    <p:extLst>
      <p:ext uri="{BB962C8B-B14F-4D97-AF65-F5344CB8AC3E}">
        <p14:creationId xmlns:p14="http://schemas.microsoft.com/office/powerpoint/2010/main" val="414773626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3" y="1089141"/>
            <a:ext cx="15240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Impact of the </a:t>
            </a:r>
            <a:r>
              <a:rPr lang="en-US" sz="3600" b="1" spc="-20" dirty="0" err="1">
                <a:solidFill>
                  <a:srgbClr val="FFFFFF"/>
                </a:solidFill>
                <a:latin typeface="Garamond" panose="02020404030301010803" pitchFamily="18" charset="0"/>
                <a:cs typeface="Times New Roman"/>
              </a:rPr>
              <a:t>NDPA</a:t>
            </a:r>
            <a:r>
              <a:rPr lang="en-US" sz="3600" b="1" spc="-20" dirty="0">
                <a:solidFill>
                  <a:srgbClr val="FFFFFF"/>
                </a:solidFill>
                <a:latin typeface="Garamond" panose="02020404030301010803" pitchFamily="18" charset="0"/>
                <a:cs typeface="Times New Roman"/>
              </a:rPr>
              <a:t> on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204913" y="2169883"/>
            <a:ext cx="16383000" cy="6415346"/>
          </a:xfrm>
          <a:prstGeom prst="rect">
            <a:avLst/>
          </a:prstGeom>
        </p:spPr>
        <p:txBody>
          <a:bodyPr vert="horz" wrap="square" lIns="0" tIns="12700" rIns="0" bIns="0" rtlCol="0">
            <a:spAutoFit/>
          </a:bodyPr>
          <a:lstStyle/>
          <a:p>
            <a:pPr marL="697865" marR="6985" indent="-228600" algn="just">
              <a:lnSpc>
                <a:spcPct val="150000"/>
              </a:lnSpc>
              <a:spcBef>
                <a:spcPts val="40"/>
              </a:spcBef>
              <a:buFont typeface="Wingdings"/>
              <a:buChar char=""/>
              <a:tabLst>
                <a:tab pos="698500" algn="l"/>
              </a:tabLst>
            </a:pPr>
            <a:r>
              <a:rPr lang="en-US" sz="2800" dirty="0">
                <a:latin typeface="Garamond" panose="02020404030301010803" pitchFamily="18" charset="0"/>
                <a:cs typeface="Times New Roman"/>
              </a:rPr>
              <a:t>If</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recipient</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country</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does</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not</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provide</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adequate</a:t>
            </a:r>
            <a:r>
              <a:rPr lang="en-US" sz="2800" spc="-4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45"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NDPA </a:t>
            </a:r>
            <a:r>
              <a:rPr lang="en-US" sz="2800" spc="-290" dirty="0">
                <a:latin typeface="Garamond" panose="02020404030301010803" pitchFamily="18" charset="0"/>
                <a:cs typeface="Times New Roman"/>
              </a:rPr>
              <a:t> </a:t>
            </a:r>
            <a:r>
              <a:rPr lang="en-US" sz="2800" spc="-45" dirty="0">
                <a:latin typeface="Garamond" panose="02020404030301010803" pitchFamily="18" charset="0"/>
                <a:cs typeface="Times New Roman"/>
              </a:rPr>
              <a:t>allows </a:t>
            </a:r>
            <a:r>
              <a:rPr lang="en-US" sz="2800" spc="-5" dirty="0">
                <a:latin typeface="Garamond" panose="02020404030301010803" pitchFamily="18" charset="0"/>
                <a:cs typeface="Times New Roman"/>
              </a:rPr>
              <a:t>Data </a:t>
            </a:r>
            <a:r>
              <a:rPr lang="en-US" sz="2800" spc="-20" dirty="0">
                <a:latin typeface="Garamond" panose="02020404030301010803" pitchFamily="18" charset="0"/>
                <a:cs typeface="Times New Roman"/>
              </a:rPr>
              <a:t>Controllers </a:t>
            </a:r>
            <a:r>
              <a:rPr lang="en-US" sz="2800" spc="-10" dirty="0">
                <a:latin typeface="Garamond" panose="02020404030301010803" pitchFamily="18" charset="0"/>
                <a:cs typeface="Times New Roman"/>
              </a:rPr>
              <a:t>and </a:t>
            </a:r>
            <a:r>
              <a:rPr lang="en-US" sz="2800" spc="-20" dirty="0">
                <a:latin typeface="Garamond" panose="02020404030301010803" pitchFamily="18" charset="0"/>
                <a:cs typeface="Times New Roman"/>
              </a:rPr>
              <a:t>Processors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use </a:t>
            </a:r>
            <a:r>
              <a:rPr lang="en-US" sz="2800" dirty="0">
                <a:latin typeface="Garamond" panose="02020404030301010803" pitchFamily="18" charset="0"/>
                <a:cs typeface="Times New Roman"/>
              </a:rPr>
              <a:t>other </a:t>
            </a:r>
            <a:r>
              <a:rPr lang="en-US" sz="2800" spc="-25" dirty="0">
                <a:latin typeface="Garamond" panose="02020404030301010803" pitchFamily="18" charset="0"/>
                <a:cs typeface="Times New Roman"/>
              </a:rPr>
              <a:t>mechanisms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 </a:t>
            </a:r>
            <a:r>
              <a:rPr lang="en-US" sz="2800" spc="-25" dirty="0">
                <a:latin typeface="Garamond" panose="02020404030301010803" pitchFamily="18" charset="0"/>
                <a:cs typeface="Times New Roman"/>
              </a:rPr>
              <a:t>compliance with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NDPA, </a:t>
            </a:r>
            <a:r>
              <a:rPr lang="en-US" sz="2800" spc="-20" dirty="0">
                <a:latin typeface="Garamond" panose="02020404030301010803" pitchFamily="18" charset="0"/>
                <a:cs typeface="Times New Roman"/>
              </a:rPr>
              <a:t>such </a:t>
            </a:r>
            <a:r>
              <a:rPr lang="en-US" sz="2800" spc="-40" dirty="0">
                <a:latin typeface="Garamond" panose="02020404030301010803" pitchFamily="18" charset="0"/>
                <a:cs typeface="Times New Roman"/>
              </a:rPr>
              <a:t>as </a:t>
            </a:r>
            <a:r>
              <a:rPr lang="en-US" sz="2800" spc="-15" dirty="0">
                <a:latin typeface="Garamond" panose="02020404030301010803" pitchFamily="18" charset="0"/>
                <a:cs typeface="Times New Roman"/>
              </a:rPr>
              <a:t>contractual </a:t>
            </a:r>
            <a:r>
              <a:rPr lang="en-US" sz="2800" spc="-40" dirty="0">
                <a:latin typeface="Garamond" panose="02020404030301010803" pitchFamily="18" charset="0"/>
                <a:cs typeface="Times New Roman"/>
              </a:rPr>
              <a:t>clauses, </a:t>
            </a:r>
            <a:r>
              <a:rPr lang="en-US" sz="2800" spc="-30" dirty="0">
                <a:latin typeface="Garamond" panose="02020404030301010803" pitchFamily="18" charset="0"/>
                <a:cs typeface="Times New Roman"/>
              </a:rPr>
              <a:t>binding </a:t>
            </a:r>
            <a:r>
              <a:rPr lang="en-US" sz="2800" spc="-10" dirty="0">
                <a:latin typeface="Garamond" panose="02020404030301010803" pitchFamily="18" charset="0"/>
                <a:cs typeface="Times New Roman"/>
              </a:rPr>
              <a:t>corporate </a:t>
            </a:r>
            <a:r>
              <a:rPr lang="en-US" sz="2800" spc="-35" dirty="0">
                <a:latin typeface="Garamond" panose="02020404030301010803" pitchFamily="18" charset="0"/>
                <a:cs typeface="Times New Roman"/>
              </a:rPr>
              <a:t>rules, </a:t>
            </a:r>
            <a:r>
              <a:rPr lang="en-US" sz="2800" spc="-20" dirty="0">
                <a:latin typeface="Garamond" panose="02020404030301010803" pitchFamily="18" charset="0"/>
                <a:cs typeface="Times New Roman"/>
              </a:rPr>
              <a:t>codes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conduct, </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certification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schemes.</a:t>
            </a:r>
          </a:p>
          <a:p>
            <a:pPr marL="697865" marR="6985" indent="-228600" algn="just">
              <a:lnSpc>
                <a:spcPct val="150000"/>
              </a:lnSpc>
              <a:spcBef>
                <a:spcPts val="40"/>
              </a:spcBef>
              <a:buFont typeface="Wingdings"/>
              <a:buChar char=""/>
              <a:tabLst>
                <a:tab pos="698500" algn="l"/>
              </a:tabLst>
            </a:pPr>
            <a:endParaRPr lang="en-US" sz="2800" dirty="0">
              <a:latin typeface="Garamond" panose="02020404030301010803" pitchFamily="18" charset="0"/>
              <a:cs typeface="Times New Roman"/>
            </a:endParaRPr>
          </a:p>
          <a:p>
            <a:pPr marL="697865" marR="6350" indent="-228600" algn="just">
              <a:lnSpc>
                <a:spcPct val="150000"/>
              </a:lnSpc>
              <a:spcBef>
                <a:spcPts val="35"/>
              </a:spcBef>
              <a:buFont typeface="Wingdings"/>
              <a:buChar char=""/>
              <a:tabLst>
                <a:tab pos="698500" algn="l"/>
              </a:tabLst>
            </a:pPr>
            <a:r>
              <a:rPr lang="en-US" sz="2800" spc="-15"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NDPA</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imposes</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Controllers</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Processors</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notify</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NDPC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0" dirty="0">
                <a:latin typeface="Garamond" panose="02020404030301010803" pitchFamily="18" charset="0"/>
                <a:cs typeface="Times New Roman"/>
              </a:rPr>
              <a:t> </a:t>
            </a:r>
            <a:r>
              <a:rPr lang="en-US" sz="2800" spc="-45" dirty="0">
                <a:latin typeface="Garamond" panose="02020404030301010803" pitchFamily="18" charset="0"/>
                <a:cs typeface="Times New Roman"/>
              </a:rPr>
              <a:t>any</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breach</a:t>
            </a:r>
            <a:r>
              <a:rPr lang="en-US" sz="2800" spc="-4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affects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cross-border</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35"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take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appropriate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mitigate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consequences</a:t>
            </a:r>
            <a:r>
              <a:rPr lang="en-US" sz="2800" spc="-5" dirty="0">
                <a:latin typeface="Garamond" panose="02020404030301010803" pitchFamily="18" charset="0"/>
                <a:cs typeface="Times New Roman"/>
              </a:rPr>
              <a:t> of </a:t>
            </a:r>
            <a:r>
              <a:rPr lang="en-US" sz="2800" spc="-10"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breach.</a:t>
            </a:r>
          </a:p>
          <a:p>
            <a:pPr marL="697865" marR="6350" indent="-228600" algn="just">
              <a:lnSpc>
                <a:spcPct val="150000"/>
              </a:lnSpc>
              <a:spcBef>
                <a:spcPts val="35"/>
              </a:spcBef>
              <a:buFont typeface="Wingdings"/>
              <a:buChar char=""/>
              <a:tabLst>
                <a:tab pos="698500" algn="l"/>
              </a:tabLst>
            </a:pPr>
            <a:endParaRPr lang="en-US" sz="2800" dirty="0">
              <a:latin typeface="Garamond" panose="02020404030301010803" pitchFamily="18" charset="0"/>
              <a:cs typeface="Times New Roman"/>
            </a:endParaRPr>
          </a:p>
          <a:p>
            <a:pPr marL="697865" marR="5080" indent="-228600" algn="just">
              <a:lnSpc>
                <a:spcPct val="150000"/>
              </a:lnSpc>
              <a:spcBef>
                <a:spcPts val="25"/>
              </a:spcBef>
              <a:buFont typeface="Wingdings"/>
              <a:buChar char=""/>
              <a:tabLst>
                <a:tab pos="698500" algn="l"/>
              </a:tabLst>
            </a:pPr>
            <a:r>
              <a:rPr lang="en-US" sz="2800" spc="-15" dirty="0">
                <a:latin typeface="Garamond" panose="02020404030301010803" pitchFamily="18" charset="0"/>
                <a:cs typeface="Times New Roman"/>
              </a:rPr>
              <a:t>The </a:t>
            </a:r>
            <a:r>
              <a:rPr lang="en-US" sz="2800" spc="15" dirty="0">
                <a:latin typeface="Garamond" panose="02020404030301010803" pitchFamily="18" charset="0"/>
                <a:cs typeface="Times New Roman"/>
              </a:rPr>
              <a:t>NDPA </a:t>
            </a:r>
            <a:r>
              <a:rPr lang="en-US" sz="2800" spc="-20" dirty="0">
                <a:latin typeface="Garamond" panose="02020404030301010803" pitchFamily="18" charset="0"/>
                <a:cs typeface="Times New Roman"/>
              </a:rPr>
              <a:t>grants </a:t>
            </a:r>
            <a:r>
              <a:rPr lang="en-US" sz="2800" spc="-25" dirty="0">
                <a:latin typeface="Garamond" panose="02020404030301010803" pitchFamily="18" charset="0"/>
                <a:cs typeface="Times New Roman"/>
              </a:rPr>
              <a:t>rights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subjects </a:t>
            </a:r>
            <a:r>
              <a:rPr lang="en-US" sz="2800" spc="10" dirty="0">
                <a:latin typeface="Garamond" panose="02020404030301010803" pitchFamily="18" charset="0"/>
                <a:cs typeface="Times New Roman"/>
              </a:rPr>
              <a:t>to </a:t>
            </a:r>
            <a:r>
              <a:rPr lang="en-US" sz="2800" spc="-40" dirty="0">
                <a:latin typeface="Garamond" panose="02020404030301010803" pitchFamily="18" charset="0"/>
                <a:cs typeface="Times New Roman"/>
              </a:rPr>
              <a:t>access, rectify, </a:t>
            </a:r>
            <a:r>
              <a:rPr lang="en-US" sz="2800" spc="-35" dirty="0">
                <a:latin typeface="Garamond" panose="02020404030301010803" pitchFamily="18" charset="0"/>
                <a:cs typeface="Times New Roman"/>
              </a:rPr>
              <a:t>erase, </a:t>
            </a:r>
            <a:r>
              <a:rPr lang="en-US" sz="2800" spc="-25" dirty="0">
                <a:latin typeface="Garamond" panose="02020404030301010803" pitchFamily="18" charset="0"/>
                <a:cs typeface="Times New Roman"/>
              </a:rPr>
              <a:t>restrict, object,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port </a:t>
            </a:r>
            <a:r>
              <a:rPr lang="en-US" sz="2800" spc="-15" dirty="0">
                <a:latin typeface="Garamond" panose="02020404030301010803" pitchFamily="18" charset="0"/>
                <a:cs typeface="Times New Roman"/>
              </a:rPr>
              <a:t>their</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65" dirty="0">
                <a:latin typeface="Garamond" panose="02020404030301010803" pitchFamily="18" charset="0"/>
                <a:cs typeface="Times New Roman"/>
              </a:rPr>
              <a:t> </a:t>
            </a:r>
            <a:r>
              <a:rPr lang="en-US" sz="2800" spc="-15" dirty="0">
                <a:latin typeface="Garamond" panose="02020404030301010803" pitchFamily="18" charset="0"/>
                <a:cs typeface="Times New Roman"/>
              </a:rPr>
              <a:t>transferred</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across</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borders,</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certain</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conditions</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limitations.</a:t>
            </a:r>
          </a:p>
        </p:txBody>
      </p:sp>
      <p:sp>
        <p:nvSpPr>
          <p:cNvPr id="2" name="Slide Number Placeholder 1">
            <a:extLst>
              <a:ext uri="{FF2B5EF4-FFF2-40B4-BE49-F238E27FC236}">
                <a16:creationId xmlns:a16="http://schemas.microsoft.com/office/drawing/2014/main" id="{099FD565-D8D5-6970-F1F7-A622D0B9D741}"/>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249</a:t>
            </a:fld>
            <a:endParaRPr lang="en-US"/>
          </a:p>
        </p:txBody>
      </p:sp>
    </p:spTree>
    <p:extLst>
      <p:ext uri="{BB962C8B-B14F-4D97-AF65-F5344CB8AC3E}">
        <p14:creationId xmlns:p14="http://schemas.microsoft.com/office/powerpoint/2010/main" val="239375734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5240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Safeguarding Data in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204913" y="2169883"/>
            <a:ext cx="16383000" cy="5922903"/>
          </a:xfrm>
          <a:prstGeom prst="rect">
            <a:avLst/>
          </a:prstGeom>
        </p:spPr>
        <p:txBody>
          <a:bodyPr vert="horz" wrap="square" lIns="0" tIns="12700" rIns="0" bIns="0" rtlCol="0">
            <a:spAutoFit/>
          </a:bodyPr>
          <a:lstStyle/>
          <a:p>
            <a:pPr marL="12700" marR="7620" algn="just">
              <a:lnSpc>
                <a:spcPct val="150000"/>
              </a:lnSpc>
            </a:pPr>
            <a:r>
              <a:rPr lang="en-US" sz="2800" spc="-40" dirty="0">
                <a:latin typeface="Garamond" panose="02020404030301010803" pitchFamily="18" charset="0"/>
                <a:cs typeface="Times New Roman"/>
              </a:rPr>
              <a:t>Safeguarding </a:t>
            </a:r>
            <a:r>
              <a:rPr lang="en-US" sz="2800" spc="-25" dirty="0">
                <a:latin typeface="Garamond" panose="02020404030301010803" pitchFamily="18" charset="0"/>
                <a:cs typeface="Times New Roman"/>
              </a:rPr>
              <a:t>data </a:t>
            </a:r>
            <a:r>
              <a:rPr lang="en-US" sz="2800" spc="-45" dirty="0">
                <a:latin typeface="Garamond" panose="02020404030301010803" pitchFamily="18" charset="0"/>
                <a:cs typeface="Times New Roman"/>
              </a:rPr>
              <a:t>is </a:t>
            </a:r>
            <a:r>
              <a:rPr lang="en-US" sz="2800" spc="-10" dirty="0">
                <a:latin typeface="Garamond" panose="02020404030301010803" pitchFamily="18" charset="0"/>
                <a:cs typeface="Times New Roman"/>
              </a:rPr>
              <a:t>the </a:t>
            </a:r>
            <a:r>
              <a:rPr lang="en-US" sz="2800" spc="-20" dirty="0">
                <a:latin typeface="Garamond" panose="02020404030301010803" pitchFamily="18" charset="0"/>
                <a:cs typeface="Times New Roman"/>
              </a:rPr>
              <a:t>process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ensuring </a:t>
            </a:r>
            <a:r>
              <a:rPr lang="en-US" sz="2800" spc="-5" dirty="0">
                <a:latin typeface="Garamond" panose="02020404030301010803" pitchFamily="18" charset="0"/>
                <a:cs typeface="Times New Roman"/>
              </a:rPr>
              <a:t>the </a:t>
            </a:r>
            <a:r>
              <a:rPr lang="en-US" sz="2800" spc="-30" dirty="0">
                <a:latin typeface="Garamond" panose="02020404030301010803" pitchFamily="18" charset="0"/>
                <a:cs typeface="Times New Roman"/>
              </a:rPr>
              <a:t>confidentiality, </a:t>
            </a:r>
            <a:r>
              <a:rPr lang="en-US" sz="2800" spc="-35" dirty="0">
                <a:latin typeface="Garamond" panose="02020404030301010803" pitchFamily="18" charset="0"/>
                <a:cs typeface="Times New Roman"/>
              </a:rPr>
              <a:t>integrity, </a:t>
            </a:r>
            <a:r>
              <a:rPr lang="en-US" sz="2800" spc="-20" dirty="0">
                <a:latin typeface="Garamond" panose="02020404030301010803" pitchFamily="18" charset="0"/>
                <a:cs typeface="Times New Roman"/>
              </a:rPr>
              <a:t>and </a:t>
            </a:r>
            <a:r>
              <a:rPr lang="en-US" sz="2800" spc="-50" dirty="0">
                <a:latin typeface="Garamond" panose="02020404030301010803" pitchFamily="18" charset="0"/>
                <a:cs typeface="Times New Roman"/>
              </a:rPr>
              <a:t>availability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5" dirty="0">
                <a:latin typeface="Garamond" panose="02020404030301010803" pitchFamily="18" charset="0"/>
                <a:cs typeface="Times New Roman"/>
              </a:rPr>
              <a:t>throughout </a:t>
            </a:r>
            <a:r>
              <a:rPr lang="en-US" sz="2800" spc="-25" dirty="0">
                <a:latin typeface="Garamond" panose="02020404030301010803" pitchFamily="18" charset="0"/>
                <a:cs typeface="Times New Roman"/>
              </a:rPr>
              <a:t>its </a:t>
            </a:r>
            <a:r>
              <a:rPr lang="en-US" sz="2800" spc="-50" dirty="0">
                <a:latin typeface="Garamond" panose="02020404030301010803" pitchFamily="18" charset="0"/>
                <a:cs typeface="Times New Roman"/>
              </a:rPr>
              <a:t>lifecycle.</a:t>
            </a:r>
            <a:r>
              <a:rPr lang="en-US" sz="2800" spc="-45" dirty="0">
                <a:latin typeface="Garamond" panose="02020404030301010803" pitchFamily="18" charset="0"/>
                <a:cs typeface="Times New Roman"/>
              </a:rPr>
              <a:t> </a:t>
            </a:r>
            <a:r>
              <a:rPr lang="en-US" sz="2800" spc="-40" dirty="0">
                <a:latin typeface="Garamond" panose="02020404030301010803" pitchFamily="18" charset="0"/>
                <a:cs typeface="Times New Roman"/>
              </a:rPr>
              <a:t>Safeguarding</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protects </a:t>
            </a:r>
            <a:r>
              <a:rPr lang="en-US" sz="2800" spc="-25" dirty="0">
                <a:latin typeface="Garamond" panose="02020404030301010803" pitchFamily="18" charset="0"/>
                <a:cs typeface="Times New Roman"/>
              </a:rPr>
              <a:t>it </a:t>
            </a:r>
            <a:r>
              <a:rPr lang="en-US" sz="2800" spc="-10" dirty="0">
                <a:latin typeface="Garamond" panose="02020404030301010803" pitchFamily="18" charset="0"/>
                <a:cs typeface="Times New Roman"/>
              </a:rPr>
              <a:t>from </a:t>
            </a:r>
            <a:r>
              <a:rPr lang="en-US" sz="2800" spc="-15" dirty="0">
                <a:latin typeface="Garamond" panose="02020404030301010803" pitchFamily="18" charset="0"/>
                <a:cs typeface="Times New Roman"/>
              </a:rPr>
              <a:t>unauthorized </a:t>
            </a:r>
            <a:r>
              <a:rPr lang="en-US" sz="2800" spc="-35" dirty="0">
                <a:latin typeface="Garamond" panose="02020404030301010803" pitchFamily="18" charset="0"/>
                <a:cs typeface="Times New Roman"/>
              </a:rPr>
              <a:t>access, </a:t>
            </a:r>
            <a:r>
              <a:rPr lang="en-US" sz="2800" spc="-30" dirty="0">
                <a:latin typeface="Garamond" panose="02020404030301010803" pitchFamily="18" charset="0"/>
                <a:cs typeface="Times New Roman"/>
              </a:rPr>
              <a:t>use, disclosure, </a:t>
            </a:r>
            <a:r>
              <a:rPr lang="en-US" sz="2800" spc="-25" dirty="0">
                <a:latin typeface="Garamond" panose="02020404030301010803" pitchFamily="18" charset="0"/>
                <a:cs typeface="Times New Roman"/>
              </a:rPr>
              <a:t> modification,</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destruction.</a:t>
            </a:r>
            <a:endParaRPr lang="en-US" sz="2800" dirty="0">
              <a:latin typeface="Garamond" panose="02020404030301010803" pitchFamily="18" charset="0"/>
              <a:cs typeface="Times New Roman"/>
            </a:endParaRPr>
          </a:p>
          <a:p>
            <a:pPr marL="12700" marR="5080" algn="just">
              <a:lnSpc>
                <a:spcPct val="150000"/>
              </a:lnSpc>
              <a:spcBef>
                <a:spcPts val="150"/>
              </a:spcBef>
            </a:pPr>
            <a:r>
              <a:rPr lang="en-US" sz="2800" spc="-40" dirty="0">
                <a:latin typeface="Garamond" panose="02020404030301010803" pitchFamily="18" charset="0"/>
                <a:cs typeface="Times New Roman"/>
              </a:rPr>
              <a:t>Safeguarding</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50" dirty="0">
                <a:latin typeface="Garamond" panose="02020404030301010803" pitchFamily="18" charset="0"/>
                <a:cs typeface="Times New Roman"/>
              </a:rPr>
              <a:t>especially</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relevant</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cross-border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transfer.</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However,</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also</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poses </a:t>
            </a:r>
            <a:r>
              <a:rPr lang="en-US" sz="2800" spc="-35" dirty="0">
                <a:latin typeface="Garamond" panose="02020404030301010803" pitchFamily="18" charset="0"/>
                <a:cs typeface="Times New Roman"/>
              </a:rPr>
              <a:t>challenges</a:t>
            </a:r>
            <a:r>
              <a:rPr lang="en-US" sz="2800" spc="10" dirty="0">
                <a:latin typeface="Garamond" panose="02020404030301010803" pitchFamily="18" charset="0"/>
                <a:cs typeface="Times New Roman"/>
              </a:rPr>
              <a:t> to</a:t>
            </a:r>
            <a:r>
              <a:rPr lang="en-US" sz="2800" spc="-5"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of</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privacy,</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sovereignty</a:t>
            </a:r>
            <a:r>
              <a:rPr lang="en-US" sz="2800" spc="-5" dirty="0">
                <a:latin typeface="Garamond" panose="02020404030301010803" pitchFamily="18" charset="0"/>
                <a:cs typeface="Times New Roman"/>
              </a:rPr>
              <a:t> of</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marL="12700" algn="just">
              <a:lnSpc>
                <a:spcPct val="150000"/>
              </a:lnSpc>
              <a:spcBef>
                <a:spcPts val="955"/>
              </a:spcBef>
            </a:pPr>
            <a:r>
              <a:rPr lang="en-US" sz="2800" b="1" spc="-5" dirty="0">
                <a:latin typeface="Garamond" panose="02020404030301010803" pitchFamily="18" charset="0"/>
                <a:cs typeface="Times New Roman"/>
              </a:rPr>
              <a:t>Some</a:t>
            </a:r>
            <a:r>
              <a:rPr lang="en-US" sz="2800" b="1" spc="5" dirty="0">
                <a:latin typeface="Garamond" panose="02020404030301010803" pitchFamily="18" charset="0"/>
                <a:cs typeface="Times New Roman"/>
              </a:rPr>
              <a:t> </a:t>
            </a:r>
            <a:r>
              <a:rPr lang="en-US" sz="2800" b="1" spc="-10" dirty="0">
                <a:latin typeface="Garamond" panose="02020404030301010803" pitchFamily="18" charset="0"/>
                <a:cs typeface="Times New Roman"/>
              </a:rPr>
              <a:t>of</a:t>
            </a:r>
            <a:r>
              <a:rPr lang="en-US" sz="2800" b="1" spc="5" dirty="0">
                <a:latin typeface="Garamond" panose="02020404030301010803" pitchFamily="18" charset="0"/>
                <a:cs typeface="Times New Roman"/>
              </a:rPr>
              <a:t> </a:t>
            </a:r>
            <a:r>
              <a:rPr lang="en-US" sz="2800" b="1" spc="-5" dirty="0">
                <a:latin typeface="Garamond" panose="02020404030301010803" pitchFamily="18" charset="0"/>
                <a:cs typeface="Times New Roman"/>
              </a:rPr>
              <a:t>the</a:t>
            </a:r>
            <a:r>
              <a:rPr lang="en-US" sz="2800" b="1" spc="5" dirty="0">
                <a:latin typeface="Garamond" panose="02020404030301010803" pitchFamily="18" charset="0"/>
                <a:cs typeface="Times New Roman"/>
              </a:rPr>
              <a:t> challenges</a:t>
            </a:r>
            <a:r>
              <a:rPr lang="en-US" sz="2800" b="1" spc="15" dirty="0">
                <a:latin typeface="Garamond" panose="02020404030301010803" pitchFamily="18" charset="0"/>
                <a:cs typeface="Times New Roman"/>
              </a:rPr>
              <a:t> </a:t>
            </a:r>
            <a:r>
              <a:rPr lang="en-US" sz="2800" b="1" spc="-50" dirty="0">
                <a:latin typeface="Garamond" panose="02020404030301010803" pitchFamily="18" charset="0"/>
                <a:cs typeface="Times New Roman"/>
              </a:rPr>
              <a:t>for</a:t>
            </a:r>
            <a:r>
              <a:rPr lang="en-US" sz="2800" b="1" spc="5" dirty="0">
                <a:latin typeface="Garamond" panose="02020404030301010803" pitchFamily="18" charset="0"/>
                <a:cs typeface="Times New Roman"/>
              </a:rPr>
              <a:t> </a:t>
            </a:r>
            <a:r>
              <a:rPr lang="en-US" sz="2800" b="1" spc="-10" dirty="0">
                <a:latin typeface="Garamond" panose="02020404030301010803" pitchFamily="18" charset="0"/>
                <a:cs typeface="Times New Roman"/>
              </a:rPr>
              <a:t>safeguarding</a:t>
            </a:r>
            <a:r>
              <a:rPr lang="en-US" sz="2800" b="1" spc="-5" dirty="0">
                <a:latin typeface="Garamond" panose="02020404030301010803" pitchFamily="18" charset="0"/>
                <a:cs typeface="Times New Roman"/>
              </a:rPr>
              <a:t> </a:t>
            </a:r>
            <a:r>
              <a:rPr lang="en-US" sz="2800" b="1" spc="-25" dirty="0">
                <a:latin typeface="Garamond" panose="02020404030301010803" pitchFamily="18" charset="0"/>
                <a:cs typeface="Times New Roman"/>
              </a:rPr>
              <a:t>data</a:t>
            </a:r>
            <a:r>
              <a:rPr lang="en-US" sz="2800" b="1" spc="5" dirty="0">
                <a:latin typeface="Garamond" panose="02020404030301010803" pitchFamily="18" charset="0"/>
                <a:cs typeface="Times New Roman"/>
              </a:rPr>
              <a:t> </a:t>
            </a:r>
            <a:r>
              <a:rPr lang="en-US" sz="2800" b="1" spc="-5" dirty="0">
                <a:latin typeface="Garamond" panose="02020404030301010803" pitchFamily="18" charset="0"/>
                <a:cs typeface="Times New Roman"/>
              </a:rPr>
              <a:t>in</a:t>
            </a:r>
            <a:r>
              <a:rPr lang="en-US" sz="2800" b="1" spc="15" dirty="0">
                <a:latin typeface="Garamond" panose="02020404030301010803" pitchFamily="18" charset="0"/>
                <a:cs typeface="Times New Roman"/>
              </a:rPr>
              <a:t> </a:t>
            </a:r>
            <a:r>
              <a:rPr lang="en-US" sz="2800" b="1" spc="-20" dirty="0">
                <a:latin typeface="Garamond" panose="02020404030301010803" pitchFamily="18" charset="0"/>
                <a:cs typeface="Times New Roman"/>
              </a:rPr>
              <a:t>cross-border</a:t>
            </a:r>
            <a:r>
              <a:rPr lang="en-US" sz="2800" b="1" spc="-5" dirty="0">
                <a:latin typeface="Garamond" panose="02020404030301010803" pitchFamily="18" charset="0"/>
                <a:cs typeface="Times New Roman"/>
              </a:rPr>
              <a:t> </a:t>
            </a:r>
            <a:r>
              <a:rPr lang="en-US" sz="2800" b="1" spc="-20" dirty="0">
                <a:latin typeface="Garamond" panose="02020404030301010803" pitchFamily="18" charset="0"/>
                <a:cs typeface="Times New Roman"/>
              </a:rPr>
              <a:t>data</a:t>
            </a:r>
            <a:r>
              <a:rPr lang="en-US" sz="2800" b="1" spc="10" dirty="0">
                <a:latin typeface="Garamond" panose="02020404030301010803" pitchFamily="18" charset="0"/>
                <a:cs typeface="Times New Roman"/>
              </a:rPr>
              <a:t> </a:t>
            </a:r>
            <a:r>
              <a:rPr lang="en-US" sz="2800" b="1" spc="-40" dirty="0">
                <a:latin typeface="Garamond" panose="02020404030301010803" pitchFamily="18" charset="0"/>
                <a:cs typeface="Times New Roman"/>
              </a:rPr>
              <a:t>transfer</a:t>
            </a:r>
            <a:r>
              <a:rPr lang="en-US" sz="2800" b="1" spc="-5" dirty="0">
                <a:latin typeface="Garamond" panose="02020404030301010803" pitchFamily="18" charset="0"/>
                <a:cs typeface="Times New Roman"/>
              </a:rPr>
              <a:t> </a:t>
            </a:r>
            <a:r>
              <a:rPr lang="en-US" sz="2800" b="1" spc="-50" dirty="0">
                <a:latin typeface="Garamond" panose="02020404030301010803" pitchFamily="18" charset="0"/>
                <a:cs typeface="Times New Roman"/>
              </a:rPr>
              <a:t>are</a:t>
            </a:r>
            <a:r>
              <a:rPr lang="en-US" sz="2800" spc="-50" dirty="0">
                <a:latin typeface="Garamond" panose="02020404030301010803" pitchFamily="18" charset="0"/>
                <a:cs typeface="Times New Roman"/>
              </a:rPr>
              <a:t>:</a:t>
            </a:r>
            <a:endParaRPr lang="en-US" sz="2800" dirty="0">
              <a:latin typeface="Garamond" panose="02020404030301010803" pitchFamily="18" charset="0"/>
              <a:cs typeface="Times New Roman"/>
            </a:endParaRPr>
          </a:p>
          <a:p>
            <a:pPr marL="697865" marR="6985" indent="-228600">
              <a:lnSpc>
                <a:spcPct val="150000"/>
              </a:lnSpc>
              <a:spcBef>
                <a:spcPts val="5"/>
              </a:spcBef>
              <a:buFont typeface="Wingdings"/>
              <a:buChar char=""/>
              <a:tabLst>
                <a:tab pos="697865" algn="l"/>
                <a:tab pos="698500" algn="l"/>
              </a:tabLst>
            </a:pPr>
            <a:r>
              <a:rPr lang="en-US" sz="2800" spc="-20" dirty="0">
                <a:latin typeface="Garamond" panose="02020404030301010803" pitchFamily="18" charset="0"/>
                <a:cs typeface="Times New Roman"/>
              </a:rPr>
              <a:t>Differing</a:t>
            </a:r>
            <a:r>
              <a:rPr lang="en-US" sz="2800" spc="204"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95" dirty="0">
                <a:latin typeface="Garamond" panose="02020404030301010803" pitchFamily="18" charset="0"/>
                <a:cs typeface="Times New Roman"/>
              </a:rPr>
              <a:t> </a:t>
            </a:r>
            <a:r>
              <a:rPr lang="en-US" sz="2800" spc="-25" dirty="0">
                <a:latin typeface="Garamond" panose="02020404030301010803" pitchFamily="18" charset="0"/>
                <a:cs typeface="Times New Roman"/>
              </a:rPr>
              <a:t>conflicting</a:t>
            </a:r>
            <a:r>
              <a:rPr lang="en-US" sz="2800" spc="210" dirty="0">
                <a:latin typeface="Garamond" panose="02020404030301010803" pitchFamily="18" charset="0"/>
                <a:cs typeface="Times New Roman"/>
              </a:rPr>
              <a:t> </a:t>
            </a:r>
            <a:r>
              <a:rPr lang="en-US" sz="2800" spc="-55" dirty="0">
                <a:latin typeface="Garamond" panose="02020404030301010803" pitchFamily="18" charset="0"/>
                <a:cs typeface="Times New Roman"/>
              </a:rPr>
              <a:t>laws</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200" dirty="0">
                <a:latin typeface="Garamond" panose="02020404030301010803" pitchFamily="18" charset="0"/>
                <a:cs typeface="Times New Roman"/>
              </a:rPr>
              <a:t> </a:t>
            </a:r>
            <a:r>
              <a:rPr lang="en-US" sz="2800" spc="-25" dirty="0">
                <a:latin typeface="Garamond" panose="02020404030301010803" pitchFamily="18" charset="0"/>
                <a:cs typeface="Times New Roman"/>
              </a:rPr>
              <a:t>regulations</a:t>
            </a:r>
            <a:r>
              <a:rPr lang="en-US" sz="2800" spc="200"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19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21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190" dirty="0">
                <a:latin typeface="Garamond" panose="02020404030301010803" pitchFamily="18" charset="0"/>
                <a:cs typeface="Times New Roman"/>
              </a:rPr>
              <a:t> </a:t>
            </a:r>
            <a:r>
              <a:rPr lang="en-US" sz="2800" spc="-20" dirty="0">
                <a:latin typeface="Garamond" panose="02020404030301010803" pitchFamily="18" charset="0"/>
                <a:cs typeface="Times New Roman"/>
              </a:rPr>
              <a:t>among</a:t>
            </a:r>
            <a:r>
              <a:rPr lang="en-US" sz="2800" spc="200" dirty="0">
                <a:latin typeface="Garamond" panose="02020404030301010803" pitchFamily="18" charset="0"/>
                <a:cs typeface="Times New Roman"/>
              </a:rPr>
              <a:t> </a:t>
            </a:r>
            <a:r>
              <a:rPr lang="en-US" sz="2800" spc="-20" dirty="0">
                <a:latin typeface="Garamond" panose="02020404030301010803" pitchFamily="18" charset="0"/>
                <a:cs typeface="Times New Roman"/>
              </a:rPr>
              <a:t>countries</a:t>
            </a:r>
            <a:r>
              <a:rPr lang="en-US" sz="2800" spc="200"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regions</a:t>
            </a:r>
            <a:endParaRPr lang="en-US" sz="2800" dirty="0">
              <a:latin typeface="Garamond" panose="02020404030301010803" pitchFamily="18" charset="0"/>
              <a:cs typeface="Times New Roman"/>
            </a:endParaRPr>
          </a:p>
          <a:p>
            <a:pPr marL="697865" marR="10795" indent="-228600">
              <a:lnSpc>
                <a:spcPct val="150000"/>
              </a:lnSpc>
              <a:spcBef>
                <a:spcPts val="20"/>
              </a:spcBef>
              <a:buFont typeface="Wingdings"/>
              <a:buChar char=""/>
              <a:tabLst>
                <a:tab pos="697865" algn="l"/>
                <a:tab pos="698500" algn="l"/>
              </a:tabLst>
            </a:pPr>
            <a:r>
              <a:rPr lang="en-US" sz="2800" spc="-45" dirty="0">
                <a:latin typeface="Garamond" panose="02020404030301010803" pitchFamily="18" charset="0"/>
                <a:cs typeface="Times New Roman"/>
              </a:rPr>
              <a:t>Lack</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transparency</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accountability</a:t>
            </a:r>
            <a:r>
              <a:rPr lang="en-US" sz="2800" spc="5" dirty="0">
                <a:latin typeface="Garamond" panose="02020404030301010803" pitchFamily="18" charset="0"/>
                <a:cs typeface="Times New Roman"/>
              </a:rPr>
              <a:t> on</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how</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collected,</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processed,</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stored,</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shared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across</a:t>
            </a:r>
            <a:r>
              <a:rPr lang="en-US" sz="2800" spc="-10" dirty="0">
                <a:latin typeface="Garamond" panose="02020404030301010803" pitchFamily="18" charset="0"/>
                <a:cs typeface="Times New Roman"/>
              </a:rPr>
              <a:t> borders</a:t>
            </a:r>
            <a:endParaRPr lang="en-US" sz="2800" dirty="0">
              <a:latin typeface="Garamond" panose="02020404030301010803" pitchFamily="18" charset="0"/>
              <a:cs typeface="Times New Roman"/>
            </a:endParaRPr>
          </a:p>
          <a:p>
            <a:pPr marL="697865" marR="10795" indent="-228600">
              <a:lnSpc>
                <a:spcPct val="150000"/>
              </a:lnSpc>
              <a:spcBef>
                <a:spcPts val="15"/>
              </a:spcBef>
              <a:buFont typeface="Wingdings"/>
              <a:buChar char=""/>
              <a:tabLst>
                <a:tab pos="697865" algn="l"/>
                <a:tab pos="698500" algn="l"/>
              </a:tabLst>
            </a:pPr>
            <a:r>
              <a:rPr lang="en-US" sz="2800" spc="-20" dirty="0">
                <a:latin typeface="Garamond" panose="02020404030301010803" pitchFamily="18" charset="0"/>
                <a:cs typeface="Times New Roman"/>
              </a:rPr>
              <a:t>Increased</a:t>
            </a:r>
            <a:r>
              <a:rPr lang="en-US" sz="2800" spc="60" dirty="0">
                <a:latin typeface="Garamond" panose="02020404030301010803" pitchFamily="18" charset="0"/>
                <a:cs typeface="Times New Roman"/>
              </a:rPr>
              <a:t> </a:t>
            </a:r>
            <a:r>
              <a:rPr lang="en-US" sz="2800" spc="-35" dirty="0">
                <a:latin typeface="Garamond" panose="02020404030301010803" pitchFamily="18" charset="0"/>
                <a:cs typeface="Times New Roman"/>
              </a:rPr>
              <a:t>risks</a:t>
            </a:r>
            <a:r>
              <a:rPr lang="en-US" sz="2800" spc="7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cyberattacks,</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hacking,</a:t>
            </a:r>
            <a:r>
              <a:rPr lang="en-US" sz="2800" spc="60" dirty="0">
                <a:latin typeface="Garamond" panose="02020404030301010803" pitchFamily="18" charset="0"/>
                <a:cs typeface="Times New Roman"/>
              </a:rPr>
              <a:t> </a:t>
            </a:r>
            <a:r>
              <a:rPr lang="en-US" sz="2800" spc="-10" dirty="0">
                <a:latin typeface="Garamond" panose="02020404030301010803" pitchFamily="18" charset="0"/>
                <a:cs typeface="Times New Roman"/>
              </a:rPr>
              <a:t>theft,</a:t>
            </a:r>
            <a:r>
              <a:rPr lang="en-US" sz="2800" spc="6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misuse</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6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malicious</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actors</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or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third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parties</a:t>
            </a:r>
            <a:endParaRPr lang="en-US" sz="2800" dirty="0">
              <a:latin typeface="Garamond" panose="02020404030301010803" pitchFamily="18" charset="0"/>
              <a:cs typeface="Times New Roman"/>
            </a:endParaRPr>
          </a:p>
          <a:p>
            <a:pPr marL="697865" marR="9525" indent="-228600">
              <a:lnSpc>
                <a:spcPct val="150000"/>
              </a:lnSpc>
              <a:spcBef>
                <a:spcPts val="45"/>
              </a:spcBef>
              <a:buFont typeface="Wingdings"/>
              <a:buChar char=""/>
              <a:tabLst>
                <a:tab pos="697865" algn="l"/>
                <a:tab pos="698500" algn="l"/>
              </a:tabLst>
            </a:pPr>
            <a:r>
              <a:rPr lang="en-US" sz="2800" spc="-20" dirty="0">
                <a:latin typeface="Garamond" panose="02020404030301010803" pitchFamily="18" charset="0"/>
                <a:cs typeface="Times New Roman"/>
              </a:rPr>
              <a:t>Potential</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violations</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human</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rights</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or</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fundamental</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freedoms</a:t>
            </a:r>
            <a:r>
              <a:rPr lang="en-US" sz="2800" spc="-4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subjects </a:t>
            </a:r>
            <a:r>
              <a:rPr lang="en-US" sz="2800" spc="-50" dirty="0">
                <a:latin typeface="Garamond" panose="02020404030301010803" pitchFamily="18" charset="0"/>
                <a:cs typeface="Times New Roman"/>
              </a:rPr>
              <a:t>by</a:t>
            </a:r>
            <a:r>
              <a:rPr lang="en-US" sz="2800" spc="-30" dirty="0">
                <a:latin typeface="Garamond" panose="02020404030301010803" pitchFamily="18" charset="0"/>
                <a:cs typeface="Times New Roman"/>
              </a:rPr>
              <a:t> </a:t>
            </a:r>
            <a:r>
              <a:rPr lang="en-US" sz="2800" spc="-25" dirty="0">
                <a:latin typeface="Garamond" panose="02020404030301010803" pitchFamily="18" charset="0"/>
                <a:cs typeface="Times New Roman"/>
              </a:rPr>
              <a:t>foreign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governments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entities</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341631C4-66F0-6B99-F8E9-F92290C51AD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250</a:t>
            </a:fld>
            <a:endParaRPr lang="en-US"/>
          </a:p>
        </p:txBody>
      </p:sp>
    </p:spTree>
    <p:extLst>
      <p:ext uri="{BB962C8B-B14F-4D97-AF65-F5344CB8AC3E}">
        <p14:creationId xmlns:p14="http://schemas.microsoft.com/office/powerpoint/2010/main" val="295740918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4935200" cy="646331"/>
          </a:xfrm>
          <a:prstGeom prst="rect">
            <a:avLst/>
          </a:prstGeom>
          <a:solidFill>
            <a:srgbClr val="054C2C"/>
          </a:solidFill>
          <a:ln>
            <a:solidFill>
              <a:srgbClr val="054C2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Safeguarding Data in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2169883"/>
            <a:ext cx="16002001" cy="6569234"/>
          </a:xfrm>
          <a:prstGeom prst="rect">
            <a:avLst/>
          </a:prstGeom>
        </p:spPr>
        <p:txBody>
          <a:bodyPr vert="horz" wrap="square" lIns="0" tIns="12700" rIns="0" bIns="0" rtlCol="0">
            <a:spAutoFit/>
          </a:bodyPr>
          <a:lstStyle/>
          <a:p>
            <a:pPr marL="12700" algn="just">
              <a:lnSpc>
                <a:spcPct val="150000"/>
              </a:lnSpc>
              <a:spcBef>
                <a:spcPts val="100"/>
              </a:spcBef>
            </a:pPr>
            <a:r>
              <a:rPr lang="en-US" sz="2800" spc="-10" dirty="0">
                <a:latin typeface="Garamond" panose="02020404030301010803" pitchFamily="18" charset="0"/>
                <a:cs typeface="Times New Roman"/>
              </a:rPr>
              <a:t>Here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that</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taken</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safeguard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during</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such</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transfers:</a:t>
            </a:r>
            <a:endParaRPr lang="en-US" sz="2800" dirty="0">
              <a:latin typeface="Garamond" panose="02020404030301010803" pitchFamily="18" charset="0"/>
              <a:cs typeface="Times New Roman"/>
            </a:endParaRPr>
          </a:p>
          <a:p>
            <a:pPr marL="697865" indent="-229235">
              <a:lnSpc>
                <a:spcPct val="150000"/>
              </a:lnSpc>
              <a:spcBef>
                <a:spcPts val="1155"/>
              </a:spcBef>
              <a:buFont typeface="Wingdings"/>
              <a:buChar char=""/>
              <a:tabLst>
                <a:tab pos="697865" algn="l"/>
                <a:tab pos="698500" algn="l"/>
              </a:tabLst>
            </a:pPr>
            <a:r>
              <a:rPr lang="en-US" sz="2800" spc="-30" dirty="0">
                <a:latin typeface="Garamond" panose="02020404030301010803" pitchFamily="18" charset="0"/>
                <a:cs typeface="Times New Roman"/>
              </a:rPr>
              <a:t>Use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strong</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encryption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algorithms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secure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both</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transit</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rest.</a:t>
            </a:r>
            <a:endParaRPr lang="en-US" sz="2800" dirty="0">
              <a:latin typeface="Garamond" panose="02020404030301010803" pitchFamily="18" charset="0"/>
              <a:cs typeface="Times New Roman"/>
            </a:endParaRPr>
          </a:p>
          <a:p>
            <a:pPr marL="697865" marR="245745" indent="-228600">
              <a:lnSpc>
                <a:spcPct val="150000"/>
              </a:lnSpc>
              <a:spcBef>
                <a:spcPts val="35"/>
              </a:spcBef>
              <a:buFont typeface="Wingdings"/>
              <a:buChar char=""/>
              <a:tabLst>
                <a:tab pos="697865" algn="l"/>
                <a:tab pos="698500" algn="l"/>
              </a:tabLst>
            </a:pPr>
            <a:r>
              <a:rPr lang="en-US" sz="2800" spc="20" dirty="0">
                <a:latin typeface="Garamond" panose="02020404030301010803" pitchFamily="18" charset="0"/>
                <a:cs typeface="Times New Roman"/>
              </a:rPr>
              <a:t>I</a:t>
            </a:r>
            <a:r>
              <a:rPr lang="en-US" sz="2800" spc="-25" dirty="0">
                <a:latin typeface="Garamond" panose="02020404030301010803" pitchFamily="18" charset="0"/>
                <a:cs typeface="Times New Roman"/>
              </a:rPr>
              <a:t>mpleme</a:t>
            </a:r>
            <a:r>
              <a:rPr lang="en-US" sz="2800" spc="10" dirty="0">
                <a:latin typeface="Garamond" panose="02020404030301010803" pitchFamily="18" charset="0"/>
                <a:cs typeface="Times New Roman"/>
              </a:rPr>
              <a:t>nt</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a:t>
            </a:r>
            <a:r>
              <a:rPr lang="en-US" sz="2800" spc="-25" dirty="0">
                <a:latin typeface="Garamond" panose="02020404030301010803" pitchFamily="18" charset="0"/>
                <a:cs typeface="Times New Roman"/>
              </a:rPr>
              <a:t>rans</a:t>
            </a:r>
            <a:r>
              <a:rPr lang="en-US" sz="2800" dirty="0">
                <a:latin typeface="Garamond" panose="02020404030301010803" pitchFamily="18" charset="0"/>
                <a:cs typeface="Times New Roman"/>
              </a:rPr>
              <a:t>po</a:t>
            </a:r>
            <a:r>
              <a:rPr lang="en-US" sz="2800" spc="10" dirty="0">
                <a:latin typeface="Garamond" panose="02020404030301010803" pitchFamily="18" charset="0"/>
                <a:cs typeface="Times New Roman"/>
              </a:rPr>
              <a:t>r</a:t>
            </a:r>
            <a:r>
              <a:rPr lang="en-US" sz="2800" spc="15" dirty="0">
                <a:latin typeface="Garamond" panose="02020404030301010803" pitchFamily="18" charset="0"/>
                <a:cs typeface="Times New Roman"/>
              </a:rPr>
              <a:t>t</a:t>
            </a:r>
            <a:r>
              <a:rPr lang="en-US" sz="2800" dirty="0">
                <a:latin typeface="Garamond" panose="02020404030301010803" pitchFamily="18" charset="0"/>
                <a:cs typeface="Times New Roman"/>
              </a:rPr>
              <a:t> </a:t>
            </a:r>
            <a:r>
              <a:rPr lang="en-US" sz="2800" spc="-60" dirty="0">
                <a:latin typeface="Garamond" panose="02020404030301010803" pitchFamily="18" charset="0"/>
                <a:cs typeface="Times New Roman"/>
              </a:rPr>
              <a:t>L</a:t>
            </a:r>
            <a:r>
              <a:rPr lang="en-US" sz="2800" spc="-50" dirty="0">
                <a:latin typeface="Garamond" panose="02020404030301010803" pitchFamily="18" charset="0"/>
                <a:cs typeface="Times New Roman"/>
              </a:rPr>
              <a:t>a</a:t>
            </a:r>
            <a:r>
              <a:rPr lang="en-US" sz="2800" spc="-75" dirty="0">
                <a:latin typeface="Garamond" panose="02020404030301010803" pitchFamily="18" charset="0"/>
                <a:cs typeface="Times New Roman"/>
              </a:rPr>
              <a:t>y</a:t>
            </a:r>
            <a:r>
              <a:rPr lang="en-US" sz="2800" spc="-60" dirty="0">
                <a:latin typeface="Garamond" panose="02020404030301010803" pitchFamily="18" charset="0"/>
                <a:cs typeface="Times New Roman"/>
              </a:rPr>
              <a:t>e</a:t>
            </a:r>
            <a:r>
              <a:rPr lang="en-US" sz="2800" dirty="0">
                <a:latin typeface="Garamond" panose="02020404030301010803" pitchFamily="18" charset="0"/>
                <a:cs typeface="Times New Roman"/>
              </a:rPr>
              <a:t>r</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Sec</a:t>
            </a:r>
            <a:r>
              <a:rPr lang="en-US" sz="2800" spc="-10" dirty="0">
                <a:latin typeface="Garamond" panose="02020404030301010803" pitchFamily="18" charset="0"/>
                <a:cs typeface="Times New Roman"/>
              </a:rPr>
              <a:t>ur</a:t>
            </a:r>
            <a:r>
              <a:rPr lang="en-US" sz="2800" spc="-50" dirty="0">
                <a:latin typeface="Garamond" panose="02020404030301010803" pitchFamily="18" charset="0"/>
                <a:cs typeface="Times New Roman"/>
              </a:rPr>
              <a:t>ity</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t>
            </a:r>
            <a:r>
              <a:rPr lang="en-US" sz="2800" spc="-40" dirty="0">
                <a:latin typeface="Garamond" panose="02020404030301010803" pitchFamily="18" charset="0"/>
                <a:cs typeface="Times New Roman"/>
              </a:rPr>
              <a:t>T</a:t>
            </a:r>
            <a:r>
              <a:rPr lang="en-US" sz="2800" spc="-55" dirty="0">
                <a:latin typeface="Garamond" panose="02020404030301010803" pitchFamily="18" charset="0"/>
                <a:cs typeface="Times New Roman"/>
              </a:rPr>
              <a:t>L</a:t>
            </a:r>
            <a:r>
              <a:rPr lang="en-US" sz="2800" spc="-75" dirty="0">
                <a:latin typeface="Garamond" panose="02020404030301010803" pitchFamily="18" charset="0"/>
                <a:cs typeface="Times New Roman"/>
              </a:rPr>
              <a:t>S)</a:t>
            </a:r>
            <a:r>
              <a:rPr lang="en-US" sz="2800" dirty="0">
                <a:latin typeface="Garamond" panose="02020404030301010803" pitchFamily="18" charset="0"/>
                <a:cs typeface="Times New Roman"/>
              </a:rPr>
              <a:t> o</a:t>
            </a:r>
            <a:r>
              <a:rPr lang="en-US" sz="2800" spc="5" dirty="0">
                <a:latin typeface="Garamond" panose="02020404030301010803" pitchFamily="18" charset="0"/>
                <a:cs typeface="Times New Roman"/>
              </a:rPr>
              <a:t>r</a:t>
            </a:r>
            <a:r>
              <a:rPr lang="en-US" sz="2800" spc="-10" dirty="0">
                <a:latin typeface="Garamond" panose="02020404030301010803" pitchFamily="18" charset="0"/>
                <a:cs typeface="Times New Roman"/>
              </a:rPr>
              <a:t> </a:t>
            </a:r>
            <a:r>
              <a:rPr lang="en-US" sz="2800" spc="-65" dirty="0">
                <a:latin typeface="Garamond" panose="02020404030301010803" pitchFamily="18" charset="0"/>
                <a:cs typeface="Times New Roman"/>
              </a:rPr>
              <a:t>Se</a:t>
            </a:r>
            <a:r>
              <a:rPr lang="en-US" sz="2800" spc="-20" dirty="0">
                <a:latin typeface="Garamond" panose="02020404030301010803" pitchFamily="18" charset="0"/>
                <a:cs typeface="Times New Roman"/>
              </a:rPr>
              <a:t>cure</a:t>
            </a:r>
            <a:r>
              <a:rPr lang="en-US" sz="2800" dirty="0">
                <a:latin typeface="Garamond" panose="02020404030301010803" pitchFamily="18" charset="0"/>
                <a:cs typeface="Times New Roman"/>
              </a:rPr>
              <a:t> </a:t>
            </a:r>
            <a:r>
              <a:rPr lang="en-US" sz="2800" spc="-95" dirty="0">
                <a:latin typeface="Garamond" panose="02020404030301010803" pitchFamily="18" charset="0"/>
                <a:cs typeface="Times New Roman"/>
              </a:rPr>
              <a:t>S</a:t>
            </a:r>
            <a:r>
              <a:rPr lang="en-US" sz="2800" spc="-25" dirty="0">
                <a:latin typeface="Garamond" panose="02020404030301010803" pitchFamily="18" charset="0"/>
                <a:cs typeface="Times New Roman"/>
              </a:rPr>
              <a:t>ock</a:t>
            </a:r>
            <a:r>
              <a:rPr lang="en-US" sz="2800" spc="-20" dirty="0">
                <a:latin typeface="Garamond" panose="02020404030301010803" pitchFamily="18" charset="0"/>
                <a:cs typeface="Times New Roman"/>
              </a:rPr>
              <a:t>ets</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L</a:t>
            </a:r>
            <a:r>
              <a:rPr lang="en-US" sz="2800" spc="-50" dirty="0">
                <a:latin typeface="Garamond" panose="02020404030301010803" pitchFamily="18" charset="0"/>
                <a:cs typeface="Times New Roman"/>
              </a:rPr>
              <a:t>a</a:t>
            </a:r>
            <a:r>
              <a:rPr lang="en-US" sz="2800" spc="-75" dirty="0">
                <a:latin typeface="Garamond" panose="02020404030301010803" pitchFamily="18" charset="0"/>
                <a:cs typeface="Times New Roman"/>
              </a:rPr>
              <a:t>y</a:t>
            </a:r>
            <a:r>
              <a:rPr lang="en-US" sz="2800" spc="-60" dirty="0">
                <a:latin typeface="Garamond" panose="02020404030301010803" pitchFamily="18" charset="0"/>
                <a:cs typeface="Times New Roman"/>
              </a:rPr>
              <a:t>e</a:t>
            </a:r>
            <a:r>
              <a:rPr lang="en-US" sz="2800" dirty="0">
                <a:latin typeface="Garamond" panose="02020404030301010803" pitchFamily="18" charset="0"/>
                <a:cs typeface="Times New Roman"/>
              </a:rPr>
              <a:t>r</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a:t>
            </a:r>
            <a:r>
              <a:rPr lang="en-US" sz="2800" spc="-75" dirty="0">
                <a:latin typeface="Garamond" panose="02020404030301010803" pitchFamily="18" charset="0"/>
                <a:cs typeface="Times New Roman"/>
              </a:rPr>
              <a:t>SSL)</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s</a:t>
            </a:r>
            <a:r>
              <a:rPr lang="en-US" sz="2800" spc="-35" dirty="0">
                <a:latin typeface="Garamond" panose="02020404030301010803" pitchFamily="18" charset="0"/>
                <a:cs typeface="Times New Roman"/>
              </a:rPr>
              <a:t>e</a:t>
            </a:r>
            <a:r>
              <a:rPr lang="en-US" sz="2800" spc="-30" dirty="0">
                <a:latin typeface="Garamond" panose="02020404030301010803" pitchFamily="18" charset="0"/>
                <a:cs typeface="Times New Roman"/>
              </a:rPr>
              <a:t>c</a:t>
            </a:r>
            <a:r>
              <a:rPr lang="en-US" sz="2800" spc="-10" dirty="0">
                <a:latin typeface="Garamond" panose="02020404030301010803" pitchFamily="18" charset="0"/>
                <a:cs typeface="Times New Roman"/>
              </a:rPr>
              <a:t>ur</a:t>
            </a:r>
            <a:r>
              <a:rPr lang="en-US" sz="2800" spc="-25" dirty="0">
                <a:latin typeface="Garamond" panose="02020404030301010803" pitchFamily="18" charset="0"/>
                <a:cs typeface="Times New Roman"/>
              </a:rPr>
              <a:t>e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transmission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over</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internet.</a:t>
            </a:r>
            <a:endParaRPr lang="en-US" sz="2800" dirty="0">
              <a:latin typeface="Garamond" panose="02020404030301010803" pitchFamily="18" charset="0"/>
              <a:cs typeface="Times New Roman"/>
            </a:endParaRPr>
          </a:p>
          <a:p>
            <a:pPr marL="697865" marR="234315" indent="-228600">
              <a:lnSpc>
                <a:spcPct val="150000"/>
              </a:lnSpc>
              <a:spcBef>
                <a:spcPts val="25"/>
              </a:spcBef>
              <a:buFont typeface="Wingdings"/>
              <a:buChar char=""/>
              <a:tabLst>
                <a:tab pos="697865" algn="l"/>
                <a:tab pos="698500" algn="l"/>
              </a:tabLst>
            </a:pPr>
            <a:r>
              <a:rPr lang="en-US" sz="2800" spc="-10" dirty="0">
                <a:latin typeface="Garamond" panose="02020404030301010803" pitchFamily="18" charset="0"/>
                <a:cs typeface="Times New Roman"/>
              </a:rPr>
              <a:t>Implement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strict</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access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controls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user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authentication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mechanisms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restrict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285" dirty="0">
                <a:latin typeface="Garamond" panose="02020404030301010803" pitchFamily="18" charset="0"/>
                <a:cs typeface="Times New Roman"/>
              </a:rPr>
              <a:t> </a:t>
            </a:r>
            <a:r>
              <a:rPr lang="en-US" sz="2800" spc="-35" dirty="0">
                <a:latin typeface="Garamond" panose="02020404030301010803" pitchFamily="18" charset="0"/>
                <a:cs typeface="Times New Roman"/>
              </a:rPr>
              <a:t>access</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authorized</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individuals.</a:t>
            </a:r>
            <a:endParaRPr lang="en-US" sz="2800" dirty="0">
              <a:latin typeface="Garamond" panose="02020404030301010803" pitchFamily="18" charset="0"/>
              <a:cs typeface="Times New Roman"/>
            </a:endParaRPr>
          </a:p>
          <a:p>
            <a:pPr marL="697865" marR="34925" indent="-228600">
              <a:lnSpc>
                <a:spcPct val="150000"/>
              </a:lnSpc>
              <a:spcBef>
                <a:spcPts val="10"/>
              </a:spcBef>
              <a:buFont typeface="Wingdings"/>
              <a:buChar char=""/>
              <a:tabLst>
                <a:tab pos="697865" algn="l"/>
                <a:tab pos="698500" algn="l"/>
              </a:tabLst>
            </a:pPr>
            <a:r>
              <a:rPr lang="en-US" sz="2800" spc="-20" dirty="0">
                <a:latin typeface="Garamond" panose="02020404030301010803" pitchFamily="18" charset="0"/>
                <a:cs typeface="Times New Roman"/>
              </a:rPr>
              <a:t>Deploy</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DLP</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solutions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monitor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prevent</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unauthorized</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movement</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sensitive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outside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a:t>
            </a:r>
            <a:endParaRPr lang="en-US" sz="2800" dirty="0">
              <a:latin typeface="Garamond" panose="02020404030301010803" pitchFamily="18" charset="0"/>
              <a:cs typeface="Times New Roman"/>
            </a:endParaRPr>
          </a:p>
          <a:p>
            <a:pPr marL="697865" marR="439420" indent="-228600">
              <a:lnSpc>
                <a:spcPct val="150000"/>
              </a:lnSpc>
              <a:spcBef>
                <a:spcPts val="40"/>
              </a:spcBef>
              <a:buFont typeface="Wingdings"/>
              <a:buChar char=""/>
              <a:tabLst>
                <a:tab pos="697865" algn="l"/>
                <a:tab pos="698500" algn="l"/>
              </a:tabLst>
            </a:pPr>
            <a:r>
              <a:rPr lang="en-US" sz="2800" spc="-30" dirty="0">
                <a:latin typeface="Garamond" panose="02020404030301010803" pitchFamily="18" charset="0"/>
                <a:cs typeface="Times New Roman"/>
              </a:rPr>
              <a:t>Use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secure</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file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protocols</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like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SFTP</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(SSH</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File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Transfer</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Protocol)</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SCP </a:t>
            </a:r>
            <a:r>
              <a:rPr lang="en-US" sz="2800" spc="-285" dirty="0">
                <a:latin typeface="Garamond" panose="02020404030301010803" pitchFamily="18" charset="0"/>
                <a:cs typeface="Times New Roman"/>
              </a:rPr>
              <a:t> </a:t>
            </a:r>
            <a:r>
              <a:rPr lang="en-US" sz="2800" spc="-40" dirty="0">
                <a:latin typeface="Garamond" panose="02020404030301010803" pitchFamily="18" charset="0"/>
                <a:cs typeface="Times New Roman"/>
              </a:rPr>
              <a:t>(Secure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Copy</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Protocol)</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transferring</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files</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securely.</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E5C153E6-7FE5-0B76-A582-9861D99CB21D}"/>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251</a:t>
            </a:fld>
            <a:endParaRPr lang="en-US"/>
          </a:p>
        </p:txBody>
      </p:sp>
    </p:spTree>
    <p:extLst>
      <p:ext uri="{BB962C8B-B14F-4D97-AF65-F5344CB8AC3E}">
        <p14:creationId xmlns:p14="http://schemas.microsoft.com/office/powerpoint/2010/main" val="379299445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Safeguarding Data in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2169883"/>
            <a:ext cx="16002001" cy="7241213"/>
          </a:xfrm>
          <a:prstGeom prst="rect">
            <a:avLst/>
          </a:prstGeom>
        </p:spPr>
        <p:txBody>
          <a:bodyPr vert="horz" wrap="square" lIns="0" tIns="12700" rIns="0" bIns="0" rtlCol="0">
            <a:spAutoFit/>
          </a:bodyPr>
          <a:lstStyle/>
          <a:p>
            <a:pPr marL="697865" indent="-229235">
              <a:lnSpc>
                <a:spcPct val="150000"/>
              </a:lnSpc>
              <a:spcBef>
                <a:spcPts val="625"/>
              </a:spcBef>
              <a:buFont typeface="Wingdings"/>
              <a:buChar char=""/>
              <a:tabLst>
                <a:tab pos="697865" algn="l"/>
                <a:tab pos="698500" algn="l"/>
              </a:tabLst>
            </a:pPr>
            <a:r>
              <a:rPr lang="en-US" sz="2800" spc="-10" dirty="0">
                <a:latin typeface="Garamond" panose="02020404030301010803" pitchFamily="18" charset="0"/>
                <a:cs typeface="Times New Roman"/>
              </a:rPr>
              <a:t>Implement </a:t>
            </a:r>
            <a:r>
              <a:rPr lang="en-US" sz="2800" spc="-25" dirty="0">
                <a:latin typeface="Garamond" panose="02020404030301010803" pitchFamily="18" charset="0"/>
                <a:cs typeface="Times New Roman"/>
              </a:rPr>
              <a:t>secure</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email</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gateways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protect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shared</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via</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email.</a:t>
            </a:r>
            <a:endParaRPr lang="en-US" sz="2800" dirty="0">
              <a:latin typeface="Garamond" panose="02020404030301010803" pitchFamily="18" charset="0"/>
              <a:cs typeface="Times New Roman"/>
            </a:endParaRPr>
          </a:p>
          <a:p>
            <a:pPr marL="697865" marR="57785" indent="-228600">
              <a:lnSpc>
                <a:spcPct val="150000"/>
              </a:lnSpc>
              <a:spcBef>
                <a:spcPts val="25"/>
              </a:spcBef>
              <a:buFont typeface="Wingdings"/>
              <a:buChar char=""/>
              <a:tabLst>
                <a:tab pos="697865" algn="l"/>
                <a:tab pos="698500" algn="l"/>
              </a:tabLst>
            </a:pPr>
            <a:r>
              <a:rPr lang="en-US" sz="2800" spc="-50" dirty="0">
                <a:latin typeface="Garamond" panose="02020404030301010803" pitchFamily="18" charset="0"/>
                <a:cs typeface="Times New Roman"/>
              </a:rPr>
              <a:t>Regularly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back</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up</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implement</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disaster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recovery</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plans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ensure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availability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case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loss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system</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failures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during</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transfer.</a:t>
            </a:r>
            <a:endParaRPr lang="en-US" sz="2800" dirty="0">
              <a:latin typeface="Garamond" panose="02020404030301010803" pitchFamily="18" charset="0"/>
              <a:cs typeface="Times New Roman"/>
            </a:endParaRPr>
          </a:p>
          <a:p>
            <a:pPr marL="697865" indent="-229235">
              <a:lnSpc>
                <a:spcPct val="150000"/>
              </a:lnSpc>
              <a:spcBef>
                <a:spcPts val="610"/>
              </a:spcBef>
              <a:buFont typeface="Wingdings"/>
              <a:buChar char=""/>
              <a:tabLst>
                <a:tab pos="697865" algn="l"/>
                <a:tab pos="698500" algn="l"/>
              </a:tabLst>
            </a:pPr>
            <a:r>
              <a:rPr lang="en-US" sz="2800" spc="-30" dirty="0">
                <a:latin typeface="Garamond" panose="02020404030301010803" pitchFamily="18" charset="0"/>
                <a:cs typeface="Times New Roman"/>
              </a:rPr>
              <a:t>Use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cryptographic</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hashing</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dirty="0">
                <a:latin typeface="Garamond" panose="02020404030301010803" pitchFamily="18" charset="0"/>
                <a:cs typeface="Times New Roman"/>
              </a:rPr>
              <a:t> that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remains</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unaltered.</a:t>
            </a:r>
            <a:endParaRPr lang="en-US" sz="2800" dirty="0">
              <a:latin typeface="Garamond" panose="02020404030301010803" pitchFamily="18" charset="0"/>
              <a:cs typeface="Times New Roman"/>
            </a:endParaRPr>
          </a:p>
          <a:p>
            <a:pPr marL="697865" marR="381635" indent="-228600">
              <a:lnSpc>
                <a:spcPct val="150000"/>
              </a:lnSpc>
              <a:spcBef>
                <a:spcPts val="50"/>
              </a:spcBef>
              <a:buFont typeface="Wingdings"/>
              <a:buChar char=""/>
              <a:tabLst>
                <a:tab pos="697865" algn="l"/>
                <a:tab pos="698500" algn="l"/>
              </a:tabLst>
            </a:pPr>
            <a:r>
              <a:rPr lang="en-US" sz="2800" spc="-25" dirty="0">
                <a:latin typeface="Garamond" panose="02020404030301010803" pitchFamily="18" charset="0"/>
                <a:cs typeface="Times New Roman"/>
              </a:rPr>
              <a:t>Only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minimum</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amount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necessary</a:t>
            </a:r>
            <a:r>
              <a:rPr lang="en-US" sz="2800" dirty="0">
                <a:latin typeface="Garamond" panose="02020404030301010803" pitchFamily="18" charset="0"/>
                <a:cs typeface="Times New Roman"/>
              </a:rPr>
              <a:t> for</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intended</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purpose</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reduce</a:t>
            </a:r>
            <a:r>
              <a:rPr lang="en-US" sz="2800" spc="-5"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risk</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associated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sensitive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endParaRPr lang="en-US" sz="2800" dirty="0">
              <a:latin typeface="Garamond" panose="02020404030301010803" pitchFamily="18" charset="0"/>
              <a:cs typeface="Times New Roman"/>
            </a:endParaRPr>
          </a:p>
          <a:p>
            <a:pPr marL="697865" marR="288925" indent="-228600">
              <a:lnSpc>
                <a:spcPct val="150000"/>
              </a:lnSpc>
              <a:spcBef>
                <a:spcPts val="25"/>
              </a:spcBef>
              <a:buFont typeface="Wingdings"/>
              <a:buChar char=""/>
              <a:tabLst>
                <a:tab pos="697865" algn="l"/>
                <a:tab pos="698500" algn="l"/>
              </a:tabLst>
            </a:pPr>
            <a:r>
              <a:rPr lang="en-US" sz="2800" spc="-25" dirty="0">
                <a:latin typeface="Garamond" panose="02020404030301010803" pitchFamily="18" charset="0"/>
                <a:cs typeface="Times New Roman"/>
              </a:rPr>
              <a:t>When</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working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with</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third-party</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service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providers,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conduct</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thorough</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assessments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ensure</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they</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adequate</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place.</a:t>
            </a:r>
            <a:endParaRPr lang="en-US" sz="2800" dirty="0">
              <a:latin typeface="Garamond" panose="02020404030301010803" pitchFamily="18" charset="0"/>
              <a:cs typeface="Times New Roman"/>
            </a:endParaRPr>
          </a:p>
          <a:p>
            <a:pPr marL="697865" indent="-229235">
              <a:lnSpc>
                <a:spcPct val="150000"/>
              </a:lnSpc>
              <a:spcBef>
                <a:spcPts val="610"/>
              </a:spcBef>
              <a:buFont typeface="Wingdings"/>
              <a:buChar char=""/>
              <a:tabLst>
                <a:tab pos="697865" algn="l"/>
                <a:tab pos="698500" algn="l"/>
              </a:tabLst>
            </a:pPr>
            <a:r>
              <a:rPr lang="en-US" sz="2800" spc="-20" dirty="0">
                <a:latin typeface="Garamond" panose="02020404030301010803" pitchFamily="18" charset="0"/>
                <a:cs typeface="Times New Roman"/>
              </a:rPr>
              <a:t>Include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clauses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service-level</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agreements</a:t>
            </a:r>
            <a:r>
              <a:rPr lang="en-US" sz="2800" dirty="0">
                <a:latin typeface="Garamond" panose="02020404030301010803" pitchFamily="18" charset="0"/>
                <a:cs typeface="Times New Roman"/>
              </a:rPr>
              <a:t> </a:t>
            </a:r>
            <a:r>
              <a:rPr lang="en-US" sz="2800" spc="-60" dirty="0">
                <a:latin typeface="Garamond" panose="02020404030301010803" pitchFamily="18" charset="0"/>
                <a:cs typeface="Times New Roman"/>
              </a:rPr>
              <a:t>(SLAs)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vendors.</a:t>
            </a:r>
            <a:endParaRPr lang="en-US" sz="2800" dirty="0">
              <a:latin typeface="Garamond" panose="02020404030301010803" pitchFamily="18" charset="0"/>
              <a:cs typeface="Times New Roman"/>
            </a:endParaRPr>
          </a:p>
          <a:p>
            <a:pPr marL="697865" marR="62865" indent="-228600">
              <a:lnSpc>
                <a:spcPct val="150000"/>
              </a:lnSpc>
              <a:spcBef>
                <a:spcPts val="50"/>
              </a:spcBef>
              <a:buFont typeface="Wingdings"/>
              <a:buChar char=""/>
              <a:tabLst>
                <a:tab pos="697865" algn="l"/>
                <a:tab pos="698500" algn="l"/>
              </a:tabLst>
            </a:pPr>
            <a:r>
              <a:rPr lang="en-US" sz="2800" spc="-10" dirty="0">
                <a:latin typeface="Garamond" panose="02020404030301010803" pitchFamily="18" charset="0"/>
                <a:cs typeface="Times New Roman"/>
              </a:rPr>
              <a:t>Perform</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Data Privacy Impact Assessment </a:t>
            </a:r>
            <a:r>
              <a:rPr lang="en-US" sz="2800" spc="-10" dirty="0">
                <a:latin typeface="Garamond" panose="02020404030301010803" pitchFamily="18" charset="0"/>
                <a:cs typeface="Times New Roman"/>
              </a:rPr>
              <a:t>(DPIA)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evaluate</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impact</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cross-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border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privacy.</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1A3EF27D-D297-CC5D-410D-B81A7C932633}"/>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252</a:t>
            </a:fld>
            <a:endParaRPr lang="en-US"/>
          </a:p>
        </p:txBody>
      </p:sp>
    </p:spTree>
    <p:extLst>
      <p:ext uri="{BB962C8B-B14F-4D97-AF65-F5344CB8AC3E}">
        <p14:creationId xmlns:p14="http://schemas.microsoft.com/office/powerpoint/2010/main" val="85447709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Approaches for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844675"/>
            <a:ext cx="16840201" cy="8150308"/>
          </a:xfrm>
          <a:prstGeom prst="rect">
            <a:avLst/>
          </a:prstGeom>
        </p:spPr>
        <p:txBody>
          <a:bodyPr vert="horz" wrap="square" lIns="0" tIns="12700" rIns="0" bIns="0" rtlCol="0">
            <a:spAutoFit/>
          </a:bodyPr>
          <a:lstStyle/>
          <a:p>
            <a:pPr marL="12700" marR="5080" algn="just">
              <a:lnSpc>
                <a:spcPct val="150000"/>
              </a:lnSpc>
            </a:pPr>
            <a:r>
              <a:rPr lang="en-US" sz="2800" spc="-15" dirty="0">
                <a:latin typeface="Garamond" panose="02020404030301010803" pitchFamily="18" charset="0"/>
                <a:cs typeface="Times New Roman"/>
              </a:rPr>
              <a:t>There </a:t>
            </a:r>
            <a:r>
              <a:rPr lang="en-US" sz="2800" spc="-30" dirty="0">
                <a:latin typeface="Garamond" panose="02020404030301010803" pitchFamily="18" charset="0"/>
                <a:cs typeface="Times New Roman"/>
              </a:rPr>
              <a:t>are </a:t>
            </a:r>
            <a:r>
              <a:rPr lang="en-US" sz="2800" spc="-35" dirty="0">
                <a:latin typeface="Garamond" panose="02020404030301010803" pitchFamily="18" charset="0"/>
                <a:cs typeface="Times New Roman"/>
              </a:rPr>
              <a:t>several </a:t>
            </a:r>
            <a:r>
              <a:rPr lang="en-US" sz="2800" spc="-20" dirty="0">
                <a:latin typeface="Garamond" panose="02020404030301010803" pitchFamily="18" charset="0"/>
                <a:cs typeface="Times New Roman"/>
              </a:rPr>
              <a:t>approaches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handling </a:t>
            </a:r>
            <a:r>
              <a:rPr lang="en-US" sz="2800" spc="-15" dirty="0">
                <a:latin typeface="Garamond" panose="02020404030301010803" pitchFamily="18" charset="0"/>
                <a:cs typeface="Times New Roman"/>
              </a:rPr>
              <a:t>cross-border </a:t>
            </a:r>
            <a:r>
              <a:rPr lang="en-US" sz="2800" spc="-20" dirty="0">
                <a:latin typeface="Garamond" panose="02020404030301010803" pitchFamily="18" charset="0"/>
                <a:cs typeface="Times New Roman"/>
              </a:rPr>
              <a:t>data transfers, </a:t>
            </a:r>
            <a:r>
              <a:rPr lang="en-US" sz="2800" spc="-25" dirty="0">
                <a:latin typeface="Garamond" panose="02020404030301010803" pitchFamily="18" charset="0"/>
                <a:cs typeface="Times New Roman"/>
              </a:rPr>
              <a:t>each </a:t>
            </a:r>
            <a:r>
              <a:rPr lang="en-US" sz="2800" spc="-30" dirty="0">
                <a:latin typeface="Garamond" panose="02020404030301010803" pitchFamily="18" charset="0"/>
                <a:cs typeface="Times New Roman"/>
              </a:rPr>
              <a:t>with </a:t>
            </a:r>
            <a:r>
              <a:rPr lang="en-US" sz="2800" spc="-25" dirty="0">
                <a:latin typeface="Garamond" panose="02020404030301010803" pitchFamily="18" charset="0"/>
                <a:cs typeface="Times New Roman"/>
              </a:rPr>
              <a:t>its </a:t>
            </a:r>
            <a:r>
              <a:rPr lang="en-US" sz="2800" spc="-30" dirty="0">
                <a:latin typeface="Garamond" panose="02020404030301010803" pitchFamily="18" charset="0"/>
                <a:cs typeface="Times New Roman"/>
              </a:rPr>
              <a:t>advantages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disadvantages. </a:t>
            </a: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choice </a:t>
            </a:r>
            <a:r>
              <a:rPr lang="en-US" sz="2800" spc="-5" dirty="0">
                <a:latin typeface="Garamond" panose="02020404030301010803" pitchFamily="18" charset="0"/>
                <a:cs typeface="Times New Roman"/>
              </a:rPr>
              <a:t>of </a:t>
            </a:r>
            <a:r>
              <a:rPr lang="en-US" sz="2800" spc="-15" dirty="0">
                <a:latin typeface="Garamond" panose="02020404030301010803" pitchFamily="18" charset="0"/>
                <a:cs typeface="Times New Roman"/>
              </a:rPr>
              <a:t>approach depends </a:t>
            </a:r>
            <a:r>
              <a:rPr lang="en-US" sz="2800" spc="5" dirty="0">
                <a:latin typeface="Garamond" panose="02020404030301010803" pitchFamily="18" charset="0"/>
                <a:cs typeface="Times New Roman"/>
              </a:rPr>
              <a:t>on </a:t>
            </a:r>
            <a:r>
              <a:rPr lang="en-US" sz="2800" spc="-30" dirty="0">
                <a:latin typeface="Garamond" panose="02020404030301010803" pitchFamily="18" charset="0"/>
                <a:cs typeface="Times New Roman"/>
              </a:rPr>
              <a:t>various </a:t>
            </a:r>
            <a:r>
              <a:rPr lang="en-US" sz="2800" spc="-20" dirty="0">
                <a:latin typeface="Garamond" panose="02020404030301010803" pitchFamily="18" charset="0"/>
                <a:cs typeface="Times New Roman"/>
              </a:rPr>
              <a:t>factors, </a:t>
            </a:r>
            <a:r>
              <a:rPr lang="en-US" sz="2800" spc="-30" dirty="0">
                <a:latin typeface="Garamond" panose="02020404030301010803" pitchFamily="18" charset="0"/>
                <a:cs typeface="Times New Roman"/>
              </a:rPr>
              <a:t>including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nature </a:t>
            </a:r>
            <a:r>
              <a:rPr lang="en-US" sz="2800" spc="-5" dirty="0">
                <a:latin typeface="Garamond" panose="02020404030301010803" pitchFamily="18" charset="0"/>
                <a:cs typeface="Times New Roman"/>
              </a:rPr>
              <a:t>of the </a:t>
            </a:r>
            <a:r>
              <a:rPr lang="en-US" sz="2800" spc="-30" dirty="0">
                <a:latin typeface="Garamond" panose="02020404030301010803" pitchFamily="18" charset="0"/>
                <a:cs typeface="Times New Roman"/>
              </a:rPr>
              <a:t>data, </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applicable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business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requirements.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Here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 common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approaches:</a:t>
            </a:r>
            <a:endParaRPr lang="en-US" sz="2800" dirty="0">
              <a:latin typeface="Garamond" panose="02020404030301010803" pitchFamily="18" charset="0"/>
              <a:cs typeface="Times New Roman"/>
            </a:endParaRPr>
          </a:p>
          <a:p>
            <a:pPr>
              <a:lnSpc>
                <a:spcPct val="150000"/>
              </a:lnSpc>
            </a:pPr>
            <a:endParaRPr lang="en-US" sz="2800" dirty="0">
              <a:latin typeface="Garamond" panose="02020404030301010803" pitchFamily="18" charset="0"/>
              <a:cs typeface="Times New Roman"/>
            </a:endParaRPr>
          </a:p>
          <a:p>
            <a:pPr marL="469265" marR="5080" indent="-228600" algn="just">
              <a:lnSpc>
                <a:spcPct val="150000"/>
              </a:lnSpc>
              <a:buFont typeface="Wingdings"/>
              <a:buChar char=""/>
              <a:tabLst>
                <a:tab pos="469900" algn="l"/>
              </a:tabLst>
            </a:pPr>
            <a:r>
              <a:rPr lang="en-US" sz="2800" b="1" dirty="0">
                <a:solidFill>
                  <a:srgbClr val="054C2C"/>
                </a:solidFill>
                <a:latin typeface="Garamond" panose="02020404030301010803" pitchFamily="18" charset="0"/>
                <a:cs typeface="Times New Roman"/>
              </a:rPr>
              <a:t>Binding </a:t>
            </a:r>
            <a:r>
              <a:rPr lang="en-US" sz="2800" b="1" spc="-35" dirty="0">
                <a:solidFill>
                  <a:srgbClr val="054C2C"/>
                </a:solidFill>
                <a:latin typeface="Garamond" panose="02020404030301010803" pitchFamily="18" charset="0"/>
                <a:cs typeface="Times New Roman"/>
              </a:rPr>
              <a:t>Corporate</a:t>
            </a:r>
            <a:r>
              <a:rPr lang="en-US" sz="2800" b="1" spc="-30"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Rules </a:t>
            </a:r>
            <a:r>
              <a:rPr lang="en-US" sz="2800" b="1" spc="-15" dirty="0">
                <a:solidFill>
                  <a:srgbClr val="054C2C"/>
                </a:solidFill>
                <a:latin typeface="Garamond" panose="02020404030301010803" pitchFamily="18" charset="0"/>
                <a:cs typeface="Times New Roman"/>
              </a:rPr>
              <a:t>(BCRs):</a:t>
            </a:r>
            <a:r>
              <a:rPr lang="en-US" sz="2800" b="1" spc="-10" dirty="0">
                <a:solidFill>
                  <a:srgbClr val="054C2C"/>
                </a:solidFill>
                <a:latin typeface="Garamond" panose="02020404030301010803" pitchFamily="18" charset="0"/>
                <a:cs typeface="Times New Roman"/>
              </a:rPr>
              <a:t> </a:t>
            </a:r>
            <a:r>
              <a:rPr lang="en-US" sz="2800" spc="-50" dirty="0">
                <a:latin typeface="Garamond" panose="02020404030301010803" pitchFamily="18" charset="0"/>
                <a:cs typeface="Times New Roman"/>
              </a:rPr>
              <a:t>BCRs</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25" dirty="0">
                <a:latin typeface="Garamond" panose="02020404030301010803" pitchFamily="18" charset="0"/>
                <a:cs typeface="Times New Roman"/>
              </a:rPr>
              <a:t> internal</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rules</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codes</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of </a:t>
            </a:r>
            <a:r>
              <a:rPr lang="en-US" sz="2800" spc="-5" dirty="0">
                <a:latin typeface="Garamond" panose="02020404030301010803" pitchFamily="18" charset="0"/>
                <a:cs typeface="Times New Roman"/>
              </a:rPr>
              <a:t>conduct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multinational organizations can </a:t>
            </a:r>
            <a:r>
              <a:rPr lang="en-US" sz="2800" spc="-20" dirty="0">
                <a:latin typeface="Garamond" panose="02020404030301010803" pitchFamily="18" charset="0"/>
                <a:cs typeface="Times New Roman"/>
              </a:rPr>
              <a:t>implement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govern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cross-border transfer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within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their</a:t>
            </a:r>
            <a:r>
              <a:rPr lang="en-US" sz="2800" spc="-10" dirty="0">
                <a:latin typeface="Garamond" panose="02020404030301010803" pitchFamily="18" charset="0"/>
                <a:cs typeface="Times New Roman"/>
              </a:rPr>
              <a:t> group</a:t>
            </a:r>
            <a:r>
              <a:rPr lang="en-US" sz="2800" spc="-5" dirty="0">
                <a:latin typeface="Garamond" panose="02020404030301010803" pitchFamily="18" charset="0"/>
                <a:cs typeface="Times New Roman"/>
              </a:rPr>
              <a:t> of</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companies.</a:t>
            </a:r>
            <a:r>
              <a:rPr lang="en-US" sz="2800" spc="-20" dirty="0">
                <a:latin typeface="Garamond" panose="02020404030301010803" pitchFamily="18" charset="0"/>
                <a:cs typeface="Times New Roman"/>
              </a:rPr>
              <a:t> </a:t>
            </a:r>
            <a:r>
              <a:rPr lang="en-US" sz="2800" spc="-50" dirty="0">
                <a:latin typeface="Garamond" panose="02020404030301010803" pitchFamily="18" charset="0"/>
                <a:cs typeface="Times New Roman"/>
              </a:rPr>
              <a:t>BCRs</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require</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approval</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 </a:t>
            </a:r>
            <a:r>
              <a:rPr lang="en-US" sz="2800" spc="-20" dirty="0">
                <a:latin typeface="Garamond" panose="02020404030301010803" pitchFamily="18" charset="0"/>
                <a:cs typeface="Times New Roman"/>
              </a:rPr>
              <a:t>authorities.</a:t>
            </a:r>
          </a:p>
          <a:p>
            <a:pPr marL="12700">
              <a:spcBef>
                <a:spcPts val="725"/>
              </a:spcBef>
            </a:pPr>
            <a:r>
              <a:rPr lang="en-US" sz="2800" spc="-35" dirty="0">
                <a:solidFill>
                  <a:srgbClr val="054C2C"/>
                </a:solidFill>
                <a:latin typeface="Garamond" panose="02020404030301010803" pitchFamily="18" charset="0"/>
                <a:cs typeface="Times New Roman"/>
              </a:rPr>
              <a:t>Advantages:</a:t>
            </a:r>
            <a:endParaRPr lang="en-US" sz="2800" dirty="0">
              <a:solidFill>
                <a:srgbClr val="054C2C"/>
              </a:solidFill>
              <a:latin typeface="Garamond" panose="02020404030301010803" pitchFamily="18" charset="0"/>
              <a:cs typeface="Times New Roman"/>
            </a:endParaRPr>
          </a:p>
          <a:p>
            <a:pPr marL="469265" indent="-229235">
              <a:spcBef>
                <a:spcPts val="620"/>
              </a:spcBef>
              <a:buFont typeface="Wingdings"/>
              <a:buChar char=""/>
              <a:tabLst>
                <a:tab pos="469265" algn="l"/>
                <a:tab pos="469900" algn="l"/>
              </a:tabLst>
            </a:pPr>
            <a:r>
              <a:rPr lang="en-US" sz="2800" spc="-25" dirty="0">
                <a:latin typeface="Garamond" panose="02020404030301010803" pitchFamily="18" charset="0"/>
                <a:cs typeface="Times New Roman"/>
              </a:rPr>
              <a:t>Provides</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unified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framework</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multinational</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organizations</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transfer</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internally.</a:t>
            </a:r>
            <a:endParaRPr lang="en-US" sz="2800" dirty="0">
              <a:latin typeface="Garamond" panose="02020404030301010803" pitchFamily="18" charset="0"/>
              <a:cs typeface="Times New Roman"/>
            </a:endParaRPr>
          </a:p>
          <a:p>
            <a:pPr marL="469265" marR="5080" indent="-228600">
              <a:lnSpc>
                <a:spcPct val="140800"/>
              </a:lnSpc>
              <a:spcBef>
                <a:spcPts val="40"/>
              </a:spcBef>
              <a:buFont typeface="Wingdings"/>
              <a:buChar char=""/>
              <a:tabLst>
                <a:tab pos="469265" algn="l"/>
                <a:tab pos="469900" algn="l"/>
              </a:tabLst>
            </a:pPr>
            <a:r>
              <a:rPr lang="en-US" sz="2800" spc="-10" dirty="0">
                <a:latin typeface="Garamond" panose="02020404030301010803" pitchFamily="18" charset="0"/>
                <a:cs typeface="Times New Roman"/>
              </a:rPr>
              <a:t>Demonstrates</a:t>
            </a:r>
            <a:r>
              <a:rPr lang="en-US" sz="2800" spc="-4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25" dirty="0">
                <a:latin typeface="Garamond" panose="02020404030301010803" pitchFamily="18" charset="0"/>
                <a:cs typeface="Times New Roman"/>
              </a:rPr>
              <a:t> </a:t>
            </a:r>
            <a:r>
              <a:rPr lang="en-US" sz="2800" spc="-10" dirty="0">
                <a:latin typeface="Garamond" panose="02020404030301010803" pitchFamily="18" charset="0"/>
                <a:cs typeface="Times New Roman"/>
              </a:rPr>
              <a:t>commitment</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4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40" dirty="0">
                <a:latin typeface="Garamond" panose="02020404030301010803" pitchFamily="18" charset="0"/>
                <a:cs typeface="Times New Roman"/>
              </a:rPr>
              <a:t> </a:t>
            </a:r>
            <a:r>
              <a:rPr lang="en-US" sz="2800" spc="-35" dirty="0">
                <a:latin typeface="Garamond" panose="02020404030301010803" pitchFamily="18" charset="0"/>
                <a:cs typeface="Times New Roman"/>
              </a:rPr>
              <a:t>which</a:t>
            </a:r>
            <a:r>
              <a:rPr lang="en-US" sz="2800" spc="-25" dirty="0">
                <a:latin typeface="Garamond" panose="02020404030301010803" pitchFamily="18" charset="0"/>
                <a:cs typeface="Times New Roman"/>
              </a:rPr>
              <a:t> can</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enhance</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trust</a:t>
            </a:r>
            <a:r>
              <a:rPr lang="en-US" sz="2800" spc="-3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40" dirty="0">
                <a:latin typeface="Garamond" panose="02020404030301010803" pitchFamily="18" charset="0"/>
                <a:cs typeface="Times New Roman"/>
              </a:rPr>
              <a:t> </a:t>
            </a:r>
            <a:r>
              <a:rPr lang="en-US" sz="2800" spc="-20" dirty="0">
                <a:latin typeface="Garamond" panose="02020404030301010803" pitchFamily="18" charset="0"/>
                <a:cs typeface="Times New Roman"/>
              </a:rPr>
              <a:t>customers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authorities.</a:t>
            </a:r>
            <a:endParaRPr lang="en-US" sz="2800" dirty="0">
              <a:latin typeface="Garamond" panose="02020404030301010803" pitchFamily="18" charset="0"/>
              <a:cs typeface="Times New Roman"/>
            </a:endParaRPr>
          </a:p>
          <a:p>
            <a:pPr>
              <a:spcBef>
                <a:spcPts val="10"/>
              </a:spcBef>
              <a:buFont typeface="Wingdings"/>
              <a:buChar char=""/>
            </a:pPr>
            <a:endParaRPr lang="en-US" sz="2800" dirty="0">
              <a:latin typeface="Garamond" panose="02020404030301010803" pitchFamily="18" charset="0"/>
              <a:cs typeface="Times New Roman"/>
            </a:endParaRPr>
          </a:p>
          <a:p>
            <a:pPr marL="12700"/>
            <a:r>
              <a:rPr lang="en-US" sz="2800" spc="-30" dirty="0">
                <a:solidFill>
                  <a:srgbClr val="054C2C"/>
                </a:solidFill>
                <a:latin typeface="Garamond" panose="02020404030301010803" pitchFamily="18" charset="0"/>
                <a:cs typeface="Times New Roman"/>
              </a:rPr>
              <a:t>Disadvantages:</a:t>
            </a:r>
            <a:endParaRPr lang="en-US" sz="2800" dirty="0">
              <a:solidFill>
                <a:srgbClr val="054C2C"/>
              </a:solidFill>
              <a:latin typeface="Garamond" panose="02020404030301010803" pitchFamily="18" charset="0"/>
              <a:cs typeface="Times New Roman"/>
            </a:endParaRPr>
          </a:p>
          <a:p>
            <a:pPr marL="469265" marR="8255" indent="-228600">
              <a:lnSpc>
                <a:spcPct val="140800"/>
              </a:lnSpc>
              <a:spcBef>
                <a:spcPts val="35"/>
              </a:spcBef>
              <a:buFont typeface="Wingdings"/>
              <a:buChar char=""/>
              <a:tabLst>
                <a:tab pos="469265" algn="l"/>
                <a:tab pos="469900" algn="l"/>
              </a:tabLst>
            </a:pPr>
            <a:r>
              <a:rPr lang="en-US" sz="2800" spc="-30" dirty="0">
                <a:latin typeface="Garamond" panose="02020404030301010803" pitchFamily="18" charset="0"/>
                <a:cs typeface="Times New Roman"/>
              </a:rPr>
              <a:t>Requires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approval</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authorities,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which</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can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lengthy</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complex process.</a:t>
            </a:r>
            <a:endParaRPr lang="en-US" sz="2800" dirty="0">
              <a:latin typeface="Garamond" panose="02020404030301010803" pitchFamily="18" charset="0"/>
              <a:cs typeface="Times New Roman"/>
            </a:endParaRPr>
          </a:p>
          <a:p>
            <a:pPr marL="469265" indent="-229235">
              <a:spcBef>
                <a:spcPts val="625"/>
              </a:spcBef>
              <a:buFont typeface="Wingdings"/>
              <a:buChar char=""/>
              <a:tabLst>
                <a:tab pos="469265" algn="l"/>
                <a:tab pos="469900" algn="l"/>
              </a:tabLst>
            </a:pPr>
            <a:r>
              <a:rPr lang="en-US" sz="2800" spc="-30" dirty="0">
                <a:latin typeface="Garamond" panose="02020404030301010803" pitchFamily="18" charset="0"/>
                <a:cs typeface="Times New Roman"/>
              </a:rPr>
              <a:t>Limited</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transfers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within</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organization's</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group</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companies.</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E5B8803B-8B44-1CF2-BB4C-6899C000117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253</a:t>
            </a:fld>
            <a:endParaRPr lang="en-US"/>
          </a:p>
        </p:txBody>
      </p:sp>
    </p:spTree>
    <p:extLst>
      <p:ext uri="{BB962C8B-B14F-4D97-AF65-F5344CB8AC3E}">
        <p14:creationId xmlns:p14="http://schemas.microsoft.com/office/powerpoint/2010/main" val="2210926256"/>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Approaches for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840201" cy="5500480"/>
          </a:xfrm>
          <a:prstGeom prst="rect">
            <a:avLst/>
          </a:prstGeom>
        </p:spPr>
        <p:txBody>
          <a:bodyPr vert="horz" wrap="square" lIns="0" tIns="12700" rIns="0" bIns="0" rtlCol="0">
            <a:spAutoFit/>
          </a:bodyPr>
          <a:lstStyle/>
          <a:p>
            <a:pPr>
              <a:spcBef>
                <a:spcPts val="5"/>
              </a:spcBef>
            </a:pPr>
            <a:endParaRPr lang="en-US" sz="2800" dirty="0">
              <a:latin typeface="Garamond" panose="02020404030301010803" pitchFamily="18" charset="0"/>
              <a:cs typeface="Times New Roman"/>
            </a:endParaRPr>
          </a:p>
          <a:p>
            <a:pPr marL="240665" marR="5080" indent="-228600" algn="just">
              <a:lnSpc>
                <a:spcPct val="140400"/>
              </a:lnSpc>
              <a:buFont typeface="Wingdings"/>
              <a:buChar char=""/>
              <a:tabLst>
                <a:tab pos="241300" algn="l"/>
              </a:tabLst>
            </a:pPr>
            <a:r>
              <a:rPr lang="en-US" sz="2800" b="1" spc="-15" dirty="0">
                <a:solidFill>
                  <a:srgbClr val="054C2C"/>
                </a:solidFill>
                <a:latin typeface="Garamond" panose="02020404030301010803" pitchFamily="18" charset="0"/>
                <a:cs typeface="Times New Roman"/>
              </a:rPr>
              <a:t>Consent: </a:t>
            </a:r>
            <a:r>
              <a:rPr lang="en-US" sz="2800" spc="-5" dirty="0">
                <a:latin typeface="Garamond" panose="02020404030301010803" pitchFamily="18" charset="0"/>
                <a:cs typeface="Times New Roman"/>
              </a:rPr>
              <a:t>Data </a:t>
            </a:r>
            <a:r>
              <a:rPr lang="en-US" sz="2800" spc="-25" dirty="0">
                <a:latin typeface="Garamond" panose="02020404030301010803" pitchFamily="18" charset="0"/>
                <a:cs typeface="Times New Roman"/>
              </a:rPr>
              <a:t>subjects can </a:t>
            </a:r>
            <a:r>
              <a:rPr lang="en-US" sz="2800" spc="-20" dirty="0">
                <a:latin typeface="Garamond" panose="02020404030301010803" pitchFamily="18" charset="0"/>
                <a:cs typeface="Times New Roman"/>
              </a:rPr>
              <a:t>provide </a:t>
            </a:r>
            <a:r>
              <a:rPr lang="en-US" sz="2800" spc="-40" dirty="0">
                <a:latin typeface="Garamond" panose="02020404030301010803" pitchFamily="18" charset="0"/>
                <a:cs typeface="Times New Roman"/>
              </a:rPr>
              <a:t>explicit </a:t>
            </a:r>
            <a:r>
              <a:rPr lang="en-US" sz="2800" spc="-10" dirty="0">
                <a:latin typeface="Garamond" panose="02020404030301010803" pitchFamily="18" charset="0"/>
                <a:cs typeface="Times New Roman"/>
              </a:rPr>
              <a:t>consent </a:t>
            </a:r>
            <a:r>
              <a:rPr lang="en-US" sz="2800" dirty="0">
                <a:latin typeface="Garamond" panose="02020404030301010803" pitchFamily="18" charset="0"/>
                <a:cs typeface="Times New Roman"/>
              </a:rPr>
              <a:t>for </a:t>
            </a:r>
            <a:r>
              <a:rPr lang="en-US" sz="2800" spc="-15" dirty="0">
                <a:latin typeface="Garamond" panose="02020404030301010803" pitchFamily="18" charset="0"/>
                <a:cs typeface="Times New Roman"/>
              </a:rPr>
              <a:t>their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be transferred </a:t>
            </a:r>
            <a:r>
              <a:rPr lang="en-US" sz="2800" spc="-20" dirty="0">
                <a:latin typeface="Garamond" panose="02020404030301010803" pitchFamily="18" charset="0"/>
                <a:cs typeface="Times New Roman"/>
              </a:rPr>
              <a:t>across </a:t>
            </a:r>
            <a:r>
              <a:rPr lang="en-US" sz="2800" spc="-15" dirty="0">
                <a:latin typeface="Garamond" panose="02020404030301010803" pitchFamily="18" charset="0"/>
                <a:cs typeface="Times New Roman"/>
              </a:rPr>
              <a:t> borders. </a:t>
            </a:r>
            <a:r>
              <a:rPr lang="en-US" sz="2800" spc="-20" dirty="0">
                <a:latin typeface="Garamond" panose="02020404030301010803" pitchFamily="18" charset="0"/>
                <a:cs typeface="Times New Roman"/>
              </a:rPr>
              <a:t>However, </a:t>
            </a:r>
            <a:r>
              <a:rPr lang="en-US" sz="2800" spc="-25" dirty="0">
                <a:latin typeface="Garamond" panose="02020404030301010803" pitchFamily="18" charset="0"/>
                <a:cs typeface="Times New Roman"/>
              </a:rPr>
              <a:t>obtaining </a:t>
            </a:r>
            <a:r>
              <a:rPr lang="en-US" sz="2800" spc="-40" dirty="0">
                <a:latin typeface="Garamond" panose="02020404030301010803" pitchFamily="18" charset="0"/>
                <a:cs typeface="Times New Roman"/>
              </a:rPr>
              <a:t>valid </a:t>
            </a:r>
            <a:r>
              <a:rPr lang="en-US" sz="2800" spc="-10" dirty="0">
                <a:latin typeface="Garamond" panose="02020404030301010803" pitchFamily="18" charset="0"/>
                <a:cs typeface="Times New Roman"/>
              </a:rPr>
              <a:t>consent </a:t>
            </a:r>
            <a:r>
              <a:rPr lang="en-US" sz="2800" spc="-30" dirty="0">
                <a:latin typeface="Garamond" panose="02020404030301010803" pitchFamily="18" charset="0"/>
                <a:cs typeface="Times New Roman"/>
              </a:rPr>
              <a:t>can </a:t>
            </a:r>
            <a:r>
              <a:rPr lang="en-US" sz="2800" spc="-15" dirty="0">
                <a:latin typeface="Garamond" panose="02020404030301010803" pitchFamily="18" charset="0"/>
                <a:cs typeface="Times New Roman"/>
              </a:rPr>
              <a:t>be </a:t>
            </a:r>
            <a:r>
              <a:rPr lang="en-US" sz="2800" spc="-40" dirty="0">
                <a:latin typeface="Garamond" panose="02020404030301010803" pitchFamily="18" charset="0"/>
                <a:cs typeface="Times New Roman"/>
              </a:rPr>
              <a:t>challenging,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it </a:t>
            </a:r>
            <a:r>
              <a:rPr lang="en-US" sz="2800" spc="-55" dirty="0">
                <a:latin typeface="Garamond" panose="02020404030301010803" pitchFamily="18" charset="0"/>
                <a:cs typeface="Times New Roman"/>
              </a:rPr>
              <a:t>may </a:t>
            </a:r>
            <a:r>
              <a:rPr lang="en-US" sz="2800" spc="10" dirty="0">
                <a:latin typeface="Garamond" panose="02020404030301010803" pitchFamily="18" charset="0"/>
                <a:cs typeface="Times New Roman"/>
              </a:rPr>
              <a:t>not </a:t>
            </a:r>
            <a:r>
              <a:rPr lang="en-US" sz="2800" spc="-20" dirty="0">
                <a:latin typeface="Garamond" panose="02020404030301010803" pitchFamily="18" charset="0"/>
                <a:cs typeface="Times New Roman"/>
              </a:rPr>
              <a:t>be </a:t>
            </a:r>
            <a:r>
              <a:rPr lang="en-US" sz="2800" spc="-30" dirty="0">
                <a:latin typeface="Garamond" panose="02020404030301010803" pitchFamily="18" charset="0"/>
                <a:cs typeface="Times New Roman"/>
              </a:rPr>
              <a:t>suitable </a:t>
            </a:r>
            <a:r>
              <a:rPr lang="en-US" sz="2800" dirty="0">
                <a:latin typeface="Garamond" panose="02020404030301010803" pitchFamily="18" charset="0"/>
                <a:cs typeface="Times New Roman"/>
              </a:rPr>
              <a:t>for </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all</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types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a:spcBef>
                <a:spcPts val="20"/>
              </a:spcBef>
              <a:buClr>
                <a:srgbClr val="C00000"/>
              </a:buClr>
              <a:buFont typeface="Wingdings"/>
              <a:buChar char=""/>
            </a:pPr>
            <a:endParaRPr lang="en-US" sz="2800" dirty="0">
              <a:latin typeface="Garamond" panose="02020404030301010803" pitchFamily="18" charset="0"/>
              <a:cs typeface="Times New Roman"/>
            </a:endParaRPr>
          </a:p>
          <a:p>
            <a:pPr marL="12700">
              <a:spcBef>
                <a:spcPts val="5"/>
              </a:spcBef>
            </a:pPr>
            <a:r>
              <a:rPr lang="en-US" sz="2800" spc="-35" dirty="0">
                <a:solidFill>
                  <a:srgbClr val="054C2C"/>
                </a:solidFill>
                <a:latin typeface="Garamond" panose="02020404030301010803" pitchFamily="18" charset="0"/>
                <a:cs typeface="Times New Roman"/>
              </a:rPr>
              <a:t>Advantages:</a:t>
            </a:r>
            <a:endParaRPr lang="en-US" sz="2800" dirty="0">
              <a:solidFill>
                <a:srgbClr val="054C2C"/>
              </a:solidFill>
              <a:latin typeface="Garamond" panose="02020404030301010803" pitchFamily="18" charset="0"/>
              <a:cs typeface="Times New Roman"/>
            </a:endParaRPr>
          </a:p>
          <a:p>
            <a:pPr marL="469265" lvl="1" indent="-229235">
              <a:spcBef>
                <a:spcPts val="585"/>
              </a:spcBef>
              <a:buSzPct val="91666"/>
              <a:buFont typeface="Wingdings"/>
              <a:buChar char=""/>
              <a:tabLst>
                <a:tab pos="469265" algn="l"/>
                <a:tab pos="469900" algn="l"/>
              </a:tabLst>
            </a:pPr>
            <a:r>
              <a:rPr lang="en-US" sz="2800" spc="-45" dirty="0">
                <a:latin typeface="Garamond" panose="02020404030301010803" pitchFamily="18" charset="0"/>
                <a:cs typeface="Times New Roman"/>
              </a:rPr>
              <a:t>Allows</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have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control</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over</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their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endParaRPr lang="en-US" sz="2800" dirty="0">
              <a:latin typeface="Garamond" panose="02020404030301010803" pitchFamily="18" charset="0"/>
              <a:cs typeface="Times New Roman"/>
            </a:endParaRPr>
          </a:p>
          <a:p>
            <a:pPr marL="469265" lvl="1" indent="-229235">
              <a:spcBef>
                <a:spcPts val="565"/>
              </a:spcBef>
              <a:buSzPct val="91666"/>
              <a:buFont typeface="Wingdings"/>
              <a:buChar char=""/>
              <a:tabLst>
                <a:tab pos="469265" algn="l"/>
                <a:tab pos="469900" algn="l"/>
              </a:tabLst>
            </a:pPr>
            <a:r>
              <a:rPr lang="en-US" sz="2800" spc="-40" dirty="0">
                <a:latin typeface="Garamond" panose="02020404030301010803" pitchFamily="18" charset="0"/>
                <a:cs typeface="Times New Roman"/>
              </a:rPr>
              <a:t>Suitable</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20" dirty="0">
                <a:latin typeface="Garamond" panose="02020404030301010803" pitchFamily="18" charset="0"/>
                <a:cs typeface="Times New Roman"/>
              </a:rPr>
              <a:t>situations</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where</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individuals</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willingly</a:t>
            </a:r>
            <a:r>
              <a:rPr lang="en-US" sz="2800" spc="15" dirty="0">
                <a:latin typeface="Garamond" panose="02020404030301010803" pitchFamily="18" charset="0"/>
                <a:cs typeface="Times New Roman"/>
              </a:rPr>
              <a:t> </a:t>
            </a:r>
            <a:r>
              <a:rPr lang="en-US" sz="2800" spc="-45" dirty="0">
                <a:latin typeface="Garamond" panose="02020404030301010803" pitchFamily="18" charset="0"/>
                <a:cs typeface="Times New Roman"/>
              </a:rPr>
              <a:t>agree</a:t>
            </a:r>
            <a:r>
              <a:rPr lang="en-US" sz="2800" spc="10" dirty="0">
                <a:latin typeface="Garamond" panose="02020404030301010803" pitchFamily="18" charset="0"/>
                <a:cs typeface="Times New Roman"/>
              </a:rPr>
              <a:t> to </a:t>
            </a:r>
            <a:r>
              <a:rPr lang="en-US" sz="2800" spc="-15" dirty="0">
                <a:latin typeface="Garamond" panose="02020404030301010803" pitchFamily="18" charset="0"/>
                <a:cs typeface="Times New Roman"/>
              </a:rPr>
              <a:t>cross-border</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transfers.</a:t>
            </a:r>
            <a:endParaRPr lang="en-US" sz="2800" dirty="0">
              <a:latin typeface="Garamond" panose="02020404030301010803" pitchFamily="18" charset="0"/>
              <a:cs typeface="Times New Roman"/>
            </a:endParaRPr>
          </a:p>
          <a:p>
            <a:pPr lvl="1">
              <a:spcBef>
                <a:spcPts val="25"/>
              </a:spcBef>
              <a:buChar char=""/>
            </a:pPr>
            <a:endParaRPr lang="en-US" sz="2800" dirty="0">
              <a:latin typeface="Garamond" panose="02020404030301010803" pitchFamily="18" charset="0"/>
              <a:cs typeface="Times New Roman"/>
            </a:endParaRPr>
          </a:p>
          <a:p>
            <a:pPr marL="12700"/>
            <a:r>
              <a:rPr lang="en-US" sz="2800" spc="-30" dirty="0">
                <a:solidFill>
                  <a:srgbClr val="054C2C"/>
                </a:solidFill>
                <a:latin typeface="Garamond" panose="02020404030301010803" pitchFamily="18" charset="0"/>
                <a:cs typeface="Times New Roman"/>
              </a:rPr>
              <a:t>Disadvantages:</a:t>
            </a:r>
            <a:endParaRPr lang="en-US" sz="2800" dirty="0">
              <a:solidFill>
                <a:srgbClr val="054C2C"/>
              </a:solidFill>
              <a:latin typeface="Garamond" panose="02020404030301010803" pitchFamily="18" charset="0"/>
              <a:cs typeface="Times New Roman"/>
            </a:endParaRPr>
          </a:p>
          <a:p>
            <a:pPr marL="469265" marR="9525" lvl="1" indent="-228600">
              <a:lnSpc>
                <a:spcPct val="140000"/>
              </a:lnSpc>
              <a:spcBef>
                <a:spcPts val="15"/>
              </a:spcBef>
              <a:buSzPct val="91666"/>
              <a:buFont typeface="Wingdings"/>
              <a:buChar char=""/>
              <a:tabLst>
                <a:tab pos="469265" algn="l"/>
                <a:tab pos="469900" algn="l"/>
              </a:tabLst>
            </a:pPr>
            <a:r>
              <a:rPr lang="en-US" sz="2800" spc="-15" dirty="0">
                <a:latin typeface="Garamond" panose="02020404030301010803" pitchFamily="18" charset="0"/>
                <a:cs typeface="Times New Roman"/>
              </a:rPr>
              <a:t>Obtaining</a:t>
            </a:r>
            <a:r>
              <a:rPr lang="en-US" sz="2800" spc="75" dirty="0">
                <a:latin typeface="Garamond" panose="02020404030301010803" pitchFamily="18" charset="0"/>
                <a:cs typeface="Times New Roman"/>
              </a:rPr>
              <a:t> </a:t>
            </a:r>
            <a:r>
              <a:rPr lang="en-US" sz="2800" spc="-40" dirty="0">
                <a:latin typeface="Garamond" panose="02020404030301010803" pitchFamily="18" charset="0"/>
                <a:cs typeface="Times New Roman"/>
              </a:rPr>
              <a:t>valid</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70" dirty="0">
                <a:latin typeface="Garamond" panose="02020404030301010803" pitchFamily="18" charset="0"/>
                <a:cs typeface="Times New Roman"/>
              </a:rPr>
              <a:t> </a:t>
            </a:r>
            <a:r>
              <a:rPr lang="en-US" sz="2800" spc="-35" dirty="0">
                <a:latin typeface="Garamond" panose="02020404030301010803" pitchFamily="18" charset="0"/>
                <a:cs typeface="Times New Roman"/>
              </a:rPr>
              <a:t>explicit</a:t>
            </a:r>
            <a:r>
              <a:rPr lang="en-US" sz="2800" spc="70"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spc="7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spc="75" dirty="0">
                <a:latin typeface="Garamond" panose="02020404030301010803" pitchFamily="18" charset="0"/>
                <a:cs typeface="Times New Roman"/>
              </a:rPr>
              <a:t> </a:t>
            </a:r>
            <a:r>
              <a:rPr lang="en-US" sz="2800" spc="-40" dirty="0">
                <a:latin typeface="Garamond" panose="02020404030301010803" pitchFamily="18" charset="0"/>
                <a:cs typeface="Times New Roman"/>
              </a:rPr>
              <a:t>challenging</a:t>
            </a:r>
            <a:r>
              <a:rPr lang="en-US" sz="2800" spc="7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7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80" dirty="0">
                <a:latin typeface="Garamond" panose="02020404030301010803" pitchFamily="18" charset="0"/>
                <a:cs typeface="Times New Roman"/>
              </a:rPr>
              <a:t> </a:t>
            </a:r>
            <a:r>
              <a:rPr lang="en-US" sz="2800" spc="10" dirty="0">
                <a:latin typeface="Garamond" panose="02020404030301010803" pitchFamily="18" charset="0"/>
                <a:cs typeface="Times New Roman"/>
              </a:rPr>
              <a:t>not</a:t>
            </a:r>
            <a:r>
              <a:rPr lang="en-US" sz="2800" spc="7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spc="75" dirty="0">
                <a:latin typeface="Garamond" panose="02020404030301010803" pitchFamily="18" charset="0"/>
                <a:cs typeface="Times New Roman"/>
              </a:rPr>
              <a:t> </a:t>
            </a:r>
            <a:r>
              <a:rPr lang="en-US" sz="2800" spc="-35" dirty="0">
                <a:latin typeface="Garamond" panose="02020404030301010803" pitchFamily="18" charset="0"/>
                <a:cs typeface="Times New Roman"/>
              </a:rPr>
              <a:t>feasible</a:t>
            </a:r>
            <a:r>
              <a:rPr lang="en-US" sz="2800" spc="80"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65" dirty="0">
                <a:latin typeface="Garamond" panose="02020404030301010803" pitchFamily="18" charset="0"/>
                <a:cs typeface="Times New Roman"/>
              </a:rPr>
              <a:t> </a:t>
            </a:r>
            <a:r>
              <a:rPr lang="en-US" sz="2800" spc="-55" dirty="0">
                <a:latin typeface="Garamond" panose="02020404030301010803" pitchFamily="18" charset="0"/>
                <a:cs typeface="Times New Roman"/>
              </a:rPr>
              <a:t>all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types.</a:t>
            </a:r>
            <a:endParaRPr lang="en-US" sz="2800" dirty="0">
              <a:latin typeface="Garamond" panose="02020404030301010803" pitchFamily="18" charset="0"/>
              <a:cs typeface="Times New Roman"/>
            </a:endParaRPr>
          </a:p>
          <a:p>
            <a:pPr marL="469265" lvl="1" indent="-229235">
              <a:spcBef>
                <a:spcPts val="620"/>
              </a:spcBef>
              <a:buFont typeface="Wingdings"/>
              <a:buChar char=""/>
              <a:tabLst>
                <a:tab pos="469265" algn="l"/>
                <a:tab pos="469900" algn="l"/>
              </a:tabLst>
            </a:pPr>
            <a:r>
              <a:rPr lang="en-US" sz="2800" spc="-45" dirty="0">
                <a:latin typeface="Garamond" panose="02020404030301010803" pitchFamily="18" charset="0"/>
                <a:cs typeface="Times New Roman"/>
              </a:rPr>
              <a:t>Relies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willingness</a:t>
            </a:r>
            <a:r>
              <a:rPr lang="en-US" sz="2800" spc="-5" dirty="0">
                <a:latin typeface="Garamond" panose="02020404030301010803" pitchFamily="18" charset="0"/>
                <a:cs typeface="Times New Roman"/>
              </a:rPr>
              <a:t> of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subjects,</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consent</a:t>
            </a:r>
            <a:r>
              <a:rPr lang="en-US" sz="2800"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withdrawn</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at</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time.</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B804BDDE-4CB9-7486-A600-A85F1D21B42F}"/>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254</a:t>
            </a:fld>
            <a:endParaRPr lang="en-US"/>
          </a:p>
        </p:txBody>
      </p:sp>
    </p:spTree>
    <p:extLst>
      <p:ext uri="{BB962C8B-B14F-4D97-AF65-F5344CB8AC3E}">
        <p14:creationId xmlns:p14="http://schemas.microsoft.com/office/powerpoint/2010/main" val="285684347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Approaches for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840201" cy="6086025"/>
          </a:xfrm>
          <a:prstGeom prst="rect">
            <a:avLst/>
          </a:prstGeom>
        </p:spPr>
        <p:txBody>
          <a:bodyPr vert="horz" wrap="square" lIns="0" tIns="12700" rIns="0" bIns="0" rtlCol="0">
            <a:spAutoFit/>
          </a:bodyPr>
          <a:lstStyle/>
          <a:p>
            <a:pPr lvl="1">
              <a:lnSpc>
                <a:spcPct val="100000"/>
              </a:lnSpc>
              <a:buChar char=""/>
            </a:pPr>
            <a:endParaRPr lang="en-US" sz="2800" dirty="0">
              <a:solidFill>
                <a:srgbClr val="054C2C"/>
              </a:solidFill>
              <a:latin typeface="Garamond" panose="02020404030301010803" pitchFamily="18" charset="0"/>
              <a:cs typeface="Times New Roman"/>
            </a:endParaRPr>
          </a:p>
          <a:p>
            <a:pPr marL="240665" marR="5080" indent="-228600" algn="just">
              <a:lnSpc>
                <a:spcPct val="140400"/>
              </a:lnSpc>
              <a:spcBef>
                <a:spcPts val="5"/>
              </a:spcBef>
              <a:buFont typeface="Wingdings"/>
              <a:buChar char=""/>
              <a:tabLst>
                <a:tab pos="241300" algn="l"/>
              </a:tabLst>
            </a:pPr>
            <a:r>
              <a:rPr lang="en-US" sz="2800" b="1" spc="-20" dirty="0">
                <a:solidFill>
                  <a:srgbClr val="054C2C"/>
                </a:solidFill>
                <a:latin typeface="Garamond" panose="02020404030301010803" pitchFamily="18" charset="0"/>
                <a:cs typeface="Times New Roman"/>
              </a:rPr>
              <a:t>Adequacy</a:t>
            </a:r>
            <a:r>
              <a:rPr lang="en-US" sz="2800" b="1" spc="4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Decision:</a:t>
            </a:r>
            <a:r>
              <a:rPr lang="en-US" sz="2800" b="1" spc="50" dirty="0">
                <a:solidFill>
                  <a:srgbClr val="054C2C"/>
                </a:solidFill>
                <a:latin typeface="Garamond" panose="02020404030301010803" pitchFamily="18" charset="0"/>
                <a:cs typeface="Times New Roman"/>
              </a:rPr>
              <a:t> </a:t>
            </a:r>
            <a:r>
              <a:rPr lang="en-US" sz="2800" dirty="0">
                <a:latin typeface="Garamond" panose="02020404030301010803" pitchFamily="18" charset="0"/>
                <a:cs typeface="Times New Roman"/>
              </a:rPr>
              <a:t>If</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45" dirty="0">
                <a:latin typeface="Garamond" panose="02020404030301010803" pitchFamily="18" charset="0"/>
                <a:cs typeface="Times New Roman"/>
              </a:rPr>
              <a:t> </a:t>
            </a:r>
            <a:r>
              <a:rPr lang="en-US" sz="2800" spc="-30" dirty="0">
                <a:latin typeface="Garamond" panose="02020404030301010803" pitchFamily="18" charset="0"/>
                <a:cs typeface="Times New Roman"/>
              </a:rPr>
              <a:t>Nigeria Data Protection Commission </a:t>
            </a:r>
            <a:r>
              <a:rPr lang="en-US" sz="2800" spc="-5" dirty="0">
                <a:latin typeface="Garamond" panose="02020404030301010803" pitchFamily="18" charset="0"/>
                <a:cs typeface="Times New Roman"/>
              </a:rPr>
              <a:t>(NDPC)</a:t>
            </a:r>
            <a:r>
              <a:rPr lang="en-US" sz="2800" spc="35" dirty="0">
                <a:latin typeface="Garamond" panose="02020404030301010803" pitchFamily="18" charset="0"/>
                <a:cs typeface="Times New Roman"/>
              </a:rPr>
              <a:t> </a:t>
            </a:r>
            <a:r>
              <a:rPr lang="en-US" sz="2800" spc="-20" dirty="0">
                <a:latin typeface="Garamond" panose="02020404030301010803" pitchFamily="18" charset="0"/>
                <a:cs typeface="Times New Roman"/>
              </a:rPr>
              <a:t>determines</a:t>
            </a:r>
            <a:r>
              <a:rPr lang="en-US" sz="2800" spc="30" dirty="0">
                <a:latin typeface="Garamond" panose="02020404030301010803" pitchFamily="18" charset="0"/>
                <a:cs typeface="Times New Roman"/>
              </a:rPr>
              <a:t> </a:t>
            </a:r>
            <a:r>
              <a:rPr lang="en-US" sz="2800" dirty="0">
                <a:latin typeface="Garamond" panose="02020404030301010803" pitchFamily="18" charset="0"/>
                <a:cs typeface="Times New Roman"/>
              </a:rPr>
              <a:t>that </a:t>
            </a:r>
            <a:r>
              <a:rPr lang="en-US" sz="2800" spc="-290" dirty="0">
                <a:latin typeface="Garamond" panose="02020404030301010803" pitchFamily="18" charset="0"/>
                <a:cs typeface="Times New Roman"/>
              </a:rPr>
              <a:t> </a:t>
            </a:r>
            <a:r>
              <a:rPr lang="en-US" sz="2800" spc="-50" dirty="0">
                <a:latin typeface="Garamond" panose="02020404030301010803" pitchFamily="18" charset="0"/>
                <a:cs typeface="Times New Roman"/>
              </a:rPr>
              <a:t>a </a:t>
            </a:r>
            <a:r>
              <a:rPr lang="en-US" sz="2800" spc="-15" dirty="0">
                <a:latin typeface="Garamond" panose="02020404030301010803" pitchFamily="18" charset="0"/>
                <a:cs typeface="Times New Roman"/>
              </a:rPr>
              <a:t>country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territory provides an </a:t>
            </a:r>
            <a:r>
              <a:rPr lang="en-US" sz="2800" spc="-25" dirty="0">
                <a:latin typeface="Garamond" panose="02020404030301010803" pitchFamily="18" charset="0"/>
                <a:cs typeface="Times New Roman"/>
              </a:rPr>
              <a:t>adequate </a:t>
            </a:r>
            <a:r>
              <a:rPr lang="en-US" sz="2800" spc="-50" dirty="0">
                <a:latin typeface="Garamond" panose="02020404030301010803" pitchFamily="18" charset="0"/>
                <a:cs typeface="Times New Roman"/>
              </a:rPr>
              <a:t>level </a:t>
            </a:r>
            <a:r>
              <a:rPr lang="en-US" sz="2800" spc="-10"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0" dirty="0">
                <a:latin typeface="Garamond" panose="02020404030301010803" pitchFamily="18" charset="0"/>
                <a:cs typeface="Times New Roman"/>
              </a:rPr>
              <a:t>data transfers </a:t>
            </a:r>
            <a:r>
              <a:rPr lang="en-US" sz="2800" spc="10" dirty="0">
                <a:latin typeface="Garamond" panose="02020404030301010803" pitchFamily="18" charset="0"/>
                <a:cs typeface="Times New Roman"/>
              </a:rPr>
              <a:t>to </a:t>
            </a:r>
            <a:r>
              <a:rPr lang="en-US" sz="2800" dirty="0">
                <a:latin typeface="Garamond" panose="02020404030301010803" pitchFamily="18" charset="0"/>
                <a:cs typeface="Times New Roman"/>
              </a:rPr>
              <a:t>that </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destination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proceed</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without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additional</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safeguards.</a:t>
            </a:r>
            <a:endParaRPr lang="en-US" sz="2800" dirty="0">
              <a:latin typeface="Garamond" panose="02020404030301010803" pitchFamily="18" charset="0"/>
              <a:cs typeface="Times New Roman"/>
            </a:endParaRPr>
          </a:p>
          <a:p>
            <a:pPr>
              <a:spcBef>
                <a:spcPts val="20"/>
              </a:spcBef>
              <a:buClr>
                <a:srgbClr val="C00000"/>
              </a:buClr>
              <a:buFont typeface="Wingdings"/>
              <a:buChar char=""/>
            </a:pPr>
            <a:endParaRPr lang="en-US" sz="2800" dirty="0">
              <a:latin typeface="Garamond" panose="02020404030301010803" pitchFamily="18" charset="0"/>
              <a:cs typeface="Times New Roman"/>
            </a:endParaRPr>
          </a:p>
          <a:p>
            <a:pPr marL="12700"/>
            <a:r>
              <a:rPr lang="en-US" sz="2800" spc="-35" dirty="0">
                <a:solidFill>
                  <a:srgbClr val="054C2C"/>
                </a:solidFill>
                <a:latin typeface="Garamond" panose="02020404030301010803" pitchFamily="18" charset="0"/>
                <a:cs typeface="Times New Roman"/>
              </a:rPr>
              <a:t>Advantages:</a:t>
            </a:r>
            <a:endParaRPr lang="en-US" sz="2800" dirty="0">
              <a:solidFill>
                <a:srgbClr val="054C2C"/>
              </a:solidFill>
              <a:latin typeface="Garamond" panose="02020404030301010803" pitchFamily="18" charset="0"/>
              <a:cs typeface="Times New Roman"/>
            </a:endParaRPr>
          </a:p>
          <a:p>
            <a:pPr marL="469265" marR="5715" lvl="1" indent="-228600">
              <a:lnSpc>
                <a:spcPct val="140000"/>
              </a:lnSpc>
              <a:spcBef>
                <a:spcPts val="15"/>
              </a:spcBef>
              <a:buSzPct val="91666"/>
              <a:buFont typeface="Wingdings"/>
              <a:buChar char=""/>
              <a:tabLst>
                <a:tab pos="469265" algn="l"/>
                <a:tab pos="469900" algn="l"/>
              </a:tabLst>
            </a:pPr>
            <a:r>
              <a:rPr lang="en-US" sz="2800" spc="-40" dirty="0">
                <a:latin typeface="Garamond" panose="02020404030301010803" pitchFamily="18" charset="0"/>
                <a:cs typeface="Times New Roman"/>
              </a:rPr>
              <a:t>Simplifies</a:t>
            </a:r>
            <a:r>
              <a:rPr lang="en-US" sz="2800" spc="-35" dirty="0">
                <a:latin typeface="Garamond" panose="02020404030301010803" pitchFamily="18" charset="0"/>
                <a:cs typeface="Times New Roman"/>
              </a:rPr>
              <a:t> </a:t>
            </a:r>
            <a:r>
              <a:rPr lang="en-US" sz="2800" spc="-15" dirty="0">
                <a:latin typeface="Garamond" panose="02020404030301010803" pitchFamily="18" charset="0"/>
                <a:cs typeface="Times New Roman"/>
              </a:rPr>
              <a:t>cross-border</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transfers</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countries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territories</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approved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28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standards.</a:t>
            </a:r>
            <a:endParaRPr lang="en-US" sz="2800" dirty="0">
              <a:latin typeface="Garamond" panose="02020404030301010803" pitchFamily="18" charset="0"/>
              <a:cs typeface="Times New Roman"/>
            </a:endParaRPr>
          </a:p>
          <a:p>
            <a:pPr marL="469265" lvl="1" indent="-229235">
              <a:spcBef>
                <a:spcPts val="580"/>
              </a:spcBef>
              <a:buSzPct val="91666"/>
              <a:buFont typeface="Wingdings"/>
              <a:buChar char=""/>
              <a:tabLst>
                <a:tab pos="469265" algn="l"/>
                <a:tab pos="469900" algn="l"/>
              </a:tabLst>
            </a:pPr>
            <a:r>
              <a:rPr lang="en-US" sz="2800" spc="-30" dirty="0">
                <a:latin typeface="Garamond" panose="02020404030301010803" pitchFamily="18" charset="0"/>
                <a:cs typeface="Times New Roman"/>
              </a:rPr>
              <a:t>Reduces</a:t>
            </a:r>
            <a:r>
              <a:rPr lang="en-US" sz="2800" spc="-5" dirty="0">
                <a:latin typeface="Garamond" panose="02020404030301010803" pitchFamily="18" charset="0"/>
                <a:cs typeface="Times New Roman"/>
              </a:rPr>
              <a:t> the</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need</a:t>
            </a:r>
            <a:r>
              <a:rPr lang="en-US" sz="2800" dirty="0">
                <a:latin typeface="Garamond" panose="02020404030301010803" pitchFamily="18" charset="0"/>
                <a:cs typeface="Times New Roman"/>
              </a:rPr>
              <a:t> for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additional</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safeguards.</a:t>
            </a:r>
            <a:endParaRPr lang="en-US" sz="2800" dirty="0">
              <a:latin typeface="Garamond" panose="02020404030301010803" pitchFamily="18" charset="0"/>
              <a:cs typeface="Times New Roman"/>
            </a:endParaRPr>
          </a:p>
          <a:p>
            <a:pPr lvl="1">
              <a:spcBef>
                <a:spcPts val="20"/>
              </a:spcBef>
              <a:buChar char=""/>
            </a:pPr>
            <a:endParaRPr lang="en-US" sz="2800" dirty="0">
              <a:latin typeface="Garamond" panose="02020404030301010803" pitchFamily="18" charset="0"/>
              <a:cs typeface="Times New Roman"/>
            </a:endParaRPr>
          </a:p>
          <a:p>
            <a:pPr marL="12700"/>
            <a:r>
              <a:rPr lang="en-US" sz="2800" spc="-30" dirty="0">
                <a:solidFill>
                  <a:srgbClr val="054C2C"/>
                </a:solidFill>
                <a:latin typeface="Garamond" panose="02020404030301010803" pitchFamily="18" charset="0"/>
                <a:cs typeface="Times New Roman"/>
              </a:rPr>
              <a:t>Disadvantages:</a:t>
            </a:r>
            <a:endParaRPr lang="en-US" sz="2800" dirty="0">
              <a:solidFill>
                <a:srgbClr val="054C2C"/>
              </a:solidFill>
              <a:latin typeface="Garamond" panose="02020404030301010803" pitchFamily="18" charset="0"/>
              <a:cs typeface="Times New Roman"/>
            </a:endParaRPr>
          </a:p>
          <a:p>
            <a:pPr marL="469265" lvl="1" indent="-229235">
              <a:spcBef>
                <a:spcPts val="580"/>
              </a:spcBef>
              <a:buSzPct val="91666"/>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adequacy</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determination</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spc="10" dirty="0">
                <a:latin typeface="Garamond" panose="02020404030301010803" pitchFamily="18" charset="0"/>
                <a:cs typeface="Times New Roman"/>
              </a:rPr>
              <a:t> to </a:t>
            </a:r>
            <a:r>
              <a:rPr lang="en-US" sz="2800" spc="-30" dirty="0">
                <a:latin typeface="Garamond" panose="02020404030301010803" pitchFamily="18" charset="0"/>
                <a:cs typeface="Times New Roman"/>
              </a:rPr>
              <a:t>change,</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which</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create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uncertainty.</a:t>
            </a:r>
            <a:endParaRPr lang="en-US" sz="2800" dirty="0">
              <a:latin typeface="Garamond" panose="02020404030301010803" pitchFamily="18" charset="0"/>
              <a:cs typeface="Times New Roman"/>
            </a:endParaRPr>
          </a:p>
          <a:p>
            <a:pPr marL="469265" lvl="1" indent="-229235">
              <a:spcBef>
                <a:spcPts val="620"/>
              </a:spcBef>
              <a:buFont typeface="Wingdings"/>
              <a:buChar char=""/>
              <a:tabLst>
                <a:tab pos="469265" algn="l"/>
                <a:tab pos="469900" algn="l"/>
              </a:tabLst>
            </a:pPr>
            <a:r>
              <a:rPr lang="en-US" sz="2800" spc="-75" dirty="0">
                <a:latin typeface="Garamond" panose="02020404030301010803" pitchFamily="18" charset="0"/>
                <a:cs typeface="Times New Roman"/>
              </a:rPr>
              <a:t>May</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not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cover</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all</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scenarios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destinations.</a:t>
            </a:r>
            <a:endParaRPr lang="en-US" sz="2800" dirty="0">
              <a:latin typeface="Garamond" panose="02020404030301010803" pitchFamily="18" charset="0"/>
              <a:cs typeface="Times New Roman"/>
            </a:endParaRPr>
          </a:p>
          <a:p>
            <a:pPr marL="469265" marR="5080" indent="-228600" algn="just">
              <a:lnSpc>
                <a:spcPct val="150000"/>
              </a:lnSpc>
              <a:buFont typeface="Wingdings"/>
              <a:buChar char=""/>
              <a:tabLst>
                <a:tab pos="469900" algn="l"/>
              </a:tabLst>
            </a:pP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A09BF259-5992-8BAF-27C6-9A6267E17179}"/>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255</a:t>
            </a:fld>
            <a:endParaRPr lang="en-US"/>
          </a:p>
        </p:txBody>
      </p:sp>
    </p:spTree>
    <p:extLst>
      <p:ext uri="{BB962C8B-B14F-4D97-AF65-F5344CB8AC3E}">
        <p14:creationId xmlns:p14="http://schemas.microsoft.com/office/powerpoint/2010/main" val="1113414493"/>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Approaches for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840201" cy="5019579"/>
          </a:xfrm>
          <a:prstGeom prst="rect">
            <a:avLst/>
          </a:prstGeom>
        </p:spPr>
        <p:txBody>
          <a:bodyPr vert="horz" wrap="square" lIns="0" tIns="12700" rIns="0" bIns="0" rtlCol="0">
            <a:spAutoFit/>
          </a:bodyPr>
          <a:lstStyle/>
          <a:p>
            <a:pPr marL="240665" marR="5080" indent="-228600" algn="just">
              <a:lnSpc>
                <a:spcPct val="140400"/>
              </a:lnSpc>
              <a:spcBef>
                <a:spcPts val="105"/>
              </a:spcBef>
              <a:buFont typeface="Wingdings"/>
              <a:buChar char=""/>
              <a:tabLst>
                <a:tab pos="241300" algn="l"/>
              </a:tabLst>
            </a:pPr>
            <a:r>
              <a:rPr lang="en-US" sz="2800" b="1" spc="-25" dirty="0">
                <a:solidFill>
                  <a:srgbClr val="054C2C"/>
                </a:solidFill>
                <a:latin typeface="Garamond" panose="02020404030301010803" pitchFamily="18" charset="0"/>
                <a:cs typeface="Times New Roman"/>
              </a:rPr>
              <a:t>Cross-Border</a:t>
            </a:r>
            <a:r>
              <a:rPr lang="en-US" sz="2800" b="1" spc="-2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Data</a:t>
            </a:r>
            <a:r>
              <a:rPr lang="en-US" sz="2800" b="1"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Transfer</a:t>
            </a:r>
            <a:r>
              <a:rPr lang="en-US" sz="2800" b="1" spc="-25"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Agreements</a:t>
            </a:r>
            <a:r>
              <a:rPr lang="en-US" sz="2800" spc="-15" dirty="0">
                <a:solidFill>
                  <a:srgbClr val="054C2C"/>
                </a:solidFill>
                <a:latin typeface="Garamond" panose="02020404030301010803" pitchFamily="18" charset="0"/>
                <a:cs typeface="Times New Roman"/>
              </a:rPr>
              <a:t>:</a:t>
            </a:r>
            <a:r>
              <a:rPr lang="en-US" sz="2800" spc="-10"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Organizations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negotiate</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specific</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transfer </a:t>
            </a:r>
            <a:r>
              <a:rPr lang="en-US" sz="2800" spc="-25" dirty="0">
                <a:latin typeface="Garamond" panose="02020404030301010803" pitchFamily="18" charset="0"/>
                <a:cs typeface="Times New Roman"/>
              </a:rPr>
              <a:t>agreements with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recipients in </a:t>
            </a:r>
            <a:r>
              <a:rPr lang="en-US" sz="2800" spc="-5" dirty="0">
                <a:latin typeface="Garamond" panose="02020404030301010803" pitchFamily="18" charset="0"/>
                <a:cs typeface="Times New Roman"/>
              </a:rPr>
              <a:t>other </a:t>
            </a:r>
            <a:r>
              <a:rPr lang="en-US" sz="2800" spc="-25" dirty="0">
                <a:latin typeface="Garamond" panose="02020404030301010803" pitchFamily="18" charset="0"/>
                <a:cs typeface="Times New Roman"/>
              </a:rPr>
              <a:t>countries. These agreements outline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measures</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responsibilities.</a:t>
            </a:r>
            <a:endParaRPr lang="en-US" sz="2800" dirty="0">
              <a:latin typeface="Garamond" panose="02020404030301010803" pitchFamily="18" charset="0"/>
              <a:cs typeface="Times New Roman"/>
            </a:endParaRPr>
          </a:p>
          <a:p>
            <a:pPr>
              <a:spcBef>
                <a:spcPts val="25"/>
              </a:spcBef>
              <a:buClr>
                <a:srgbClr val="C00000"/>
              </a:buClr>
              <a:buFont typeface="Wingdings"/>
              <a:buChar char=""/>
            </a:pPr>
            <a:endParaRPr lang="en-US" sz="2800" dirty="0">
              <a:latin typeface="Garamond" panose="02020404030301010803" pitchFamily="18" charset="0"/>
              <a:cs typeface="Times New Roman"/>
            </a:endParaRPr>
          </a:p>
          <a:p>
            <a:pPr marL="12700"/>
            <a:r>
              <a:rPr lang="en-US" sz="2800" spc="-35" dirty="0">
                <a:solidFill>
                  <a:srgbClr val="054C2C"/>
                </a:solidFill>
                <a:latin typeface="Garamond" panose="02020404030301010803" pitchFamily="18" charset="0"/>
                <a:cs typeface="Times New Roman"/>
              </a:rPr>
              <a:t>Advantages:</a:t>
            </a:r>
            <a:endParaRPr lang="en-US" sz="2800" dirty="0">
              <a:solidFill>
                <a:srgbClr val="054C2C"/>
              </a:solidFill>
              <a:latin typeface="Garamond" panose="02020404030301010803" pitchFamily="18" charset="0"/>
              <a:cs typeface="Times New Roman"/>
            </a:endParaRPr>
          </a:p>
          <a:p>
            <a:pPr marL="469265" lvl="1" indent="-229235">
              <a:spcBef>
                <a:spcPts val="575"/>
              </a:spcBef>
              <a:buSzPct val="91666"/>
              <a:buFont typeface="Wingdings"/>
              <a:buChar char=""/>
              <a:tabLst>
                <a:tab pos="469265" algn="l"/>
                <a:tab pos="469900" algn="l"/>
              </a:tabLst>
            </a:pPr>
            <a:r>
              <a:rPr lang="en-US" sz="2800" spc="-45" dirty="0">
                <a:latin typeface="Garamond" panose="02020404030301010803" pitchFamily="18" charset="0"/>
                <a:cs typeface="Times New Roman"/>
              </a:rPr>
              <a:t>Allows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organizations</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negotiate</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specific</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terms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recipients.</a:t>
            </a:r>
            <a:endParaRPr lang="en-US" sz="2800" dirty="0">
              <a:latin typeface="Garamond" panose="02020404030301010803" pitchFamily="18" charset="0"/>
              <a:cs typeface="Times New Roman"/>
            </a:endParaRPr>
          </a:p>
          <a:p>
            <a:pPr marL="469265" lvl="1" indent="-229235">
              <a:spcBef>
                <a:spcPts val="575"/>
              </a:spcBef>
              <a:buSzPct val="91666"/>
              <a:buFont typeface="Wingdings"/>
              <a:buChar char=""/>
              <a:tabLst>
                <a:tab pos="469265" algn="l"/>
                <a:tab pos="469900" algn="l"/>
              </a:tabLst>
            </a:pPr>
            <a:r>
              <a:rPr lang="en-US" sz="2800" spc="-25" dirty="0">
                <a:latin typeface="Garamond" panose="02020404030301010803" pitchFamily="18" charset="0"/>
                <a:cs typeface="Times New Roman"/>
              </a:rPr>
              <a:t>Provides</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flexibility</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tailor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agreements</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meet</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needs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endParaRPr lang="en-US" sz="2800" dirty="0">
              <a:latin typeface="Garamond" panose="02020404030301010803" pitchFamily="18" charset="0"/>
              <a:cs typeface="Times New Roman"/>
            </a:endParaRPr>
          </a:p>
          <a:p>
            <a:pPr lvl="1">
              <a:spcBef>
                <a:spcPts val="25"/>
              </a:spcBef>
              <a:buFont typeface="Wingdings"/>
              <a:buChar char=""/>
            </a:pPr>
            <a:endParaRPr lang="en-US" sz="2800" dirty="0">
              <a:latin typeface="Garamond" panose="02020404030301010803" pitchFamily="18" charset="0"/>
              <a:cs typeface="Times New Roman"/>
            </a:endParaRPr>
          </a:p>
          <a:p>
            <a:pPr marL="12700"/>
            <a:r>
              <a:rPr lang="en-US" sz="2800" spc="-30" dirty="0">
                <a:solidFill>
                  <a:srgbClr val="054C2C"/>
                </a:solidFill>
                <a:latin typeface="Garamond" panose="02020404030301010803" pitchFamily="18" charset="0"/>
                <a:cs typeface="Times New Roman"/>
              </a:rPr>
              <a:t>Disadvantages:</a:t>
            </a:r>
            <a:endParaRPr lang="en-US" sz="2800" dirty="0">
              <a:solidFill>
                <a:srgbClr val="054C2C"/>
              </a:solidFill>
              <a:latin typeface="Garamond" panose="02020404030301010803" pitchFamily="18" charset="0"/>
              <a:cs typeface="Times New Roman"/>
            </a:endParaRPr>
          </a:p>
          <a:p>
            <a:pPr marL="469265" lvl="1" indent="-229235">
              <a:spcBef>
                <a:spcPts val="575"/>
              </a:spcBef>
              <a:buSzPct val="91666"/>
              <a:buFont typeface="Wingdings"/>
              <a:buChar char=""/>
              <a:tabLst>
                <a:tab pos="469265" algn="l"/>
                <a:tab pos="469900" algn="l"/>
              </a:tabLst>
            </a:pPr>
            <a:r>
              <a:rPr lang="en-US" sz="2800" spc="-30" dirty="0">
                <a:latin typeface="Garamond" panose="02020404030301010803" pitchFamily="18" charset="0"/>
                <a:cs typeface="Times New Roman"/>
              </a:rPr>
              <a:t>Requires</a:t>
            </a:r>
            <a:r>
              <a:rPr lang="en-US" sz="2800" spc="-10"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contractual</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expertise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draft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negotiate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agreements.</a:t>
            </a:r>
            <a:endParaRPr lang="en-US" sz="2800" dirty="0">
              <a:latin typeface="Garamond" panose="02020404030301010803" pitchFamily="18" charset="0"/>
              <a:cs typeface="Times New Roman"/>
            </a:endParaRPr>
          </a:p>
          <a:p>
            <a:pPr marL="469265" marR="5715" lvl="1" indent="-228600">
              <a:lnSpc>
                <a:spcPct val="140000"/>
              </a:lnSpc>
              <a:spcBef>
                <a:spcPts val="15"/>
              </a:spcBef>
              <a:buSzPct val="91666"/>
              <a:buFont typeface="Wingdings"/>
              <a:buChar char=""/>
              <a:tabLst>
                <a:tab pos="469265" algn="l"/>
                <a:tab pos="469900" algn="l"/>
              </a:tabLst>
            </a:pPr>
            <a:r>
              <a:rPr lang="en-US" sz="2800" spc="-75" dirty="0">
                <a:latin typeface="Garamond" panose="02020404030301010803" pitchFamily="18" charset="0"/>
                <a:cs typeface="Times New Roman"/>
              </a:rPr>
              <a:t>May</a:t>
            </a:r>
            <a:r>
              <a:rPr lang="en-US" sz="2800" spc="-7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time-consuming</a:t>
            </a:r>
            <a:r>
              <a:rPr lang="en-US" sz="2800" spc="-15" dirty="0">
                <a:latin typeface="Garamond" panose="02020404030301010803" pitchFamily="18" charset="0"/>
                <a:cs typeface="Times New Roman"/>
              </a:rPr>
              <a:t> and</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costly</a:t>
            </a:r>
            <a:r>
              <a:rPr lang="en-US" sz="2800" spc="-3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30" dirty="0">
                <a:latin typeface="Garamond" panose="02020404030301010803" pitchFamily="18" charset="0"/>
                <a:cs typeface="Times New Roman"/>
              </a:rPr>
              <a:t>establish,</a:t>
            </a:r>
            <a:r>
              <a:rPr lang="en-US" sz="2800" spc="-25" dirty="0">
                <a:latin typeface="Garamond" panose="02020404030301010803" pitchFamily="18" charset="0"/>
                <a:cs typeface="Times New Roman"/>
              </a:rPr>
              <a:t> </a:t>
            </a:r>
            <a:r>
              <a:rPr lang="en-US" sz="2800" spc="-45" dirty="0">
                <a:latin typeface="Garamond" panose="02020404030301010803" pitchFamily="18" charset="0"/>
                <a:cs typeface="Times New Roman"/>
              </a:rPr>
              <a:t>especially</a:t>
            </a:r>
            <a:r>
              <a:rPr lang="en-US" sz="2800" spc="-4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complex</a:t>
            </a:r>
            <a:r>
              <a:rPr lang="en-US" sz="2800" spc="-20" dirty="0">
                <a:latin typeface="Garamond" panose="02020404030301010803" pitchFamily="18" charset="0"/>
                <a:cs typeface="Times New Roman"/>
              </a:rPr>
              <a:t> international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settings.</a:t>
            </a:r>
          </a:p>
        </p:txBody>
      </p:sp>
      <p:sp>
        <p:nvSpPr>
          <p:cNvPr id="2" name="Slide Number Placeholder 1">
            <a:extLst>
              <a:ext uri="{FF2B5EF4-FFF2-40B4-BE49-F238E27FC236}">
                <a16:creationId xmlns:a16="http://schemas.microsoft.com/office/drawing/2014/main" id="{88D6539C-AA26-A899-7ED0-447A25196755}"/>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256</a:t>
            </a:fld>
            <a:endParaRPr lang="en-US"/>
          </a:p>
        </p:txBody>
      </p:sp>
    </p:spTree>
    <p:extLst>
      <p:ext uri="{BB962C8B-B14F-4D97-AF65-F5344CB8AC3E}">
        <p14:creationId xmlns:p14="http://schemas.microsoft.com/office/powerpoint/2010/main" val="175439995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Approaches for Cross-Border Data Transfer</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840201" cy="5504777"/>
          </a:xfrm>
          <a:prstGeom prst="rect">
            <a:avLst/>
          </a:prstGeom>
        </p:spPr>
        <p:txBody>
          <a:bodyPr vert="horz" wrap="square" lIns="0" tIns="12700" rIns="0" bIns="0" rtlCol="0">
            <a:spAutoFit/>
          </a:bodyPr>
          <a:lstStyle/>
          <a:p>
            <a:pPr lvl="1">
              <a:spcBef>
                <a:spcPts val="15"/>
              </a:spcBef>
            </a:pPr>
            <a:endParaRPr lang="en-US" sz="2800" dirty="0">
              <a:latin typeface="Garamond" panose="02020404030301010803" pitchFamily="18" charset="0"/>
              <a:cs typeface="Times New Roman"/>
            </a:endParaRPr>
          </a:p>
          <a:p>
            <a:pPr marL="240665" marR="7620" indent="-228600" algn="just">
              <a:lnSpc>
                <a:spcPct val="140400"/>
              </a:lnSpc>
              <a:spcBef>
                <a:spcPts val="5"/>
              </a:spcBef>
              <a:buFont typeface="Wingdings"/>
              <a:buChar char=""/>
              <a:tabLst>
                <a:tab pos="241300" algn="l"/>
              </a:tabLst>
            </a:pPr>
            <a:r>
              <a:rPr lang="en-US" sz="2800" b="1" spc="-5" dirty="0">
                <a:solidFill>
                  <a:srgbClr val="054C2C"/>
                </a:solidFill>
                <a:latin typeface="Garamond" panose="02020404030301010803" pitchFamily="18" charset="0"/>
                <a:cs typeface="Times New Roman"/>
              </a:rPr>
              <a:t>Data </a:t>
            </a:r>
            <a:r>
              <a:rPr lang="en-US" sz="2800" b="1" spc="-10" dirty="0">
                <a:solidFill>
                  <a:srgbClr val="054C2C"/>
                </a:solidFill>
                <a:latin typeface="Garamond" panose="02020404030301010803" pitchFamily="18" charset="0"/>
                <a:cs typeface="Times New Roman"/>
              </a:rPr>
              <a:t>Localization: </a:t>
            </a:r>
            <a:r>
              <a:rPr lang="en-US" sz="2800" spc="15" dirty="0">
                <a:latin typeface="Garamond" panose="02020404030301010803" pitchFamily="18" charset="0"/>
                <a:cs typeface="Times New Roman"/>
              </a:rPr>
              <a:t>In </a:t>
            </a:r>
            <a:r>
              <a:rPr lang="en-US" sz="2800" spc="-20" dirty="0">
                <a:latin typeface="Garamond" panose="02020404030301010803" pitchFamily="18" charset="0"/>
                <a:cs typeface="Times New Roman"/>
              </a:rPr>
              <a:t>some </a:t>
            </a:r>
            <a:r>
              <a:rPr lang="en-US" sz="2800" spc="-40" dirty="0">
                <a:latin typeface="Garamond" panose="02020404030301010803" pitchFamily="18" charset="0"/>
                <a:cs typeface="Times New Roman"/>
              </a:rPr>
              <a:t>cases, </a:t>
            </a:r>
            <a:r>
              <a:rPr lang="en-US" sz="2800" spc="-30" dirty="0">
                <a:latin typeface="Garamond" panose="02020404030301010803" pitchFamily="18" charset="0"/>
                <a:cs typeface="Times New Roman"/>
              </a:rPr>
              <a:t>businesses </a:t>
            </a:r>
            <a:r>
              <a:rPr lang="en-US" sz="2800" spc="-10" dirty="0">
                <a:latin typeface="Garamond" panose="02020404030301010803" pitchFamily="18" charset="0"/>
                <a:cs typeface="Times New Roman"/>
              </a:rPr>
              <a:t>choose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store and </a:t>
            </a:r>
            <a:r>
              <a:rPr lang="en-US" sz="2800" spc="-20" dirty="0">
                <a:latin typeface="Garamond" panose="02020404030301010803" pitchFamily="18" charset="0"/>
                <a:cs typeface="Times New Roman"/>
              </a:rPr>
              <a:t>process data </a:t>
            </a:r>
            <a:r>
              <a:rPr lang="en-US" sz="2800" spc="-25" dirty="0">
                <a:latin typeface="Garamond" panose="02020404030301010803" pitchFamily="18" charset="0"/>
                <a:cs typeface="Times New Roman"/>
              </a:rPr>
              <a:t>within </a:t>
            </a:r>
            <a:r>
              <a:rPr lang="en-US" sz="2800" spc="-50" dirty="0">
                <a:latin typeface="Garamond" panose="02020404030301010803" pitchFamily="18" charset="0"/>
                <a:cs typeface="Times New Roman"/>
              </a:rPr>
              <a:t>a </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specific </a:t>
            </a:r>
            <a:r>
              <a:rPr lang="en-US" sz="2800" spc="-25" dirty="0">
                <a:latin typeface="Garamond" panose="02020404030301010803" pitchFamily="18" charset="0"/>
                <a:cs typeface="Times New Roman"/>
              </a:rPr>
              <a:t>jurisdiction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comply </a:t>
            </a:r>
            <a:r>
              <a:rPr lang="en-US" sz="2800" spc="-25" dirty="0">
                <a:latin typeface="Garamond" panose="02020404030301010803" pitchFamily="18" charset="0"/>
                <a:cs typeface="Times New Roman"/>
              </a:rPr>
              <a:t>with </a:t>
            </a:r>
            <a:r>
              <a:rPr lang="en-US" sz="2800" spc="-40" dirty="0">
                <a:latin typeface="Garamond" panose="02020404030301010803" pitchFamily="18" charset="0"/>
                <a:cs typeface="Times New Roman"/>
              </a:rPr>
              <a:t>local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50" dirty="0">
                <a:latin typeface="Garamond" panose="02020404030301010803" pitchFamily="18" charset="0"/>
                <a:cs typeface="Times New Roman"/>
              </a:rPr>
              <a:t>laws. </a:t>
            </a:r>
            <a:r>
              <a:rPr lang="en-US" sz="2800" spc="-25" dirty="0">
                <a:latin typeface="Garamond" panose="02020404030301010803" pitchFamily="18" charset="0"/>
                <a:cs typeface="Times New Roman"/>
              </a:rPr>
              <a:t>This </a:t>
            </a:r>
            <a:r>
              <a:rPr lang="en-US" sz="2800" spc="-15" dirty="0">
                <a:latin typeface="Garamond" panose="02020404030301010803" pitchFamily="18" charset="0"/>
                <a:cs typeface="Times New Roman"/>
              </a:rPr>
              <a:t>approach </a:t>
            </a:r>
            <a:r>
              <a:rPr lang="en-US" sz="2800" spc="-55" dirty="0">
                <a:latin typeface="Garamond" panose="02020404030301010803" pitchFamily="18" charset="0"/>
                <a:cs typeface="Times New Roman"/>
              </a:rPr>
              <a:t>may </a:t>
            </a:r>
            <a:r>
              <a:rPr lang="en-US" sz="2800" spc="-30" dirty="0">
                <a:latin typeface="Garamond" panose="02020404030301010803" pitchFamily="18" charset="0"/>
                <a:cs typeface="Times New Roman"/>
              </a:rPr>
              <a:t>involve </a:t>
            </a:r>
            <a:r>
              <a:rPr lang="en-US" sz="2800" spc="-25" dirty="0">
                <a:latin typeface="Garamond" panose="02020404030301010803" pitchFamily="18" charset="0"/>
                <a:cs typeface="Times New Roman"/>
              </a:rPr>
              <a:t> </a:t>
            </a:r>
            <a:r>
              <a:rPr lang="en-US" sz="2800" spc="-35" dirty="0">
                <a:latin typeface="Garamond" panose="02020404030301010803" pitchFamily="18" charset="0"/>
                <a:cs typeface="Times New Roman"/>
              </a:rPr>
              <a:t>building</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centers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using</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local</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cloud</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services.</a:t>
            </a:r>
            <a:endParaRPr lang="en-US" sz="2800" dirty="0">
              <a:latin typeface="Garamond" panose="02020404030301010803" pitchFamily="18" charset="0"/>
              <a:cs typeface="Times New Roman"/>
            </a:endParaRPr>
          </a:p>
          <a:p>
            <a:pPr>
              <a:spcBef>
                <a:spcPts val="10"/>
              </a:spcBef>
              <a:buClr>
                <a:srgbClr val="C00000"/>
              </a:buClr>
              <a:buFont typeface="Wingdings"/>
              <a:buChar char=""/>
            </a:pPr>
            <a:endParaRPr lang="en-US" sz="2800" dirty="0">
              <a:latin typeface="Garamond" panose="02020404030301010803" pitchFamily="18" charset="0"/>
              <a:cs typeface="Times New Roman"/>
            </a:endParaRPr>
          </a:p>
          <a:p>
            <a:pPr marL="12700"/>
            <a:r>
              <a:rPr lang="en-US" sz="2800" spc="-35" dirty="0">
                <a:solidFill>
                  <a:srgbClr val="054C2C"/>
                </a:solidFill>
                <a:latin typeface="Garamond" panose="02020404030301010803" pitchFamily="18" charset="0"/>
                <a:cs typeface="Times New Roman"/>
              </a:rPr>
              <a:t>Advantages:</a:t>
            </a:r>
            <a:endParaRPr lang="en-US" sz="2800" dirty="0">
              <a:solidFill>
                <a:srgbClr val="054C2C"/>
              </a:solidFill>
              <a:latin typeface="Garamond" panose="02020404030301010803" pitchFamily="18" charset="0"/>
              <a:cs typeface="Times New Roman"/>
            </a:endParaRPr>
          </a:p>
          <a:p>
            <a:pPr marL="469265" lvl="1" indent="-229235">
              <a:spcBef>
                <a:spcPts val="590"/>
              </a:spcBef>
              <a:buSzPct val="91666"/>
              <a:buFont typeface="Wingdings"/>
              <a:buChar char=""/>
              <a:tabLst>
                <a:tab pos="469265" algn="l"/>
                <a:tab pos="469900" algn="l"/>
              </a:tabLst>
            </a:pPr>
            <a:r>
              <a:rPr lang="en-US" sz="2800" spc="-10" dirty="0">
                <a:latin typeface="Garamond" panose="02020404030301010803" pitchFamily="18" charset="0"/>
                <a:cs typeface="Times New Roman"/>
              </a:rPr>
              <a:t>Ensures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local</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laws</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endParaRPr lang="en-US" sz="2800" dirty="0">
              <a:latin typeface="Garamond" panose="02020404030301010803" pitchFamily="18" charset="0"/>
              <a:cs typeface="Times New Roman"/>
            </a:endParaRPr>
          </a:p>
          <a:p>
            <a:pPr marL="469265" lvl="1" indent="-229235">
              <a:spcBef>
                <a:spcPts val="575"/>
              </a:spcBef>
              <a:buSzPct val="91666"/>
              <a:buFont typeface="Wingdings"/>
              <a:buChar char=""/>
              <a:tabLst>
                <a:tab pos="469265" algn="l"/>
                <a:tab pos="469900" algn="l"/>
              </a:tabLst>
            </a:pPr>
            <a:r>
              <a:rPr lang="en-US" sz="2800" spc="-25" dirty="0">
                <a:latin typeface="Garamond" panose="02020404030301010803" pitchFamily="18" charset="0"/>
                <a:cs typeface="Times New Roman"/>
              </a:rPr>
              <a:t>Can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enhance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reduce</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risk</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breaches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during</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transfer.</a:t>
            </a:r>
            <a:endParaRPr lang="en-US" sz="2800" dirty="0">
              <a:latin typeface="Garamond" panose="02020404030301010803" pitchFamily="18" charset="0"/>
              <a:cs typeface="Times New Roman"/>
            </a:endParaRPr>
          </a:p>
          <a:p>
            <a:pPr lvl="1">
              <a:spcBef>
                <a:spcPts val="15"/>
              </a:spcBef>
              <a:buFont typeface="Wingdings"/>
              <a:buChar char=""/>
            </a:pPr>
            <a:endParaRPr lang="en-US" sz="2800" dirty="0">
              <a:latin typeface="Garamond" panose="02020404030301010803" pitchFamily="18" charset="0"/>
              <a:cs typeface="Times New Roman"/>
            </a:endParaRPr>
          </a:p>
          <a:p>
            <a:pPr marL="12700"/>
            <a:r>
              <a:rPr lang="en-US" sz="2800" spc="-30" dirty="0">
                <a:solidFill>
                  <a:srgbClr val="054C2C"/>
                </a:solidFill>
                <a:latin typeface="Garamond" panose="02020404030301010803" pitchFamily="18" charset="0"/>
                <a:cs typeface="Times New Roman"/>
              </a:rPr>
              <a:t>Disadvantages:</a:t>
            </a:r>
            <a:endParaRPr lang="en-US" sz="2800" dirty="0">
              <a:solidFill>
                <a:srgbClr val="054C2C"/>
              </a:solidFill>
              <a:latin typeface="Garamond" panose="02020404030301010803" pitchFamily="18" charset="0"/>
              <a:cs typeface="Times New Roman"/>
            </a:endParaRPr>
          </a:p>
          <a:p>
            <a:pPr marL="469265" marR="6985" lvl="1" indent="-228600">
              <a:lnSpc>
                <a:spcPct val="140800"/>
              </a:lnSpc>
              <a:buSzPct val="91666"/>
              <a:buFont typeface="Wingdings"/>
              <a:buChar char=""/>
              <a:tabLst>
                <a:tab pos="469265" algn="l"/>
                <a:tab pos="469900" algn="l"/>
              </a:tabLst>
            </a:pPr>
            <a:r>
              <a:rPr lang="en-US" sz="2800" spc="-75" dirty="0">
                <a:latin typeface="Garamond" panose="02020404030301010803" pitchFamily="18" charset="0"/>
                <a:cs typeface="Times New Roman"/>
              </a:rPr>
              <a:t>May</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result</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20" dirty="0">
                <a:latin typeface="Garamond" panose="02020404030301010803" pitchFamily="18" charset="0"/>
                <a:cs typeface="Times New Roman"/>
              </a:rPr>
              <a:t> </a:t>
            </a:r>
            <a:r>
              <a:rPr lang="en-US" sz="2800" spc="-30" dirty="0">
                <a:latin typeface="Garamond" panose="02020404030301010803" pitchFamily="18" charset="0"/>
                <a:cs typeface="Times New Roman"/>
              </a:rPr>
              <a:t>increased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operational</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infrastructure</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costs,</a:t>
            </a:r>
            <a:r>
              <a:rPr lang="en-US" sz="2800" spc="20" dirty="0">
                <a:latin typeface="Garamond" panose="02020404030301010803" pitchFamily="18" charset="0"/>
                <a:cs typeface="Times New Roman"/>
              </a:rPr>
              <a:t> </a:t>
            </a:r>
            <a:r>
              <a:rPr lang="en-US" sz="2800" spc="-20" dirty="0">
                <a:latin typeface="Garamond" panose="02020404030301010803" pitchFamily="18" charset="0"/>
                <a:cs typeface="Times New Roman"/>
              </a:rPr>
              <a:t>such</a:t>
            </a:r>
            <a:r>
              <a:rPr lang="en-US" sz="2800" spc="25" dirty="0">
                <a:latin typeface="Garamond" panose="02020404030301010803" pitchFamily="18" charset="0"/>
                <a:cs typeface="Times New Roman"/>
              </a:rPr>
              <a:t> </a:t>
            </a:r>
            <a:r>
              <a:rPr lang="en-US" sz="2800" spc="-40" dirty="0">
                <a:latin typeface="Garamond" panose="02020404030301010803" pitchFamily="18" charset="0"/>
                <a:cs typeface="Times New Roman"/>
              </a:rPr>
              <a:t>as</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setting</a:t>
            </a:r>
            <a:r>
              <a:rPr lang="en-US" sz="2800" spc="20" dirty="0">
                <a:latin typeface="Garamond" panose="02020404030301010803" pitchFamily="18" charset="0"/>
                <a:cs typeface="Times New Roman"/>
              </a:rPr>
              <a:t> </a:t>
            </a:r>
            <a:r>
              <a:rPr lang="en-US" sz="2800" dirty="0">
                <a:latin typeface="Garamond" panose="02020404030301010803" pitchFamily="18" charset="0"/>
                <a:cs typeface="Times New Roman"/>
              </a:rPr>
              <a:t>up</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local</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data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centers.</a:t>
            </a:r>
            <a:endParaRPr lang="en-US" sz="2800" dirty="0">
              <a:latin typeface="Garamond" panose="02020404030301010803" pitchFamily="18" charset="0"/>
              <a:cs typeface="Times New Roman"/>
            </a:endParaRPr>
          </a:p>
          <a:p>
            <a:pPr marL="469265" lvl="1" indent="-229235">
              <a:spcBef>
                <a:spcPts val="575"/>
              </a:spcBef>
              <a:buSzPct val="91666"/>
              <a:buFont typeface="Wingdings"/>
              <a:buChar char=""/>
              <a:tabLst>
                <a:tab pos="469265" algn="l"/>
                <a:tab pos="469900" algn="l"/>
              </a:tabLst>
            </a:pPr>
            <a:r>
              <a:rPr lang="en-US" sz="2800" spc="-35" dirty="0">
                <a:latin typeface="Garamond" panose="02020404030301010803" pitchFamily="18" charset="0"/>
                <a:cs typeface="Times New Roman"/>
              </a:rPr>
              <a:t>Limits</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flexibility</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processing</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may</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hinder</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cost-efficiency</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scalability.</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2B7ABF01-004E-7CD9-00F1-E6E1BE61CAA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257</a:t>
            </a:fld>
            <a:endParaRPr lang="en-US"/>
          </a:p>
        </p:txBody>
      </p:sp>
    </p:spTree>
    <p:extLst>
      <p:ext uri="{BB962C8B-B14F-4D97-AF65-F5344CB8AC3E}">
        <p14:creationId xmlns:p14="http://schemas.microsoft.com/office/powerpoint/2010/main" val="260688457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F758ACE-9A5E-33FB-E106-8BB757CBF4C2}"/>
              </a:ext>
            </a:extLst>
          </p:cNvPr>
          <p:cNvSpPr/>
          <p:nvPr/>
        </p:nvSpPr>
        <p:spPr>
          <a:xfrm>
            <a:off x="912284" y="1033520"/>
            <a:ext cx="3035829" cy="119891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1461132" y="8129931"/>
            <a:ext cx="16169105" cy="569323"/>
          </a:xfrm>
          <a:prstGeom prst="rect">
            <a:avLst/>
          </a:prstGeom>
        </p:spPr>
        <p:txBody>
          <a:bodyPr vert="horz" wrap="square" lIns="0" tIns="12700" rIns="0" bIns="0" rtlCol="0">
            <a:spAutoFit/>
          </a:bodyPr>
          <a:lstStyle/>
          <a:p>
            <a:pPr marL="12700" marR="5080" algn="just">
              <a:lnSpc>
                <a:spcPct val="140700"/>
              </a:lnSpc>
              <a:spcBef>
                <a:spcPts val="100"/>
              </a:spcBef>
            </a:pPr>
            <a:r>
              <a:rPr sz="2800" b="1" spc="15" dirty="0">
                <a:solidFill>
                  <a:srgbClr val="054C2C"/>
                </a:solidFill>
                <a:latin typeface="Garamond" panose="02020404030301010803" pitchFamily="18" charset="0"/>
                <a:cs typeface="Times New Roman"/>
              </a:rPr>
              <a:t>Time</a:t>
            </a:r>
            <a:r>
              <a:rPr sz="2800" b="1" spc="-15" dirty="0">
                <a:solidFill>
                  <a:srgbClr val="054C2C"/>
                </a:solidFill>
                <a:latin typeface="Garamond" panose="02020404030301010803" pitchFamily="18" charset="0"/>
                <a:cs typeface="Times New Roman"/>
              </a:rPr>
              <a:t> </a:t>
            </a:r>
            <a:r>
              <a:rPr sz="2800" b="1" spc="-25" dirty="0">
                <a:solidFill>
                  <a:srgbClr val="054C2C"/>
                </a:solidFill>
                <a:latin typeface="Garamond" panose="02020404030301010803" pitchFamily="18" charset="0"/>
                <a:cs typeface="Times New Roman"/>
              </a:rPr>
              <a:t>Allocated:</a:t>
            </a:r>
            <a:r>
              <a:rPr sz="2800" b="1" spc="-15" dirty="0">
                <a:solidFill>
                  <a:srgbClr val="054C2C"/>
                </a:solidFill>
                <a:latin typeface="Garamond" panose="02020404030301010803" pitchFamily="18" charset="0"/>
                <a:cs typeface="Times New Roman"/>
              </a:rPr>
              <a:t> </a:t>
            </a:r>
            <a:r>
              <a:rPr lang="en-US" sz="2800" b="1" spc="-40" dirty="0">
                <a:solidFill>
                  <a:srgbClr val="054C2C"/>
                </a:solidFill>
                <a:latin typeface="Garamond" panose="02020404030301010803" pitchFamily="18" charset="0"/>
                <a:cs typeface="Times New Roman"/>
              </a:rPr>
              <a:t>10</a:t>
            </a:r>
            <a:r>
              <a:rPr sz="2800" b="1" spc="-10" dirty="0">
                <a:solidFill>
                  <a:srgbClr val="054C2C"/>
                </a:solidFill>
                <a:latin typeface="Garamond" panose="02020404030301010803" pitchFamily="18" charset="0"/>
                <a:cs typeface="Times New Roman"/>
              </a:rPr>
              <a:t> </a:t>
            </a:r>
            <a:r>
              <a:rPr sz="2800" b="1" spc="10" dirty="0">
                <a:solidFill>
                  <a:srgbClr val="054C2C"/>
                </a:solidFill>
                <a:latin typeface="Garamond" panose="02020404030301010803" pitchFamily="18" charset="0"/>
                <a:cs typeface="Times New Roman"/>
              </a:rPr>
              <a:t>min</a:t>
            </a:r>
            <a:r>
              <a:rPr lang="en-US" sz="2800" b="1" spc="10" dirty="0">
                <a:solidFill>
                  <a:srgbClr val="054C2C"/>
                </a:solidFill>
                <a:latin typeface="Garamond" panose="02020404030301010803" pitchFamily="18" charset="0"/>
                <a:cs typeface="Times New Roman"/>
              </a:rPr>
              <a:t>utes</a:t>
            </a:r>
            <a:endParaRPr sz="2800" dirty="0">
              <a:solidFill>
                <a:srgbClr val="054C2C"/>
              </a:solidFill>
              <a:latin typeface="Garamond" panose="02020404030301010803" pitchFamily="18" charset="0"/>
              <a:cs typeface="Times New Roman"/>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aramond" panose="02020404030301010803" pitchFamily="18" charset="0"/>
            </a:endParaRPr>
          </a:p>
        </p:txBody>
      </p:sp>
      <p:sp>
        <p:nvSpPr>
          <p:cNvPr id="6" name="object 6"/>
          <p:cNvSpPr txBox="1"/>
          <p:nvPr/>
        </p:nvSpPr>
        <p:spPr>
          <a:xfrm>
            <a:off x="2365463" y="2847502"/>
            <a:ext cx="13698449" cy="4556376"/>
          </a:xfrm>
          <a:prstGeom prst="rect">
            <a:avLst/>
          </a:prstGeom>
          <a:ln w="19050">
            <a:noFill/>
          </a:ln>
        </p:spPr>
        <p:txBody>
          <a:bodyPr vert="horz" wrap="square" lIns="0" tIns="21590" rIns="0" bIns="0" rtlCol="0">
            <a:spAutoFit/>
          </a:bodyPr>
          <a:lstStyle/>
          <a:p>
            <a:pPr marL="12700">
              <a:spcBef>
                <a:spcPts val="100"/>
              </a:spcBef>
            </a:pPr>
            <a:r>
              <a:rPr lang="en-US" sz="3200" b="1" spc="-15" dirty="0">
                <a:latin typeface="Garamond" panose="02020404030301010803" pitchFamily="18" charset="0"/>
                <a:cs typeface="Times New Roman"/>
              </a:rPr>
              <a:t>Under this topic, the following key areas shall be discussed:</a:t>
            </a:r>
          </a:p>
          <a:p>
            <a:pPr marL="12700">
              <a:spcBef>
                <a:spcPts val="100"/>
              </a:spcBef>
            </a:pPr>
            <a:endParaRPr lang="en-US" sz="3200" b="1" spc="-15" dirty="0">
              <a:latin typeface="Garamond" panose="02020404030301010803" pitchFamily="18" charset="0"/>
              <a:cs typeface="Times New Roman"/>
            </a:endParaRPr>
          </a:p>
          <a:p>
            <a:pPr marL="12700">
              <a:spcBef>
                <a:spcPts val="100"/>
              </a:spcBef>
            </a:pPr>
            <a:r>
              <a:rPr lang="en-US" sz="3200" b="1" spc="-15" dirty="0">
                <a:latin typeface="Garamond" panose="02020404030301010803" pitchFamily="18" charset="0"/>
                <a:cs typeface="Times New Roman"/>
              </a:rPr>
              <a:t>Learning Objectives</a:t>
            </a:r>
          </a:p>
          <a:p>
            <a:pPr marL="12700">
              <a:spcBef>
                <a:spcPts val="100"/>
              </a:spcBef>
            </a:pPr>
            <a:endParaRPr lang="en-US" sz="3200" b="1" spc="-15" dirty="0">
              <a:latin typeface="Garamond" panose="02020404030301010803" pitchFamily="18" charset="0"/>
              <a:cs typeface="Times New Roman"/>
            </a:endParaRPr>
          </a:p>
          <a:p>
            <a:pPr marL="12700">
              <a:spcBef>
                <a:spcPts val="100"/>
              </a:spcBef>
            </a:pPr>
            <a:r>
              <a:rPr lang="en-US" sz="3200" b="1" spc="-15" dirty="0">
                <a:latin typeface="Garamond" panose="02020404030301010803" pitchFamily="18" charset="0"/>
                <a:cs typeface="Times New Roman"/>
              </a:rPr>
              <a:t>Understanding of Data Localization</a:t>
            </a:r>
          </a:p>
          <a:p>
            <a:pPr marL="12700">
              <a:spcBef>
                <a:spcPts val="100"/>
              </a:spcBef>
            </a:pPr>
            <a:endParaRPr lang="en-US" sz="3200" b="1" spc="-15" dirty="0">
              <a:latin typeface="Garamond" panose="02020404030301010803" pitchFamily="18" charset="0"/>
              <a:cs typeface="Times New Roman"/>
            </a:endParaRPr>
          </a:p>
          <a:p>
            <a:pPr marL="12700">
              <a:spcBef>
                <a:spcPts val="100"/>
              </a:spcBef>
            </a:pPr>
            <a:r>
              <a:rPr lang="en-US" sz="3200" b="1" spc="-15" dirty="0">
                <a:latin typeface="Garamond" panose="02020404030301010803" pitchFamily="18" charset="0"/>
                <a:cs typeface="Times New Roman"/>
              </a:rPr>
              <a:t>Data Localization Laws in Nigeria</a:t>
            </a:r>
          </a:p>
          <a:p>
            <a:pPr marL="12700">
              <a:spcBef>
                <a:spcPts val="100"/>
              </a:spcBef>
            </a:pPr>
            <a:endParaRPr lang="en-US" sz="3200" b="1" spc="-15" dirty="0">
              <a:latin typeface="Garamond" panose="02020404030301010803" pitchFamily="18" charset="0"/>
              <a:cs typeface="Times New Roman"/>
            </a:endParaRPr>
          </a:p>
          <a:p>
            <a:pPr marL="12700">
              <a:spcBef>
                <a:spcPts val="100"/>
              </a:spcBef>
            </a:pPr>
            <a:r>
              <a:rPr lang="en-US" sz="3200" b="1" spc="-15" dirty="0">
                <a:latin typeface="Garamond" panose="02020404030301010803" pitchFamily="18" charset="0"/>
                <a:cs typeface="Times New Roman"/>
              </a:rPr>
              <a:t>Impact of Data Localization on Global Operations</a:t>
            </a:r>
          </a:p>
        </p:txBody>
      </p:sp>
      <p:sp>
        <p:nvSpPr>
          <p:cNvPr id="9" name="object 9"/>
          <p:cNvSpPr/>
          <p:nvPr/>
        </p:nvSpPr>
        <p:spPr>
          <a:xfrm>
            <a:off x="1546774" y="4599429"/>
            <a:ext cx="9515560" cy="0"/>
          </a:xfrm>
          <a:custGeom>
            <a:avLst/>
            <a:gdLst/>
            <a:ahLst/>
            <a:cxnLst/>
            <a:rect l="l" t="t" r="r" b="b"/>
            <a:pathLst>
              <a:path w="4172585">
                <a:moveTo>
                  <a:pt x="0" y="0"/>
                </a:moveTo>
                <a:lnTo>
                  <a:pt x="4172115"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13" name="object 13"/>
          <p:cNvSpPr/>
          <p:nvPr/>
        </p:nvSpPr>
        <p:spPr>
          <a:xfrm>
            <a:off x="1546747" y="5625317"/>
            <a:ext cx="9605342" cy="0"/>
          </a:xfrm>
          <a:custGeom>
            <a:avLst/>
            <a:gdLst/>
            <a:ahLst/>
            <a:cxnLst/>
            <a:rect l="l" t="t" r="r" b="b"/>
            <a:pathLst>
              <a:path w="4211955">
                <a:moveTo>
                  <a:pt x="0" y="0"/>
                </a:moveTo>
                <a:lnTo>
                  <a:pt x="4211497"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17" name="object 17"/>
          <p:cNvSpPr/>
          <p:nvPr/>
        </p:nvSpPr>
        <p:spPr>
          <a:xfrm>
            <a:off x="1546774" y="6581754"/>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3948113" y="1374573"/>
            <a:ext cx="15073312" cy="646331"/>
          </a:xfrm>
          <a:prstGeom prst="rect">
            <a:avLst/>
          </a:prstGeom>
          <a:noFill/>
        </p:spPr>
        <p:txBody>
          <a:bodyPr wrap="square">
            <a:spAutoFit/>
          </a:bodyPr>
          <a:lstStyle/>
          <a:p>
            <a:pPr marL="12700">
              <a:spcBef>
                <a:spcPts val="100"/>
              </a:spcBef>
            </a:pPr>
            <a:r>
              <a:rPr lang="en-US" sz="3600" b="1" spc="-5" dirty="0">
                <a:solidFill>
                  <a:srgbClr val="054C2C"/>
                </a:solidFill>
                <a:latin typeface="Garamond" panose="02020404030301010803" pitchFamily="18" charset="0"/>
                <a:cs typeface="Times New Roman"/>
              </a:rPr>
              <a:t>Impact </a:t>
            </a:r>
            <a:r>
              <a:rPr lang="en-US" sz="3600" b="1" spc="-10" dirty="0">
                <a:solidFill>
                  <a:srgbClr val="054C2C"/>
                </a:solidFill>
                <a:latin typeface="Garamond" panose="02020404030301010803" pitchFamily="18" charset="0"/>
                <a:cs typeface="Times New Roman"/>
              </a:rPr>
              <a:t>of</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Data</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Localization</a:t>
            </a:r>
            <a:r>
              <a:rPr lang="en-US" sz="3600" b="1" dirty="0">
                <a:solidFill>
                  <a:srgbClr val="054C2C"/>
                </a:solidFill>
                <a:latin typeface="Garamond" panose="02020404030301010803" pitchFamily="18" charset="0"/>
                <a:cs typeface="Times New Roman"/>
              </a:rPr>
              <a:t> </a:t>
            </a:r>
            <a:r>
              <a:rPr lang="en-US" sz="3600" b="1" spc="-15" dirty="0">
                <a:solidFill>
                  <a:srgbClr val="054C2C"/>
                </a:solidFill>
                <a:latin typeface="Garamond" panose="02020404030301010803" pitchFamily="18" charset="0"/>
                <a:cs typeface="Times New Roman"/>
              </a:rPr>
              <a:t>Laws</a:t>
            </a:r>
            <a:r>
              <a:rPr lang="en-US" sz="3600" b="1" spc="15" dirty="0">
                <a:solidFill>
                  <a:srgbClr val="054C2C"/>
                </a:solidFill>
                <a:latin typeface="Garamond" panose="02020404030301010803" pitchFamily="18" charset="0"/>
                <a:cs typeface="Times New Roman"/>
              </a:rPr>
              <a:t> </a:t>
            </a:r>
            <a:r>
              <a:rPr lang="en-US" sz="3600" b="1" spc="-15" dirty="0">
                <a:solidFill>
                  <a:srgbClr val="054C2C"/>
                </a:solidFill>
                <a:latin typeface="Garamond" panose="02020404030301010803" pitchFamily="18" charset="0"/>
                <a:cs typeface="Times New Roman"/>
              </a:rPr>
              <a:t>and</a:t>
            </a:r>
            <a:r>
              <a:rPr lang="en-US" sz="3600" b="1" dirty="0">
                <a:solidFill>
                  <a:srgbClr val="054C2C"/>
                </a:solidFill>
                <a:latin typeface="Garamond" panose="02020404030301010803" pitchFamily="18" charset="0"/>
                <a:cs typeface="Times New Roman"/>
              </a:rPr>
              <a:t> </a:t>
            </a:r>
            <a:r>
              <a:rPr lang="en-US" sz="3600" b="1" spc="-25" dirty="0">
                <a:solidFill>
                  <a:srgbClr val="054C2C"/>
                </a:solidFill>
                <a:latin typeface="Garamond" panose="02020404030301010803" pitchFamily="18" charset="0"/>
                <a:cs typeface="Times New Roman"/>
              </a:rPr>
              <a:t>data</a:t>
            </a:r>
            <a:r>
              <a:rPr lang="en-US" sz="3600" b="1" spc="5" dirty="0">
                <a:solidFill>
                  <a:srgbClr val="054C2C"/>
                </a:solidFill>
                <a:latin typeface="Garamond" panose="02020404030301010803" pitchFamily="18" charset="0"/>
                <a:cs typeface="Times New Roman"/>
              </a:rPr>
              <a:t> </a:t>
            </a:r>
            <a:r>
              <a:rPr lang="en-US" sz="3600" b="1" spc="-10" dirty="0">
                <a:solidFill>
                  <a:srgbClr val="054C2C"/>
                </a:solidFill>
                <a:latin typeface="Garamond" panose="02020404030301010803" pitchFamily="18" charset="0"/>
                <a:cs typeface="Times New Roman"/>
              </a:rPr>
              <a:t>protection </a:t>
            </a:r>
            <a:r>
              <a:rPr lang="en-US" sz="3600" b="1" spc="10" dirty="0">
                <a:solidFill>
                  <a:srgbClr val="054C2C"/>
                </a:solidFill>
                <a:latin typeface="Garamond" panose="02020404030301010803" pitchFamily="18" charset="0"/>
                <a:cs typeface="Times New Roman"/>
              </a:rPr>
              <a:t>on</a:t>
            </a:r>
            <a:r>
              <a:rPr lang="en-US" sz="3600" b="1" dirty="0">
                <a:solidFill>
                  <a:srgbClr val="054C2C"/>
                </a:solidFill>
                <a:latin typeface="Garamond" panose="02020404030301010803" pitchFamily="18" charset="0"/>
                <a:cs typeface="Times New Roman"/>
              </a:rPr>
              <a:t> </a:t>
            </a:r>
            <a:r>
              <a:rPr lang="en-US" sz="3600" b="1" spc="-5" dirty="0">
                <a:solidFill>
                  <a:srgbClr val="054C2C"/>
                </a:solidFill>
                <a:latin typeface="Garamond" panose="02020404030301010803" pitchFamily="18" charset="0"/>
                <a:cs typeface="Times New Roman"/>
              </a:rPr>
              <a:t>global </a:t>
            </a:r>
            <a:r>
              <a:rPr lang="en-US" sz="3600" b="1" spc="-10" dirty="0">
                <a:solidFill>
                  <a:srgbClr val="054C2C"/>
                </a:solidFill>
                <a:latin typeface="Garamond" panose="02020404030301010803" pitchFamily="18" charset="0"/>
                <a:cs typeface="Times New Roman"/>
              </a:rPr>
              <a:t>operations</a:t>
            </a:r>
            <a:endParaRPr lang="en-US" sz="3600" dirty="0">
              <a:solidFill>
                <a:srgbClr val="054C2C"/>
              </a:solidFill>
              <a:latin typeface="Garamond" panose="02020404030301010803" pitchFamily="18" charset="0"/>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21087" y="1182244"/>
            <a:ext cx="2627026" cy="1107996"/>
          </a:xfrm>
          <a:prstGeom prst="rect">
            <a:avLst/>
          </a:prstGeom>
          <a:noFill/>
        </p:spPr>
        <p:txBody>
          <a:bodyPr wrap="square">
            <a:spAutoFit/>
          </a:bodyPr>
          <a:lstStyle/>
          <a:p>
            <a:r>
              <a:rPr lang="en-US" sz="4800" b="1" spc="-385" dirty="0">
                <a:solidFill>
                  <a:srgbClr val="C00000"/>
                </a:solidFill>
                <a:latin typeface="Garamond" panose="02020404030301010803" pitchFamily="18" charset="0"/>
                <a:cs typeface="Times New Roman"/>
              </a:rPr>
              <a:t> </a:t>
            </a:r>
            <a:r>
              <a:rPr lang="en-US" sz="6600" b="1" spc="22" baseline="17361" dirty="0">
                <a:solidFill>
                  <a:srgbClr val="FFFFFF"/>
                </a:solidFill>
                <a:latin typeface="Garamond" panose="02020404030301010803" pitchFamily="18" charset="0"/>
                <a:cs typeface="Times New Roman"/>
              </a:rPr>
              <a:t>Topic</a:t>
            </a:r>
            <a:r>
              <a:rPr lang="en-US" sz="6600" b="1" spc="-15" baseline="17361" dirty="0">
                <a:solidFill>
                  <a:srgbClr val="FFFFFF"/>
                </a:solidFill>
                <a:latin typeface="Garamond" panose="02020404030301010803" pitchFamily="18" charset="0"/>
                <a:cs typeface="Times New Roman"/>
              </a:rPr>
              <a:t> </a:t>
            </a:r>
            <a:r>
              <a:rPr lang="en-US" sz="6600" b="1" spc="-254" baseline="17361" dirty="0">
                <a:solidFill>
                  <a:srgbClr val="FFFFFF"/>
                </a:solidFill>
                <a:latin typeface="Garamond" panose="02020404030301010803" pitchFamily="18" charset="0"/>
                <a:cs typeface="Times New Roman"/>
              </a:rPr>
              <a:t>2</a:t>
            </a:r>
            <a:endParaRPr lang="en-US" sz="6600" dirty="0">
              <a:latin typeface="Garamond" panose="02020404030301010803" pitchFamily="18" charset="0"/>
            </a:endParaRPr>
          </a:p>
        </p:txBody>
      </p:sp>
      <p:sp>
        <p:nvSpPr>
          <p:cNvPr id="26" name="object 17">
            <a:extLst>
              <a:ext uri="{FF2B5EF4-FFF2-40B4-BE49-F238E27FC236}">
                <a16:creationId xmlns:a16="http://schemas.microsoft.com/office/drawing/2014/main" id="{4BBE2D9C-8437-9F07-B983-9F31152C4BFC}"/>
              </a:ext>
            </a:extLst>
          </p:cNvPr>
          <p:cNvSpPr/>
          <p:nvPr/>
        </p:nvSpPr>
        <p:spPr>
          <a:xfrm>
            <a:off x="1546774" y="7403878"/>
            <a:ext cx="9632857" cy="0"/>
          </a:xfrm>
          <a:custGeom>
            <a:avLst/>
            <a:gdLst/>
            <a:ahLst/>
            <a:cxnLst/>
            <a:rect l="l" t="t" r="r" b="b"/>
            <a:pathLst>
              <a:path w="4224020">
                <a:moveTo>
                  <a:pt x="0" y="0"/>
                </a:moveTo>
                <a:lnTo>
                  <a:pt x="4223804" y="0"/>
                </a:lnTo>
              </a:path>
            </a:pathLst>
          </a:custGeom>
          <a:ln w="38100">
            <a:solidFill>
              <a:srgbClr val="054C2C"/>
            </a:solidFill>
          </a:ln>
        </p:spPr>
        <p:txBody>
          <a:bodyPr wrap="square" lIns="0" tIns="0" rIns="0" bIns="0" rtlCol="0"/>
          <a:lstStyle/>
          <a:p>
            <a:endParaRPr sz="4000" dirty="0">
              <a:latin typeface="Garamond" panose="02020404030301010803" pitchFamily="18" charset="0"/>
            </a:endParaRPr>
          </a:p>
        </p:txBody>
      </p:sp>
      <p:grpSp>
        <p:nvGrpSpPr>
          <p:cNvPr id="20" name="Group 19">
            <a:extLst>
              <a:ext uri="{FF2B5EF4-FFF2-40B4-BE49-F238E27FC236}">
                <a16:creationId xmlns:a16="http://schemas.microsoft.com/office/drawing/2014/main" id="{3D89BA6C-6B9D-52F7-0A37-3DC4C532D3F5}"/>
              </a:ext>
            </a:extLst>
          </p:cNvPr>
          <p:cNvGrpSpPr/>
          <p:nvPr/>
        </p:nvGrpSpPr>
        <p:grpSpPr>
          <a:xfrm>
            <a:off x="1512351" y="3881071"/>
            <a:ext cx="864365" cy="831433"/>
            <a:chOff x="1461132" y="3884669"/>
            <a:chExt cx="864365" cy="831433"/>
          </a:xfrm>
        </p:grpSpPr>
        <p:sp>
          <p:nvSpPr>
            <p:cNvPr id="21" name="Google Shape;506;p8">
              <a:extLst>
                <a:ext uri="{FF2B5EF4-FFF2-40B4-BE49-F238E27FC236}">
                  <a16:creationId xmlns:a16="http://schemas.microsoft.com/office/drawing/2014/main" id="{26895231-8312-4F93-ED8F-CD121F93C23C}"/>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22" name="Google Shape;548;p12">
              <a:extLst>
                <a:ext uri="{FF2B5EF4-FFF2-40B4-BE49-F238E27FC236}">
                  <a16:creationId xmlns:a16="http://schemas.microsoft.com/office/drawing/2014/main" id="{5C163DC7-2374-2685-8218-6A501F933724}"/>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23" name="Group 22">
            <a:extLst>
              <a:ext uri="{FF2B5EF4-FFF2-40B4-BE49-F238E27FC236}">
                <a16:creationId xmlns:a16="http://schemas.microsoft.com/office/drawing/2014/main" id="{6B4A4256-0F5A-2473-43F9-DD5B0B9B2D08}"/>
              </a:ext>
            </a:extLst>
          </p:cNvPr>
          <p:cNvGrpSpPr/>
          <p:nvPr/>
        </p:nvGrpSpPr>
        <p:grpSpPr>
          <a:xfrm>
            <a:off x="1512351" y="5693665"/>
            <a:ext cx="864365" cy="831433"/>
            <a:chOff x="1461132" y="3884669"/>
            <a:chExt cx="864365" cy="831433"/>
          </a:xfrm>
        </p:grpSpPr>
        <p:sp>
          <p:nvSpPr>
            <p:cNvPr id="30" name="Google Shape;506;p8">
              <a:extLst>
                <a:ext uri="{FF2B5EF4-FFF2-40B4-BE49-F238E27FC236}">
                  <a16:creationId xmlns:a16="http://schemas.microsoft.com/office/drawing/2014/main" id="{C492FA90-A309-2354-84D2-1B03DC4371BE}"/>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1" name="Google Shape;548;p12">
              <a:extLst>
                <a:ext uri="{FF2B5EF4-FFF2-40B4-BE49-F238E27FC236}">
                  <a16:creationId xmlns:a16="http://schemas.microsoft.com/office/drawing/2014/main" id="{0E4B2E03-016A-B79B-FF4B-B606FEAE8E13}"/>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2" name="Group 31">
            <a:extLst>
              <a:ext uri="{FF2B5EF4-FFF2-40B4-BE49-F238E27FC236}">
                <a16:creationId xmlns:a16="http://schemas.microsoft.com/office/drawing/2014/main" id="{23FADAE9-1900-4818-A802-354AD208C0E8}"/>
              </a:ext>
            </a:extLst>
          </p:cNvPr>
          <p:cNvGrpSpPr/>
          <p:nvPr/>
        </p:nvGrpSpPr>
        <p:grpSpPr>
          <a:xfrm>
            <a:off x="1512351" y="6599962"/>
            <a:ext cx="864365" cy="831433"/>
            <a:chOff x="1461132" y="3884669"/>
            <a:chExt cx="864365" cy="831433"/>
          </a:xfrm>
        </p:grpSpPr>
        <p:sp>
          <p:nvSpPr>
            <p:cNvPr id="33" name="Google Shape;506;p8">
              <a:extLst>
                <a:ext uri="{FF2B5EF4-FFF2-40B4-BE49-F238E27FC236}">
                  <a16:creationId xmlns:a16="http://schemas.microsoft.com/office/drawing/2014/main" id="{4135725E-5B93-FF85-CB63-20AD55D4D040}"/>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4" name="Google Shape;548;p12">
              <a:extLst>
                <a:ext uri="{FF2B5EF4-FFF2-40B4-BE49-F238E27FC236}">
                  <a16:creationId xmlns:a16="http://schemas.microsoft.com/office/drawing/2014/main" id="{A479539F-F104-26D4-E216-1EDA09E46460}"/>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5" name="Group 34">
            <a:extLst>
              <a:ext uri="{FF2B5EF4-FFF2-40B4-BE49-F238E27FC236}">
                <a16:creationId xmlns:a16="http://schemas.microsoft.com/office/drawing/2014/main" id="{7A7C8C7E-892C-53B7-61C0-5CB86E5158A8}"/>
              </a:ext>
            </a:extLst>
          </p:cNvPr>
          <p:cNvGrpSpPr/>
          <p:nvPr/>
        </p:nvGrpSpPr>
        <p:grpSpPr>
          <a:xfrm>
            <a:off x="1512351" y="7506259"/>
            <a:ext cx="864365" cy="831433"/>
            <a:chOff x="1461132" y="3884669"/>
            <a:chExt cx="864365" cy="831433"/>
          </a:xfrm>
        </p:grpSpPr>
        <p:sp>
          <p:nvSpPr>
            <p:cNvPr id="36" name="Google Shape;506;p8">
              <a:extLst>
                <a:ext uri="{FF2B5EF4-FFF2-40B4-BE49-F238E27FC236}">
                  <a16:creationId xmlns:a16="http://schemas.microsoft.com/office/drawing/2014/main" id="{C6B0C4FC-107F-5897-BC4E-9204FFDBFB04}"/>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37" name="Google Shape;548;p12">
              <a:extLst>
                <a:ext uri="{FF2B5EF4-FFF2-40B4-BE49-F238E27FC236}">
                  <a16:creationId xmlns:a16="http://schemas.microsoft.com/office/drawing/2014/main" id="{52A50BD0-ECA7-0BCB-4302-F8A2B93D2ADB}"/>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grpSp>
        <p:nvGrpSpPr>
          <p:cNvPr id="38" name="Group 37">
            <a:extLst>
              <a:ext uri="{FF2B5EF4-FFF2-40B4-BE49-F238E27FC236}">
                <a16:creationId xmlns:a16="http://schemas.microsoft.com/office/drawing/2014/main" id="{4F1D173B-9E0B-34B6-3FB5-35B0C88C9F42}"/>
              </a:ext>
            </a:extLst>
          </p:cNvPr>
          <p:cNvGrpSpPr/>
          <p:nvPr/>
        </p:nvGrpSpPr>
        <p:grpSpPr>
          <a:xfrm>
            <a:off x="1512351" y="4787368"/>
            <a:ext cx="864365" cy="831433"/>
            <a:chOff x="1461132" y="3884669"/>
            <a:chExt cx="864365" cy="831433"/>
          </a:xfrm>
        </p:grpSpPr>
        <p:sp>
          <p:nvSpPr>
            <p:cNvPr id="39" name="Google Shape;506;p8">
              <a:extLst>
                <a:ext uri="{FF2B5EF4-FFF2-40B4-BE49-F238E27FC236}">
                  <a16:creationId xmlns:a16="http://schemas.microsoft.com/office/drawing/2014/main" id="{06FA8BD1-F604-EA0C-E38C-0DF8402AA1A2}"/>
                </a:ext>
              </a:extLst>
            </p:cNvPr>
            <p:cNvSpPr/>
            <p:nvPr/>
          </p:nvSpPr>
          <p:spPr>
            <a:xfrm>
              <a:off x="1461132" y="3884669"/>
              <a:ext cx="864365" cy="831433"/>
            </a:xfrm>
            <a:prstGeom prst="roundRect">
              <a:avLst>
                <a:gd name="adj" fmla="val 16667"/>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0" tIns="12700" rIns="0" bIns="0" anchor="t" anchorCtr="0">
              <a:spAutoFit/>
            </a:bodyPr>
            <a:lstStyle/>
            <a:p>
              <a:pPr marL="12700" marR="5080" lvl="0" indent="1270" algn="ctr" rtl="0">
                <a:spcBef>
                  <a:spcPts val="0"/>
                </a:spcBef>
                <a:spcAft>
                  <a:spcPts val="0"/>
                </a:spcAft>
                <a:buNone/>
              </a:pPr>
              <a:r>
                <a:rPr lang="en-US" sz="4800" b="1" dirty="0">
                  <a:solidFill>
                    <a:schemeClr val="lt1"/>
                  </a:solidFill>
                  <a:latin typeface="Garamond"/>
                  <a:ea typeface="Garamond"/>
                  <a:cs typeface="Garamond"/>
                  <a:sym typeface="Garamond"/>
                </a:rPr>
                <a:t> </a:t>
              </a:r>
              <a:endParaRPr sz="4800" dirty="0">
                <a:solidFill>
                  <a:schemeClr val="lt1"/>
                </a:solidFill>
                <a:latin typeface="Garamond"/>
                <a:ea typeface="Garamond"/>
                <a:cs typeface="Garamond"/>
                <a:sym typeface="Garamond"/>
              </a:endParaRPr>
            </a:p>
          </p:txBody>
        </p:sp>
        <p:pic>
          <p:nvPicPr>
            <p:cNvPr id="40" name="Google Shape;548;p12">
              <a:extLst>
                <a:ext uri="{FF2B5EF4-FFF2-40B4-BE49-F238E27FC236}">
                  <a16:creationId xmlns:a16="http://schemas.microsoft.com/office/drawing/2014/main" id="{D404B157-1242-5B8F-7655-D4A0CADA9E63}"/>
                </a:ext>
              </a:extLst>
            </p:cNvPr>
            <p:cNvPicPr preferRelativeResize="0"/>
            <p:nvPr/>
          </p:nvPicPr>
          <p:blipFill rotWithShape="1">
            <a:blip r:embed="rId2">
              <a:alphaModFix/>
            </a:blip>
            <a:srcRect/>
            <a:stretch/>
          </p:blipFill>
          <p:spPr>
            <a:xfrm>
              <a:off x="1580801" y="4021634"/>
              <a:ext cx="744696" cy="650350"/>
            </a:xfrm>
            <a:prstGeom prst="rect">
              <a:avLst/>
            </a:prstGeom>
            <a:noFill/>
            <a:ln>
              <a:noFill/>
            </a:ln>
          </p:spPr>
        </p:pic>
      </p:grpSp>
      <p:sp>
        <p:nvSpPr>
          <p:cNvPr id="3" name="Slide Number Placeholder 2">
            <a:extLst>
              <a:ext uri="{FF2B5EF4-FFF2-40B4-BE49-F238E27FC236}">
                <a16:creationId xmlns:a16="http://schemas.microsoft.com/office/drawing/2014/main" id="{DBB77732-129D-CC79-1DAD-77334A37FD9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258</a:t>
            </a:fld>
            <a:endParaRPr lang="en-US"/>
          </a:p>
        </p:txBody>
      </p:sp>
    </p:spTree>
    <p:extLst>
      <p:ext uri="{BB962C8B-B14F-4D97-AF65-F5344CB8AC3E}">
        <p14:creationId xmlns:p14="http://schemas.microsoft.com/office/powerpoint/2010/main" val="1666731822"/>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859437" y="1634738"/>
            <a:ext cx="17875798"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aramond" panose="02020404030301010803" pitchFamily="18" charset="0"/>
                <a:cs typeface="Times New Roman"/>
              </a:rPr>
              <a:t>Impact of Data Localization Laws and data protection on global operations</a:t>
            </a:r>
          </a:p>
        </p:txBody>
      </p:sp>
      <p:sp>
        <p:nvSpPr>
          <p:cNvPr id="10" name="object 10"/>
          <p:cNvSpPr txBox="1"/>
          <p:nvPr/>
        </p:nvSpPr>
        <p:spPr>
          <a:xfrm>
            <a:off x="1052512" y="3294165"/>
            <a:ext cx="15468600" cy="3793603"/>
          </a:xfrm>
          <a:prstGeom prst="rect">
            <a:avLst/>
          </a:prstGeom>
        </p:spPr>
        <p:txBody>
          <a:bodyPr vert="horz" wrap="square" lIns="0" tIns="12700" rIns="0" bIns="0" rtlCol="0">
            <a:spAutoFit/>
          </a:bodyPr>
          <a:lstStyle/>
          <a:p>
            <a:pPr>
              <a:spcBef>
                <a:spcPts val="15"/>
              </a:spcBef>
            </a:pPr>
            <a:endParaRPr lang="en-US" sz="3600" dirty="0">
              <a:latin typeface="Garamond" panose="02020404030301010803" pitchFamily="18" charset="0"/>
              <a:cs typeface="Times New Roman"/>
            </a:endParaRPr>
          </a:p>
          <a:p>
            <a:pPr marR="254635" indent="38100">
              <a:lnSpc>
                <a:spcPct val="141000"/>
              </a:lnSpc>
            </a:pPr>
            <a:r>
              <a:rPr lang="en-US" sz="3200" dirty="0">
                <a:latin typeface="Garamond" panose="02020404030301010803" pitchFamily="18" charset="0"/>
                <a:cs typeface="Times New Roman"/>
              </a:rPr>
              <a:t>Upon </a:t>
            </a:r>
            <a:r>
              <a:rPr lang="en-US" sz="3200" spc="-15" dirty="0">
                <a:latin typeface="Garamond" panose="02020404030301010803" pitchFamily="18" charset="0"/>
                <a:cs typeface="Times New Roman"/>
              </a:rPr>
              <a:t>completion</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dirty="0">
                <a:latin typeface="Garamond" panose="02020404030301010803" pitchFamily="18" charset="0"/>
                <a:cs typeface="Times New Roman"/>
              </a:rPr>
              <a:t> </a:t>
            </a:r>
            <a:r>
              <a:rPr lang="en-US" sz="3200" spc="-20" dirty="0">
                <a:latin typeface="Garamond" panose="02020404030301010803" pitchFamily="18" charset="0"/>
                <a:cs typeface="Times New Roman"/>
              </a:rPr>
              <a:t>Topic</a:t>
            </a:r>
            <a:r>
              <a:rPr lang="en-US" sz="3200" dirty="0">
                <a:latin typeface="Garamond" panose="02020404030301010803" pitchFamily="18" charset="0"/>
                <a:cs typeface="Times New Roman"/>
              </a:rPr>
              <a:t> </a:t>
            </a:r>
            <a:r>
              <a:rPr lang="en-US" sz="3200" spc="-40" dirty="0">
                <a:latin typeface="Garamond" panose="02020404030301010803" pitchFamily="18" charset="0"/>
                <a:cs typeface="Times New Roman"/>
              </a:rPr>
              <a:t>1</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“Impact</a:t>
            </a:r>
            <a:r>
              <a:rPr lang="en-US" sz="3200" spc="5"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Data</a:t>
            </a:r>
            <a:r>
              <a:rPr lang="en-US" sz="3200" dirty="0">
                <a:latin typeface="Garamond" panose="02020404030301010803" pitchFamily="18" charset="0"/>
                <a:cs typeface="Times New Roman"/>
              </a:rPr>
              <a:t> </a:t>
            </a:r>
            <a:r>
              <a:rPr lang="en-US" sz="3200" spc="-30" dirty="0">
                <a:latin typeface="Garamond" panose="02020404030301010803" pitchFamily="18" charset="0"/>
                <a:cs typeface="Times New Roman"/>
              </a:rPr>
              <a:t>Localization</a:t>
            </a:r>
            <a:r>
              <a:rPr lang="en-US" sz="3200" spc="5" dirty="0">
                <a:latin typeface="Garamond" panose="02020404030301010803" pitchFamily="18" charset="0"/>
                <a:cs typeface="Times New Roman"/>
              </a:rPr>
              <a:t> </a:t>
            </a:r>
            <a:r>
              <a:rPr lang="en-US" sz="3200" spc="-40" dirty="0">
                <a:latin typeface="Garamond" panose="02020404030301010803" pitchFamily="18" charset="0"/>
                <a:cs typeface="Times New Roman"/>
              </a:rPr>
              <a:t>Laws”, </a:t>
            </a:r>
            <a:r>
              <a:rPr lang="en-US" sz="3200" spc="-285" dirty="0">
                <a:latin typeface="Garamond" panose="02020404030301010803" pitchFamily="18" charset="0"/>
                <a:cs typeface="Times New Roman"/>
              </a:rPr>
              <a:t> </a:t>
            </a:r>
            <a:r>
              <a:rPr lang="en-US" sz="3200" spc="-20" dirty="0">
                <a:latin typeface="Garamond" panose="02020404030301010803" pitchFamily="18" charset="0"/>
                <a:cs typeface="Times New Roman"/>
              </a:rPr>
              <a:t>participants</a:t>
            </a:r>
            <a:r>
              <a:rPr lang="en-US" sz="3200" spc="-15" dirty="0">
                <a:latin typeface="Garamond" panose="02020404030301010803" pitchFamily="18" charset="0"/>
                <a:cs typeface="Times New Roman"/>
              </a:rPr>
              <a:t> </a:t>
            </a:r>
            <a:r>
              <a:rPr lang="en-US" sz="3200" spc="-40" dirty="0">
                <a:latin typeface="Garamond" panose="02020404030301010803" pitchFamily="18" charset="0"/>
                <a:cs typeface="Times New Roman"/>
              </a:rPr>
              <a:t>shall</a:t>
            </a:r>
            <a:r>
              <a:rPr lang="en-US" sz="3200" dirty="0">
                <a:latin typeface="Garamond" panose="02020404030301010803" pitchFamily="18" charset="0"/>
                <a:cs typeface="Times New Roman"/>
              </a:rPr>
              <a:t> </a:t>
            </a:r>
            <a:r>
              <a:rPr lang="en-US" sz="3200" spc="-15" dirty="0">
                <a:latin typeface="Garamond" panose="02020404030301010803" pitchFamily="18" charset="0"/>
                <a:cs typeface="Times New Roman"/>
              </a:rPr>
              <a:t>be</a:t>
            </a:r>
            <a:r>
              <a:rPr lang="en-US" sz="3200" spc="-10" dirty="0">
                <a:latin typeface="Garamond" panose="02020404030301010803" pitchFamily="18" charset="0"/>
                <a:cs typeface="Times New Roman"/>
              </a:rPr>
              <a:t> </a:t>
            </a:r>
            <a:r>
              <a:rPr lang="en-US" sz="3200" spc="-20" dirty="0">
                <a:latin typeface="Garamond" panose="02020404030301010803" pitchFamily="18" charset="0"/>
                <a:cs typeface="Times New Roman"/>
              </a:rPr>
              <a:t>equipped</a:t>
            </a:r>
            <a:r>
              <a:rPr lang="en-US" sz="3200" spc="-5" dirty="0">
                <a:latin typeface="Garamond" panose="02020404030301010803" pitchFamily="18" charset="0"/>
                <a:cs typeface="Times New Roman"/>
              </a:rPr>
              <a:t> </a:t>
            </a:r>
            <a:r>
              <a:rPr lang="en-US" sz="3200" spc="-25" dirty="0">
                <a:latin typeface="Garamond" panose="02020404030301010803" pitchFamily="18" charset="0"/>
                <a:cs typeface="Times New Roman"/>
              </a:rPr>
              <a:t>with</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the </a:t>
            </a:r>
            <a:r>
              <a:rPr lang="en-US" sz="3200" spc="-50" dirty="0">
                <a:latin typeface="Garamond" panose="02020404030301010803" pitchFamily="18" charset="0"/>
                <a:cs typeface="Times New Roman"/>
              </a:rPr>
              <a:t>skills</a:t>
            </a:r>
            <a:r>
              <a:rPr lang="en-US" sz="3200" spc="5" dirty="0">
                <a:latin typeface="Garamond" panose="02020404030301010803" pitchFamily="18" charset="0"/>
                <a:cs typeface="Times New Roman"/>
              </a:rPr>
              <a:t> </a:t>
            </a:r>
            <a:r>
              <a:rPr lang="en-US" sz="3200" spc="-15" dirty="0">
                <a:latin typeface="Garamond" panose="02020404030301010803" pitchFamily="18" charset="0"/>
                <a:cs typeface="Times New Roman"/>
              </a:rPr>
              <a:t>to:</a:t>
            </a:r>
            <a:endParaRPr lang="en-US" sz="3200" dirty="0">
              <a:latin typeface="Garamond" panose="02020404030301010803" pitchFamily="18" charset="0"/>
              <a:cs typeface="Times New Roman"/>
            </a:endParaRPr>
          </a:p>
          <a:p>
            <a:pPr marL="685165" indent="-229235">
              <a:spcBef>
                <a:spcPts val="625"/>
              </a:spcBef>
              <a:buFont typeface="Wingdings"/>
              <a:buChar char=""/>
              <a:tabLst>
                <a:tab pos="685165" algn="l"/>
                <a:tab pos="685800" algn="l"/>
              </a:tabLst>
            </a:pPr>
            <a:r>
              <a:rPr lang="en-US" sz="3200" spc="-15" dirty="0">
                <a:latin typeface="Garamond" panose="02020404030301010803" pitchFamily="18" charset="0"/>
                <a:cs typeface="Times New Roman"/>
              </a:rPr>
              <a:t>Understand</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10" dirty="0">
                <a:latin typeface="Garamond" panose="02020404030301010803" pitchFamily="18" charset="0"/>
                <a:cs typeface="Times New Roman"/>
              </a:rPr>
              <a:t>concept</a:t>
            </a:r>
            <a:r>
              <a:rPr lang="en-US" sz="3200" spc="5" dirty="0">
                <a:latin typeface="Garamond" panose="02020404030301010803" pitchFamily="18" charset="0"/>
                <a:cs typeface="Times New Roman"/>
              </a:rPr>
              <a:t> </a:t>
            </a:r>
            <a:r>
              <a:rPr lang="en-US" sz="3200" spc="-10" dirty="0">
                <a:latin typeface="Garamond" panose="02020404030301010803" pitchFamily="18" charset="0"/>
                <a:cs typeface="Times New Roman"/>
              </a:rPr>
              <a:t>of</a:t>
            </a:r>
            <a:r>
              <a:rPr lang="en-US" sz="3200"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dirty="0">
                <a:latin typeface="Garamond" panose="02020404030301010803" pitchFamily="18" charset="0"/>
                <a:cs typeface="Times New Roman"/>
              </a:rPr>
              <a:t> </a:t>
            </a:r>
            <a:r>
              <a:rPr lang="en-US" sz="3200" spc="-30" dirty="0">
                <a:latin typeface="Garamond" panose="02020404030301010803" pitchFamily="18" charset="0"/>
                <a:cs typeface="Times New Roman"/>
              </a:rPr>
              <a:t>localization</a:t>
            </a:r>
            <a:endParaRPr lang="en-US" sz="3200" dirty="0">
              <a:latin typeface="Garamond" panose="02020404030301010803" pitchFamily="18" charset="0"/>
              <a:cs typeface="Times New Roman"/>
            </a:endParaRPr>
          </a:p>
          <a:p>
            <a:pPr marL="685165" marR="5080" indent="-228600">
              <a:lnSpc>
                <a:spcPct val="141700"/>
              </a:lnSpc>
              <a:spcBef>
                <a:spcPts val="20"/>
              </a:spcBef>
              <a:buFont typeface="Wingdings"/>
              <a:buChar char=""/>
              <a:tabLst>
                <a:tab pos="685165" algn="l"/>
                <a:tab pos="685800" algn="l"/>
              </a:tabLst>
            </a:pPr>
            <a:r>
              <a:rPr lang="en-US" sz="3200" spc="-20" dirty="0">
                <a:latin typeface="Garamond" panose="02020404030301010803" pitchFamily="18" charset="0"/>
                <a:cs typeface="Times New Roman"/>
              </a:rPr>
              <a:t>Examine</a:t>
            </a:r>
            <a:r>
              <a:rPr lang="en-US" sz="3200" spc="90"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spc="95" dirty="0">
                <a:latin typeface="Garamond" panose="02020404030301010803" pitchFamily="18" charset="0"/>
                <a:cs typeface="Times New Roman"/>
              </a:rPr>
              <a:t> </a:t>
            </a:r>
            <a:r>
              <a:rPr lang="en-US" sz="3200" spc="-35" dirty="0">
                <a:latin typeface="Garamond" panose="02020404030301010803" pitchFamily="18" charset="0"/>
                <a:cs typeface="Times New Roman"/>
              </a:rPr>
              <a:t>specific</a:t>
            </a:r>
            <a:r>
              <a:rPr lang="en-US" sz="3200" spc="95" dirty="0">
                <a:latin typeface="Garamond" panose="02020404030301010803" pitchFamily="18" charset="0"/>
                <a:cs typeface="Times New Roman"/>
              </a:rPr>
              <a:t> </a:t>
            </a:r>
            <a:r>
              <a:rPr lang="en-US" sz="3200" spc="-25" dirty="0">
                <a:latin typeface="Garamond" panose="02020404030301010803" pitchFamily="18" charset="0"/>
                <a:cs typeface="Times New Roman"/>
              </a:rPr>
              <a:t>data</a:t>
            </a:r>
            <a:r>
              <a:rPr lang="en-US" sz="3200" spc="75" dirty="0">
                <a:latin typeface="Garamond" panose="02020404030301010803" pitchFamily="18" charset="0"/>
                <a:cs typeface="Times New Roman"/>
              </a:rPr>
              <a:t> </a:t>
            </a:r>
            <a:r>
              <a:rPr lang="en-US" sz="3200" spc="-30" dirty="0">
                <a:latin typeface="Garamond" panose="02020404030301010803" pitchFamily="18" charset="0"/>
                <a:cs typeface="Times New Roman"/>
              </a:rPr>
              <a:t>localization</a:t>
            </a:r>
            <a:r>
              <a:rPr lang="en-US" sz="3200" spc="90" dirty="0">
                <a:latin typeface="Garamond" panose="02020404030301010803" pitchFamily="18" charset="0"/>
                <a:cs typeface="Times New Roman"/>
              </a:rPr>
              <a:t> </a:t>
            </a:r>
            <a:r>
              <a:rPr lang="en-US" sz="3200" spc="-30" dirty="0">
                <a:latin typeface="Garamond" panose="02020404030301010803" pitchFamily="18" charset="0"/>
                <a:cs typeface="Times New Roman"/>
              </a:rPr>
              <a:t>regulations</a:t>
            </a:r>
            <a:r>
              <a:rPr lang="en-US" sz="3200" spc="85" dirty="0">
                <a:latin typeface="Garamond" panose="02020404030301010803" pitchFamily="18" charset="0"/>
                <a:cs typeface="Times New Roman"/>
              </a:rPr>
              <a:t> </a:t>
            </a:r>
            <a:r>
              <a:rPr lang="en-US" sz="3200" spc="-15" dirty="0">
                <a:latin typeface="Garamond" panose="02020404030301010803" pitchFamily="18" charset="0"/>
                <a:cs typeface="Times New Roman"/>
              </a:rPr>
              <a:t>and</a:t>
            </a:r>
            <a:r>
              <a:rPr lang="en-US" sz="3200" spc="85" dirty="0">
                <a:latin typeface="Garamond" panose="02020404030301010803" pitchFamily="18" charset="0"/>
                <a:cs typeface="Times New Roman"/>
              </a:rPr>
              <a:t> </a:t>
            </a:r>
            <a:r>
              <a:rPr lang="en-US" sz="3200" spc="-55" dirty="0">
                <a:latin typeface="Garamond" panose="02020404030301010803" pitchFamily="18" charset="0"/>
                <a:cs typeface="Times New Roman"/>
              </a:rPr>
              <a:t>legal </a:t>
            </a:r>
            <a:r>
              <a:rPr lang="en-US" sz="3200" spc="-285" dirty="0">
                <a:latin typeface="Garamond" panose="02020404030301010803" pitchFamily="18" charset="0"/>
                <a:cs typeface="Times New Roman"/>
              </a:rPr>
              <a:t> </a:t>
            </a:r>
            <a:r>
              <a:rPr lang="en-US" sz="3200" spc="-25" dirty="0">
                <a:latin typeface="Garamond" panose="02020404030301010803" pitchFamily="18" charset="0"/>
                <a:cs typeface="Times New Roman"/>
              </a:rPr>
              <a:t>framework</a:t>
            </a:r>
            <a:r>
              <a:rPr lang="en-US" sz="3200" spc="-10" dirty="0">
                <a:latin typeface="Garamond" panose="02020404030301010803" pitchFamily="18" charset="0"/>
                <a:cs typeface="Times New Roman"/>
              </a:rPr>
              <a:t> </a:t>
            </a:r>
            <a:r>
              <a:rPr lang="en-US" sz="3200" spc="-25" dirty="0">
                <a:latin typeface="Garamond" panose="02020404030301010803" pitchFamily="18" charset="0"/>
                <a:cs typeface="Times New Roman"/>
              </a:rPr>
              <a:t>in</a:t>
            </a:r>
            <a:r>
              <a:rPr lang="en-US" sz="3200" dirty="0">
                <a:latin typeface="Garamond" panose="02020404030301010803" pitchFamily="18" charset="0"/>
                <a:cs typeface="Times New Roman"/>
              </a:rPr>
              <a:t> </a:t>
            </a:r>
            <a:r>
              <a:rPr lang="en-US" sz="3200" spc="-35" dirty="0">
                <a:latin typeface="Garamond" panose="02020404030301010803" pitchFamily="18" charset="0"/>
                <a:cs typeface="Times New Roman"/>
              </a:rPr>
              <a:t>Nigeria</a:t>
            </a:r>
            <a:endParaRPr lang="en-US" sz="3200" dirty="0">
              <a:latin typeface="Garamond" panose="02020404030301010803" pitchFamily="18" charset="0"/>
              <a:cs typeface="Times New Roman"/>
            </a:endParaRPr>
          </a:p>
          <a:p>
            <a:pPr marL="685165" indent="-229235">
              <a:spcBef>
                <a:spcPts val="615"/>
              </a:spcBef>
              <a:buFont typeface="Wingdings"/>
              <a:buChar char=""/>
              <a:tabLst>
                <a:tab pos="685165" algn="l"/>
                <a:tab pos="685800" algn="l"/>
              </a:tabLst>
            </a:pPr>
            <a:r>
              <a:rPr lang="en-US" sz="3200" spc="-40" dirty="0">
                <a:latin typeface="Garamond" panose="02020404030301010803" pitchFamily="18" charset="0"/>
                <a:cs typeface="Times New Roman"/>
              </a:rPr>
              <a:t>Assess</a:t>
            </a:r>
            <a:r>
              <a:rPr lang="en-US" sz="3200" spc="-15" dirty="0">
                <a:latin typeface="Garamond" panose="02020404030301010803" pitchFamily="18" charset="0"/>
                <a:cs typeface="Times New Roman"/>
              </a:rPr>
              <a:t> </a:t>
            </a:r>
            <a:r>
              <a:rPr lang="en-US" sz="3200" spc="-5" dirty="0">
                <a:latin typeface="Garamond" panose="02020404030301010803" pitchFamily="18" charset="0"/>
                <a:cs typeface="Times New Roman"/>
              </a:rPr>
              <a:t>the</a:t>
            </a:r>
            <a:r>
              <a:rPr lang="en-US" sz="3200" dirty="0">
                <a:latin typeface="Garamond" panose="02020404030301010803" pitchFamily="18" charset="0"/>
                <a:cs typeface="Times New Roman"/>
              </a:rPr>
              <a:t> </a:t>
            </a:r>
            <a:r>
              <a:rPr lang="en-US" sz="3200" spc="-25" dirty="0">
                <a:latin typeface="Garamond" panose="02020404030301010803" pitchFamily="18" charset="0"/>
                <a:cs typeface="Times New Roman"/>
              </a:rPr>
              <a:t>implications</a:t>
            </a:r>
            <a:r>
              <a:rPr lang="en-US" sz="3200" spc="-10" dirty="0">
                <a:latin typeface="Garamond" panose="02020404030301010803" pitchFamily="18" charset="0"/>
                <a:cs typeface="Times New Roman"/>
              </a:rPr>
              <a:t> </a:t>
            </a:r>
            <a:r>
              <a:rPr lang="en-US" sz="3200" spc="-5" dirty="0">
                <a:latin typeface="Garamond" panose="02020404030301010803" pitchFamily="18" charset="0"/>
                <a:cs typeface="Times New Roman"/>
              </a:rPr>
              <a:t>of</a:t>
            </a:r>
            <a:r>
              <a:rPr lang="en-US" sz="3200" spc="5" dirty="0">
                <a:latin typeface="Garamond" panose="02020404030301010803" pitchFamily="18" charset="0"/>
                <a:cs typeface="Times New Roman"/>
              </a:rPr>
              <a:t> </a:t>
            </a:r>
            <a:r>
              <a:rPr lang="en-US" sz="3200" spc="-20" dirty="0">
                <a:latin typeface="Garamond" panose="02020404030301010803" pitchFamily="18" charset="0"/>
                <a:cs typeface="Times New Roman"/>
              </a:rPr>
              <a:t>data</a:t>
            </a:r>
            <a:r>
              <a:rPr lang="en-US" sz="3200" dirty="0">
                <a:latin typeface="Garamond" panose="02020404030301010803" pitchFamily="18" charset="0"/>
                <a:cs typeface="Times New Roman"/>
              </a:rPr>
              <a:t> </a:t>
            </a:r>
            <a:r>
              <a:rPr lang="en-US" sz="3200" spc="-30" dirty="0">
                <a:latin typeface="Garamond" panose="02020404030301010803" pitchFamily="18" charset="0"/>
                <a:cs typeface="Times New Roman"/>
              </a:rPr>
              <a:t>localization</a:t>
            </a:r>
            <a:r>
              <a:rPr lang="en-US" sz="3200" dirty="0">
                <a:latin typeface="Garamond" panose="02020404030301010803" pitchFamily="18" charset="0"/>
                <a:cs typeface="Times New Roman"/>
              </a:rPr>
              <a:t> </a:t>
            </a:r>
            <a:r>
              <a:rPr lang="en-US" sz="3200" spc="5" dirty="0">
                <a:latin typeface="Garamond" panose="02020404030301010803" pitchFamily="18" charset="0"/>
                <a:cs typeface="Times New Roman"/>
              </a:rPr>
              <a:t>on</a:t>
            </a:r>
            <a:r>
              <a:rPr lang="en-US" sz="3200" spc="-10" dirty="0">
                <a:latin typeface="Garamond" panose="02020404030301010803" pitchFamily="18" charset="0"/>
                <a:cs typeface="Times New Roman"/>
              </a:rPr>
              <a:t> </a:t>
            </a:r>
            <a:r>
              <a:rPr lang="en-US" sz="3200" spc="-30" dirty="0">
                <a:latin typeface="Garamond" panose="02020404030301010803" pitchFamily="18" charset="0"/>
                <a:cs typeface="Times New Roman"/>
              </a:rPr>
              <a:t>businesses</a:t>
            </a:r>
            <a:endParaRPr lang="en-US" sz="3200" dirty="0">
              <a:latin typeface="Garamond" panose="02020404030301010803" pitchFamily="18" charset="0"/>
              <a:cs typeface="Times New Roman"/>
            </a:endParaRPr>
          </a:p>
        </p:txBody>
      </p:sp>
      <p:grpSp>
        <p:nvGrpSpPr>
          <p:cNvPr id="2" name="Group 1">
            <a:extLst>
              <a:ext uri="{FF2B5EF4-FFF2-40B4-BE49-F238E27FC236}">
                <a16:creationId xmlns:a16="http://schemas.microsoft.com/office/drawing/2014/main" id="{C7658875-A6A1-BBDC-8A0B-27B16F6550F5}"/>
              </a:ext>
            </a:extLst>
          </p:cNvPr>
          <p:cNvGrpSpPr/>
          <p:nvPr/>
        </p:nvGrpSpPr>
        <p:grpSpPr>
          <a:xfrm>
            <a:off x="848325" y="2530475"/>
            <a:ext cx="6376387" cy="1485903"/>
            <a:chOff x="848325" y="2530475"/>
            <a:chExt cx="6376387" cy="1485903"/>
          </a:xfrm>
        </p:grpSpPr>
        <p:pic>
          <p:nvPicPr>
            <p:cNvPr id="3" name="object 9">
              <a:extLst>
                <a:ext uri="{FF2B5EF4-FFF2-40B4-BE49-F238E27FC236}">
                  <a16:creationId xmlns:a16="http://schemas.microsoft.com/office/drawing/2014/main" id="{A277FD35-B421-EA3C-A87D-7984229BFEA3}"/>
                </a:ext>
              </a:extLst>
            </p:cNvPr>
            <p:cNvPicPr/>
            <p:nvPr/>
          </p:nvPicPr>
          <p:blipFill>
            <a:blip r:embed="rId2" cstate="print"/>
            <a:stretch>
              <a:fillRect/>
            </a:stretch>
          </p:blipFill>
          <p:spPr>
            <a:xfrm>
              <a:off x="848325" y="2530475"/>
              <a:ext cx="6376387" cy="1485903"/>
            </a:xfrm>
            <a:prstGeom prst="rect">
              <a:avLst/>
            </a:prstGeom>
          </p:spPr>
        </p:pic>
        <p:sp>
          <p:nvSpPr>
            <p:cNvPr id="4" name="object 10">
              <a:extLst>
                <a:ext uri="{FF2B5EF4-FFF2-40B4-BE49-F238E27FC236}">
                  <a16:creationId xmlns:a16="http://schemas.microsoft.com/office/drawing/2014/main" id="{7A48C5B5-DC36-C057-4561-24BCDD9BDE30}"/>
                </a:ext>
              </a:extLst>
            </p:cNvPr>
            <p:cNvSpPr txBox="1"/>
            <p:nvPr/>
          </p:nvSpPr>
          <p:spPr>
            <a:xfrm>
              <a:off x="1340118" y="2682875"/>
              <a:ext cx="4589194" cy="765659"/>
            </a:xfrm>
            <a:prstGeom prst="rect">
              <a:avLst/>
            </a:prstGeom>
          </p:spPr>
          <p:txBody>
            <a:bodyPr vert="horz" wrap="square" lIns="0" tIns="12700" rIns="0" bIns="0" rtlCol="0">
              <a:spAutoFit/>
            </a:bodyPr>
            <a:lstStyle/>
            <a:p>
              <a:pPr marL="168910">
                <a:lnSpc>
                  <a:spcPct val="150000"/>
                </a:lnSpc>
                <a:spcBef>
                  <a:spcPts val="795"/>
                </a:spcBef>
              </a:pPr>
              <a:r>
                <a:rPr lang="en-US" sz="3600" b="1" spc="-15" dirty="0">
                  <a:solidFill>
                    <a:srgbClr val="FFFFFF"/>
                  </a:solidFill>
                  <a:latin typeface="Garamond" panose="02020404030301010803" pitchFamily="18" charset="0"/>
                  <a:cs typeface="Times New Roman"/>
                </a:rPr>
                <a:t>Learning</a:t>
              </a:r>
              <a:r>
                <a:rPr lang="en-US" sz="3600" b="1" spc="-55" dirty="0">
                  <a:solidFill>
                    <a:srgbClr val="FFFFFF"/>
                  </a:solidFill>
                  <a:latin typeface="Garamond" panose="02020404030301010803" pitchFamily="18" charset="0"/>
                  <a:cs typeface="Times New Roman"/>
                </a:rPr>
                <a:t> </a:t>
              </a:r>
              <a:r>
                <a:rPr lang="en-US" sz="3600" b="1" spc="-5" dirty="0">
                  <a:solidFill>
                    <a:srgbClr val="FFFFFF"/>
                  </a:solidFill>
                  <a:latin typeface="Garamond" panose="02020404030301010803" pitchFamily="18" charset="0"/>
                  <a:cs typeface="Times New Roman"/>
                </a:rPr>
                <a:t>Objectives</a:t>
              </a:r>
              <a:endParaRPr lang="en-US" sz="3600" dirty="0">
                <a:latin typeface="Garamond" panose="02020404030301010803" pitchFamily="18" charset="0"/>
                <a:cs typeface="Times New Roman"/>
              </a:endParaRPr>
            </a:p>
          </p:txBody>
        </p:sp>
      </p:grpSp>
      <p:sp>
        <p:nvSpPr>
          <p:cNvPr id="5" name="Slide Number Placeholder 4">
            <a:extLst>
              <a:ext uri="{FF2B5EF4-FFF2-40B4-BE49-F238E27FC236}">
                <a16:creationId xmlns:a16="http://schemas.microsoft.com/office/drawing/2014/main" id="{25FE6A44-AB72-E6EA-96F2-9A25BF2AC5A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259</a:t>
            </a:fld>
            <a:endParaRPr lang="en-US"/>
          </a:p>
        </p:txBody>
      </p:sp>
    </p:spTree>
    <p:extLst>
      <p:ext uri="{BB962C8B-B14F-4D97-AF65-F5344CB8AC3E}">
        <p14:creationId xmlns:p14="http://schemas.microsoft.com/office/powerpoint/2010/main" val="98863855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aramond" panose="02020404030301010803" pitchFamily="18" charset="0"/>
            </a:endParaRPr>
          </a:p>
        </p:txBody>
      </p:sp>
      <p:sp>
        <p:nvSpPr>
          <p:cNvPr id="16" name="object 16"/>
          <p:cNvSpPr txBox="1"/>
          <p:nvPr/>
        </p:nvSpPr>
        <p:spPr>
          <a:xfrm>
            <a:off x="1814512" y="1487421"/>
            <a:ext cx="13182600" cy="566822"/>
          </a:xfrm>
          <a:prstGeom prst="rect">
            <a:avLst/>
          </a:prstGeom>
        </p:spPr>
        <p:txBody>
          <a:bodyPr vert="horz" wrap="square" lIns="0" tIns="12700" rIns="0" bIns="0" rtlCol="0">
            <a:spAutoFit/>
          </a:bodyPr>
          <a:lstStyle/>
          <a:p>
            <a:pPr marL="334645">
              <a:spcBef>
                <a:spcPts val="95"/>
              </a:spcBef>
            </a:pPr>
            <a:r>
              <a:rPr lang="en-US" sz="3600" b="1" spc="-5" dirty="0">
                <a:solidFill>
                  <a:srgbClr val="054C2C"/>
                </a:solidFill>
                <a:latin typeface="Garamond" panose="02020404030301010803" pitchFamily="18" charset="0"/>
                <a:cs typeface="Times New Roman"/>
              </a:rPr>
              <a:t>Data</a:t>
            </a:r>
            <a:r>
              <a:rPr lang="en-US" sz="3600" b="1" spc="-10" dirty="0">
                <a:solidFill>
                  <a:srgbClr val="054C2C"/>
                </a:solidFill>
                <a:latin typeface="Garamond" panose="02020404030301010803" pitchFamily="18" charset="0"/>
                <a:cs typeface="Times New Roman"/>
              </a:rPr>
              <a:t> Localization</a:t>
            </a:r>
            <a:r>
              <a:rPr lang="en-US" sz="3600" b="1" spc="-20" dirty="0">
                <a:solidFill>
                  <a:srgbClr val="054C2C"/>
                </a:solidFill>
                <a:latin typeface="Garamond" panose="02020404030301010803" pitchFamily="18" charset="0"/>
                <a:cs typeface="Times New Roman"/>
              </a:rPr>
              <a:t> Laws</a:t>
            </a:r>
            <a:endParaRPr lang="en-US" sz="3600" dirty="0">
              <a:solidFill>
                <a:srgbClr val="054C2C"/>
              </a:solidFill>
              <a:latin typeface="Garamond" panose="02020404030301010803" pitchFamily="18" charset="0"/>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lang="en-US" sz="3200" b="1" spc="-15" dirty="0">
                <a:solidFill>
                  <a:srgbClr val="FFFFFF"/>
                </a:solidFill>
                <a:latin typeface="Garamond" panose="02020404030301010803" pitchFamily="18" charset="0"/>
                <a:cs typeface="Times New Roman"/>
              </a:rPr>
              <a:t>s</a:t>
            </a:r>
          </a:p>
        </p:txBody>
      </p:sp>
      <p:sp>
        <p:nvSpPr>
          <p:cNvPr id="11" name="TextBox 10">
            <a:extLst>
              <a:ext uri="{FF2B5EF4-FFF2-40B4-BE49-F238E27FC236}">
                <a16:creationId xmlns:a16="http://schemas.microsoft.com/office/drawing/2014/main" id="{BB12F8E8-EB0D-A434-974C-9BB6799A6DDB}"/>
              </a:ext>
            </a:extLst>
          </p:cNvPr>
          <p:cNvSpPr txBox="1"/>
          <p:nvPr/>
        </p:nvSpPr>
        <p:spPr>
          <a:xfrm>
            <a:off x="822324" y="2498677"/>
            <a:ext cx="16594267" cy="3763466"/>
          </a:xfrm>
          <a:prstGeom prst="rect">
            <a:avLst/>
          </a:prstGeom>
          <a:noFill/>
        </p:spPr>
        <p:txBody>
          <a:bodyPr wrap="square">
            <a:spAutoFit/>
          </a:bodyPr>
          <a:lstStyle/>
          <a:p>
            <a:pPr marL="90805" marR="81280" algn="just">
              <a:lnSpc>
                <a:spcPct val="140600"/>
              </a:lnSpc>
              <a:spcBef>
                <a:spcPts val="330"/>
              </a:spcBef>
            </a:pPr>
            <a:r>
              <a:rPr lang="en-US" sz="2800" spc="-5" dirty="0">
                <a:latin typeface="Garamond" panose="02020404030301010803" pitchFamily="18" charset="0"/>
                <a:cs typeface="Times New Roman"/>
              </a:rPr>
              <a:t>Data </a:t>
            </a:r>
            <a:r>
              <a:rPr lang="en-US" sz="2800" spc="-30" dirty="0">
                <a:latin typeface="Garamond" panose="02020404030301010803" pitchFamily="18" charset="0"/>
                <a:cs typeface="Times New Roman"/>
              </a:rPr>
              <a:t>localization, also </a:t>
            </a:r>
            <a:r>
              <a:rPr lang="en-US" sz="2800" spc="-20" dirty="0">
                <a:latin typeface="Garamond" panose="02020404030301010803" pitchFamily="18" charset="0"/>
                <a:cs typeface="Times New Roman"/>
              </a:rPr>
              <a:t>known </a:t>
            </a:r>
            <a:r>
              <a:rPr lang="en-US" sz="2800" spc="-40" dirty="0">
                <a:latin typeface="Garamond" panose="02020404030301010803" pitchFamily="18" charset="0"/>
                <a:cs typeface="Times New Roman"/>
              </a:rPr>
              <a:t>as </a:t>
            </a:r>
            <a:r>
              <a:rPr lang="en-US" sz="2800" spc="-20" dirty="0">
                <a:latin typeface="Garamond" panose="02020404030301010803" pitchFamily="18" charset="0"/>
                <a:cs typeface="Times New Roman"/>
              </a:rPr>
              <a:t>data </a:t>
            </a:r>
            <a:r>
              <a:rPr lang="en-US" sz="2800" spc="-35" dirty="0">
                <a:latin typeface="Garamond" panose="02020404030301010803" pitchFamily="18" charset="0"/>
                <a:cs typeface="Times New Roman"/>
              </a:rPr>
              <a:t>residency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data </a:t>
            </a:r>
            <a:r>
              <a:rPr lang="en-US" sz="2800" spc="-35" dirty="0">
                <a:latin typeface="Garamond" panose="02020404030301010803" pitchFamily="18" charset="0"/>
                <a:cs typeface="Times New Roman"/>
              </a:rPr>
              <a:t>sovereignty, </a:t>
            </a:r>
            <a:r>
              <a:rPr lang="en-US" sz="2800" spc="-25" dirty="0">
                <a:latin typeface="Garamond" panose="02020404030301010803" pitchFamily="18" charset="0"/>
                <a:cs typeface="Times New Roman"/>
              </a:rPr>
              <a:t>refers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25" dirty="0">
                <a:latin typeface="Garamond" panose="02020404030301010803" pitchFamily="18" charset="0"/>
                <a:cs typeface="Times New Roman"/>
              </a:rPr>
              <a:t>practice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requiring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be </a:t>
            </a:r>
            <a:r>
              <a:rPr lang="en-US" sz="2800" spc="-30" dirty="0">
                <a:latin typeface="Garamond" panose="02020404030301010803" pitchFamily="18" charset="0"/>
                <a:cs typeface="Times New Roman"/>
              </a:rPr>
              <a:t>collected, </a:t>
            </a:r>
            <a:r>
              <a:rPr lang="en-US" sz="2800" spc="-25" dirty="0">
                <a:latin typeface="Garamond" panose="02020404030301010803" pitchFamily="18" charset="0"/>
                <a:cs typeface="Times New Roman"/>
              </a:rPr>
              <a:t>processed,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stored </a:t>
            </a:r>
            <a:r>
              <a:rPr lang="en-US" sz="2800" spc="-25" dirty="0">
                <a:latin typeface="Garamond" panose="02020404030301010803" pitchFamily="18" charset="0"/>
                <a:cs typeface="Times New Roman"/>
              </a:rPr>
              <a:t>within </a:t>
            </a:r>
            <a:r>
              <a:rPr lang="en-US" sz="2800" spc="-50" dirty="0">
                <a:latin typeface="Garamond" panose="02020404030301010803" pitchFamily="18" charset="0"/>
                <a:cs typeface="Times New Roman"/>
              </a:rPr>
              <a:t>a </a:t>
            </a:r>
            <a:r>
              <a:rPr lang="en-US" sz="2800" spc="-35" dirty="0">
                <a:latin typeface="Garamond" panose="02020404030301010803" pitchFamily="18" charset="0"/>
                <a:cs typeface="Times New Roman"/>
              </a:rPr>
              <a:t>specific geographic </a:t>
            </a:r>
            <a:r>
              <a:rPr lang="en-US" sz="2800" spc="-20" dirty="0">
                <a:latin typeface="Garamond" panose="02020404030301010803" pitchFamily="18" charset="0"/>
                <a:cs typeface="Times New Roman"/>
              </a:rPr>
              <a:t>location </a:t>
            </a:r>
            <a:r>
              <a:rPr lang="en-US" sz="2800" dirty="0">
                <a:latin typeface="Garamond" panose="02020404030301010803" pitchFamily="18" charset="0"/>
                <a:cs typeface="Times New Roman"/>
              </a:rPr>
              <a:t>or </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jurisdiction,</a:t>
            </a:r>
            <a:r>
              <a:rPr lang="en-US" sz="2800" spc="-20" dirty="0">
                <a:latin typeface="Garamond" panose="02020404030301010803" pitchFamily="18" charset="0"/>
                <a:cs typeface="Times New Roman"/>
              </a:rPr>
              <a:t> </a:t>
            </a:r>
            <a:r>
              <a:rPr lang="en-US" sz="2800" spc="-50" dirty="0">
                <a:latin typeface="Garamond" panose="02020404030301010803" pitchFamily="18" charset="0"/>
                <a:cs typeface="Times New Roman"/>
              </a:rPr>
              <a:t>typically</a:t>
            </a:r>
            <a:r>
              <a:rPr lang="en-US" sz="2800" spc="-4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particular</a:t>
            </a:r>
            <a:r>
              <a:rPr lang="en-US" sz="2800" spc="-20" dirty="0">
                <a:latin typeface="Garamond" panose="02020404030301010803" pitchFamily="18" charset="0"/>
                <a:cs typeface="Times New Roman"/>
              </a:rPr>
              <a:t> country.</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In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localization,</a:t>
            </a:r>
            <a:r>
              <a:rPr lang="en-US" sz="2800" spc="-25" dirty="0">
                <a:latin typeface="Garamond" panose="02020404030301010803" pitchFamily="18" charset="0"/>
                <a:cs typeface="Times New Roman"/>
              </a:rPr>
              <a:t> </a:t>
            </a:r>
            <a:r>
              <a:rPr lang="en-US" sz="2800" spc="-30" dirty="0">
                <a:latin typeface="Garamond" panose="02020404030301010803" pitchFamily="18" charset="0"/>
                <a:cs typeface="Times New Roman"/>
              </a:rPr>
              <a:t>sensitive</a:t>
            </a:r>
            <a:r>
              <a:rPr lang="en-US" sz="2800" spc="-2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personal</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20" dirty="0">
                <a:latin typeface="Garamond" panose="02020404030301010803" pitchFamily="18" charset="0"/>
                <a:cs typeface="Times New Roman"/>
              </a:rPr>
              <a:t> </a:t>
            </a:r>
            <a:r>
              <a:rPr lang="en-US" sz="2800" spc="-45" dirty="0">
                <a:latin typeface="Garamond" panose="02020404030301010803" pitchFamily="18" charset="0"/>
                <a:cs typeface="Times New Roman"/>
              </a:rPr>
              <a:t>is </a:t>
            </a:r>
            <a:r>
              <a:rPr lang="en-US" sz="2800" spc="-40" dirty="0">
                <a:latin typeface="Garamond" panose="02020404030301010803" pitchFamily="18" charset="0"/>
                <a:cs typeface="Times New Roman"/>
              </a:rPr>
              <a:t> </a:t>
            </a:r>
            <a:r>
              <a:rPr lang="en-US" sz="2800" spc="-15" dirty="0">
                <a:latin typeface="Garamond" panose="02020404030301010803" pitchFamily="18" charset="0"/>
                <a:cs typeface="Times New Roman"/>
              </a:rPr>
              <a:t>mandated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remain within </a:t>
            </a:r>
            <a:r>
              <a:rPr lang="en-US" sz="2800" spc="-5" dirty="0">
                <a:latin typeface="Garamond" panose="02020404030301010803" pitchFamily="18" charset="0"/>
                <a:cs typeface="Times New Roman"/>
              </a:rPr>
              <a:t>the </a:t>
            </a:r>
            <a:r>
              <a:rPr lang="en-US" sz="2800" spc="-10" dirty="0">
                <a:latin typeface="Garamond" panose="02020404030301010803" pitchFamily="18" charset="0"/>
                <a:cs typeface="Times New Roman"/>
              </a:rPr>
              <a:t>borders </a:t>
            </a:r>
            <a:r>
              <a:rPr lang="en-US" sz="2800" spc="-5" dirty="0">
                <a:latin typeface="Garamond" panose="02020404030301010803" pitchFamily="18" charset="0"/>
                <a:cs typeface="Times New Roman"/>
              </a:rPr>
              <a:t>of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jurisdiction </a:t>
            </a:r>
            <a:r>
              <a:rPr lang="en-US" sz="2800" spc="-15" dirty="0">
                <a:latin typeface="Garamond" panose="02020404030301010803" pitchFamily="18" charset="0"/>
                <a:cs typeface="Times New Roman"/>
              </a:rPr>
              <a:t>and </a:t>
            </a:r>
            <a:r>
              <a:rPr lang="en-US" sz="2800" spc="-10" dirty="0">
                <a:latin typeface="Garamond" panose="02020404030301010803" pitchFamily="18" charset="0"/>
                <a:cs typeface="Times New Roman"/>
              </a:rPr>
              <a:t>cannot </a:t>
            </a:r>
            <a:r>
              <a:rPr lang="en-US" sz="2800" spc="-15" dirty="0">
                <a:latin typeface="Garamond" panose="02020404030301010803" pitchFamily="18" charset="0"/>
                <a:cs typeface="Times New Roman"/>
              </a:rPr>
              <a:t>be transmitted </a:t>
            </a:r>
            <a:r>
              <a:rPr lang="en-US" sz="2800" dirty="0">
                <a:latin typeface="Garamond" panose="02020404030301010803" pitchFamily="18" charset="0"/>
                <a:cs typeface="Times New Roman"/>
              </a:rPr>
              <a:t>or </a:t>
            </a:r>
            <a:r>
              <a:rPr lang="en-US" sz="2800" spc="-10" dirty="0">
                <a:latin typeface="Garamond" panose="02020404030301010803" pitchFamily="18" charset="0"/>
                <a:cs typeface="Times New Roman"/>
              </a:rPr>
              <a:t>stored </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outside</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without</a:t>
            </a:r>
            <a:r>
              <a:rPr lang="en-US" sz="2800"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regulatory</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permission.</a:t>
            </a:r>
          </a:p>
          <a:p>
            <a:pPr marL="90805" marR="81280" algn="just">
              <a:lnSpc>
                <a:spcPct val="140600"/>
              </a:lnSpc>
              <a:spcBef>
                <a:spcPts val="330"/>
              </a:spcBef>
            </a:pPr>
            <a:endParaRPr lang="en-US" sz="2800" spc="-25" dirty="0">
              <a:latin typeface="Garamond" panose="02020404030301010803" pitchFamily="18" charset="0"/>
              <a:cs typeface="Times New Roman"/>
            </a:endParaRPr>
          </a:p>
          <a:p>
            <a:pPr marL="90805" marR="81280" algn="just">
              <a:lnSpc>
                <a:spcPct val="140600"/>
              </a:lnSpc>
              <a:spcBef>
                <a:spcPts val="330"/>
              </a:spcBef>
            </a:pP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105EEE5D-2E9C-5B08-07C2-6E694E96C7B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260</a:t>
            </a:fld>
            <a:endParaRPr lang="en-US"/>
          </a:p>
        </p:txBody>
      </p:sp>
    </p:spTree>
    <p:extLst>
      <p:ext uri="{BB962C8B-B14F-4D97-AF65-F5344CB8AC3E}">
        <p14:creationId xmlns:p14="http://schemas.microsoft.com/office/powerpoint/2010/main" val="402346281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Data Localization Laws in Nigeria</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840201" cy="7861896"/>
          </a:xfrm>
          <a:prstGeom prst="rect">
            <a:avLst/>
          </a:prstGeom>
        </p:spPr>
        <p:txBody>
          <a:bodyPr vert="horz" wrap="square" lIns="0" tIns="12700" rIns="0" bIns="0" rtlCol="0">
            <a:spAutoFit/>
          </a:bodyPr>
          <a:lstStyle/>
          <a:p>
            <a:pPr marL="12700" marR="6985" algn="just">
              <a:lnSpc>
                <a:spcPct val="150000"/>
              </a:lnSpc>
            </a:pPr>
            <a:r>
              <a:rPr lang="en-US" sz="2800" spc="-5" dirty="0">
                <a:latin typeface="Garamond" panose="02020404030301010803" pitchFamily="18" charset="0"/>
                <a:cs typeface="Times New Roman"/>
              </a:rPr>
              <a:t>Data </a:t>
            </a:r>
            <a:r>
              <a:rPr lang="en-US" sz="2800" spc="-30" dirty="0">
                <a:latin typeface="Garamond" panose="02020404030301010803" pitchFamily="18" charset="0"/>
                <a:cs typeface="Times New Roman"/>
              </a:rPr>
              <a:t>localization </a:t>
            </a:r>
            <a:r>
              <a:rPr lang="en-US" sz="2800" spc="-55" dirty="0">
                <a:latin typeface="Garamond" panose="02020404030301010803" pitchFamily="18" charset="0"/>
                <a:cs typeface="Times New Roman"/>
              </a:rPr>
              <a:t>laws </a:t>
            </a:r>
            <a:r>
              <a:rPr lang="en-US" sz="2800" spc="-25" dirty="0">
                <a:latin typeface="Garamond" panose="02020404030301010803" pitchFamily="18" charset="0"/>
                <a:cs typeface="Times New Roman"/>
              </a:rPr>
              <a:t>in </a:t>
            </a:r>
            <a:r>
              <a:rPr lang="en-US" sz="2800" spc="-30" dirty="0">
                <a:latin typeface="Garamond" panose="02020404030301010803" pitchFamily="18" charset="0"/>
                <a:cs typeface="Times New Roman"/>
              </a:rPr>
              <a:t>Nigeria are regulations </a:t>
            </a:r>
            <a:r>
              <a:rPr lang="en-US" sz="2800" spc="-5" dirty="0">
                <a:latin typeface="Garamond" panose="02020404030301010803" pitchFamily="18" charset="0"/>
                <a:cs typeface="Times New Roman"/>
              </a:rPr>
              <a:t>that </a:t>
            </a:r>
            <a:r>
              <a:rPr lang="en-US" sz="2800" spc="-30" dirty="0">
                <a:latin typeface="Garamond" panose="02020404030301010803" pitchFamily="18" charset="0"/>
                <a:cs typeface="Times New Roman"/>
              </a:rPr>
              <a:t>require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about </a:t>
            </a:r>
            <a:r>
              <a:rPr lang="en-US" sz="2800" spc="-30" dirty="0">
                <a:latin typeface="Garamond" panose="02020404030301010803" pitchFamily="18" charset="0"/>
                <a:cs typeface="Times New Roman"/>
              </a:rPr>
              <a:t>Nigerian citizens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residents </a:t>
            </a:r>
            <a:r>
              <a:rPr lang="en-US" sz="2800" spc="10" dirty="0">
                <a:latin typeface="Garamond" panose="02020404030301010803" pitchFamily="18" charset="0"/>
                <a:cs typeface="Times New Roman"/>
              </a:rPr>
              <a:t>to</a:t>
            </a:r>
            <a:r>
              <a:rPr lang="en-US" sz="2800" spc="15"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collected,</a:t>
            </a:r>
            <a:r>
              <a:rPr lang="en-US" sz="2800" spc="-25" dirty="0">
                <a:latin typeface="Garamond" panose="02020404030301010803" pitchFamily="18" charset="0"/>
                <a:cs typeface="Times New Roman"/>
              </a:rPr>
              <a:t> processed,</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stored</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within</a:t>
            </a:r>
            <a:r>
              <a:rPr lang="en-US" sz="2800" spc="-2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country,</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often</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before</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being</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transferred </a:t>
            </a:r>
            <a:r>
              <a:rPr lang="en-US" sz="2800" spc="-30" dirty="0">
                <a:latin typeface="Garamond" panose="02020404030301010803" pitchFamily="18" charset="0"/>
                <a:cs typeface="Times New Roman"/>
              </a:rPr>
              <a:t>internationally.</a:t>
            </a:r>
            <a:endParaRPr lang="en-US" sz="2800" dirty="0">
              <a:latin typeface="Garamond" panose="02020404030301010803" pitchFamily="18" charset="0"/>
              <a:cs typeface="Times New Roman"/>
            </a:endParaRPr>
          </a:p>
          <a:p>
            <a:pPr marL="12700" marR="11430" algn="just">
              <a:lnSpc>
                <a:spcPct val="150000"/>
              </a:lnSpc>
            </a:pPr>
            <a:r>
              <a:rPr lang="en-US" sz="2800" spc="-10" dirty="0">
                <a:latin typeface="Garamond" panose="02020404030301010803" pitchFamily="18" charset="0"/>
                <a:cs typeface="Times New Roman"/>
              </a:rPr>
              <a:t>The </a:t>
            </a:r>
            <a:r>
              <a:rPr lang="en-US" sz="2800" spc="15" dirty="0" err="1">
                <a:latin typeface="Garamond" panose="02020404030301010803" pitchFamily="18" charset="0"/>
                <a:cs typeface="Times New Roman"/>
              </a:rPr>
              <a:t>NDPA</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states </a:t>
            </a:r>
            <a:r>
              <a:rPr lang="en-US" sz="2800" dirty="0">
                <a:latin typeface="Garamond" panose="02020404030301010803" pitchFamily="18" charset="0"/>
                <a:cs typeface="Times New Roman"/>
              </a:rPr>
              <a:t>that </a:t>
            </a:r>
            <a:r>
              <a:rPr lang="en-US" sz="2800" spc="-25" dirty="0">
                <a:latin typeface="Garamond" panose="02020404030301010803" pitchFamily="18" charset="0"/>
                <a:cs typeface="Times New Roman"/>
              </a:rPr>
              <a:t>personal </a:t>
            </a:r>
            <a:r>
              <a:rPr lang="en-US" sz="2800" spc="-20" dirty="0">
                <a:latin typeface="Garamond" panose="02020404030301010803" pitchFamily="18" charset="0"/>
                <a:cs typeface="Times New Roman"/>
              </a:rPr>
              <a:t>data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Nigerian </a:t>
            </a:r>
            <a:r>
              <a:rPr lang="en-US" sz="2800" spc="-20" dirty="0">
                <a:latin typeface="Garamond" panose="02020404030301010803" pitchFamily="18" charset="0"/>
                <a:cs typeface="Times New Roman"/>
              </a:rPr>
              <a:t>residents </a:t>
            </a:r>
            <a:r>
              <a:rPr lang="en-US" sz="2800" spc="-40" dirty="0">
                <a:latin typeface="Garamond" panose="02020404030301010803" pitchFamily="18" charset="0"/>
                <a:cs typeface="Times New Roman"/>
              </a:rPr>
              <a:t>shall </a:t>
            </a:r>
            <a:r>
              <a:rPr lang="en-US" sz="2800" spc="10" dirty="0">
                <a:latin typeface="Garamond" panose="02020404030301010803" pitchFamily="18" charset="0"/>
                <a:cs typeface="Times New Roman"/>
              </a:rPr>
              <a:t>not </a:t>
            </a:r>
            <a:r>
              <a:rPr lang="en-US" sz="2800" spc="-20" dirty="0">
                <a:latin typeface="Garamond" panose="02020404030301010803" pitchFamily="18" charset="0"/>
                <a:cs typeface="Times New Roman"/>
              </a:rPr>
              <a:t>be </a:t>
            </a:r>
            <a:r>
              <a:rPr lang="en-US" sz="2800" spc="-15" dirty="0">
                <a:latin typeface="Garamond" panose="02020404030301010803" pitchFamily="18" charset="0"/>
                <a:cs typeface="Times New Roman"/>
              </a:rPr>
              <a:t>transferred </a:t>
            </a:r>
            <a:r>
              <a:rPr lang="en-US" sz="2800" spc="-20" dirty="0">
                <a:latin typeface="Garamond" panose="02020404030301010803" pitchFamily="18" charset="0"/>
                <a:cs typeface="Times New Roman"/>
              </a:rPr>
              <a:t>outside </a:t>
            </a:r>
            <a:r>
              <a:rPr lang="en-US" sz="2800" spc="-35" dirty="0">
                <a:latin typeface="Garamond" panose="02020404030301010803" pitchFamily="18" charset="0"/>
                <a:cs typeface="Times New Roman"/>
              </a:rPr>
              <a:t>Nigeria </a:t>
            </a:r>
            <a:r>
              <a:rPr lang="en-US" sz="2800" spc="-30" dirty="0">
                <a:latin typeface="Garamond" panose="02020404030301010803" pitchFamily="18" charset="0"/>
                <a:cs typeface="Times New Roman"/>
              </a:rPr>
              <a:t> </a:t>
            </a:r>
            <a:r>
              <a:rPr lang="en-US" sz="2800" spc="-35" dirty="0">
                <a:latin typeface="Garamond" panose="02020404030301010803" pitchFamily="18" charset="0"/>
                <a:cs typeface="Times New Roman"/>
              </a:rPr>
              <a:t>unless:</a:t>
            </a:r>
            <a:endParaRPr lang="en-US" sz="3200" dirty="0">
              <a:latin typeface="Garamond" panose="02020404030301010803" pitchFamily="18" charset="0"/>
              <a:cs typeface="Times New Roman"/>
            </a:endParaRPr>
          </a:p>
          <a:p>
            <a:pPr marL="469265" indent="-228600">
              <a:lnSpc>
                <a:spcPct val="150000"/>
              </a:lnSpc>
              <a:spcBef>
                <a:spcPts val="1150"/>
              </a:spcBef>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has</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given</a:t>
            </a:r>
            <a:r>
              <a:rPr lang="en-US" sz="2800" spc="-10" dirty="0">
                <a:latin typeface="Garamond" panose="02020404030301010803" pitchFamily="18" charset="0"/>
                <a:cs typeface="Times New Roman"/>
              </a:rPr>
              <a:t> consent</a:t>
            </a:r>
            <a:r>
              <a:rPr lang="en-US" sz="2800" spc="10" dirty="0">
                <a:latin typeface="Garamond" panose="02020404030301010803" pitchFamily="18" charset="0"/>
                <a:cs typeface="Times New Roman"/>
              </a:rPr>
              <a:t> to</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transfer;</a:t>
            </a:r>
            <a:endParaRPr lang="en-US" sz="2800" dirty="0">
              <a:latin typeface="Garamond" panose="02020404030301010803" pitchFamily="18" charset="0"/>
              <a:cs typeface="Times New Roman"/>
            </a:endParaRPr>
          </a:p>
          <a:p>
            <a:pPr marL="469265" marR="7620" indent="-228600">
              <a:lnSpc>
                <a:spcPct val="150000"/>
              </a:lnSpc>
              <a:spcBef>
                <a:spcPts val="45"/>
              </a:spcBef>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necessary</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the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performance</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contract</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between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the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processor;</a:t>
            </a:r>
            <a:endParaRPr lang="en-US" sz="2800" dirty="0">
              <a:latin typeface="Garamond" panose="02020404030301010803" pitchFamily="18" charset="0"/>
              <a:cs typeface="Times New Roman"/>
            </a:endParaRPr>
          </a:p>
          <a:p>
            <a:pPr marL="469265" marR="8255" indent="-228600">
              <a:lnSpc>
                <a:spcPct val="150000"/>
              </a:lnSpc>
              <a:spcBef>
                <a:spcPts val="40"/>
              </a:spcBef>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spc="65"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6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necessary</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conclusion</a:t>
            </a:r>
            <a:r>
              <a:rPr lang="en-US" sz="2800" spc="6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performance</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5" dirty="0">
                <a:latin typeface="Garamond" panose="02020404030301010803" pitchFamily="18" charset="0"/>
                <a:cs typeface="Times New Roman"/>
              </a:rPr>
              <a:t> </a:t>
            </a:r>
            <a:r>
              <a:rPr lang="en-US" sz="2800" spc="-10" dirty="0">
                <a:latin typeface="Garamond" panose="02020404030301010803" pitchFamily="18" charset="0"/>
                <a:cs typeface="Times New Roman"/>
              </a:rPr>
              <a:t>contract</a:t>
            </a:r>
            <a:r>
              <a:rPr lang="en-US" sz="2800" spc="45" dirty="0">
                <a:latin typeface="Garamond" panose="02020404030301010803" pitchFamily="18" charset="0"/>
                <a:cs typeface="Times New Roman"/>
              </a:rPr>
              <a:t> </a:t>
            </a:r>
            <a:r>
              <a:rPr lang="en-US" sz="2800" spc="-20" dirty="0">
                <a:latin typeface="Garamond" panose="02020404030301010803" pitchFamily="18" charset="0"/>
                <a:cs typeface="Times New Roman"/>
              </a:rPr>
              <a:t>concluded</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interest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between</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controller</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processor</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third</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party;</a:t>
            </a:r>
            <a:endParaRPr lang="en-US" sz="2800" dirty="0">
              <a:latin typeface="Garamond" panose="02020404030301010803" pitchFamily="18" charset="0"/>
              <a:cs typeface="Times New Roman"/>
            </a:endParaRPr>
          </a:p>
          <a:p>
            <a:pPr marL="469265" marR="5080" indent="-228600">
              <a:lnSpc>
                <a:spcPct val="150000"/>
              </a:lnSpc>
              <a:spcBef>
                <a:spcPts val="20"/>
              </a:spcBef>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6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benefit</a:t>
            </a:r>
            <a:r>
              <a:rPr lang="en-US" sz="2800" spc="-6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80"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5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60" dirty="0">
                <a:latin typeface="Garamond" panose="02020404030301010803" pitchFamily="18" charset="0"/>
                <a:cs typeface="Times New Roman"/>
              </a:rPr>
              <a:t> </a:t>
            </a:r>
            <a:r>
              <a:rPr lang="en-US" sz="2800" spc="10" dirty="0">
                <a:latin typeface="Garamond" panose="02020404030301010803" pitchFamily="18" charset="0"/>
                <a:cs typeface="Times New Roman"/>
              </a:rPr>
              <a:t>not</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practicable</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60" dirty="0">
                <a:latin typeface="Garamond" panose="02020404030301010803" pitchFamily="18" charset="0"/>
                <a:cs typeface="Times New Roman"/>
              </a:rPr>
              <a:t> </a:t>
            </a:r>
            <a:r>
              <a:rPr lang="en-US" sz="2800" spc="-15" dirty="0">
                <a:latin typeface="Garamond" panose="02020404030301010803" pitchFamily="18" charset="0"/>
                <a:cs typeface="Times New Roman"/>
              </a:rPr>
              <a:t>obtain</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5" dirty="0">
                <a:latin typeface="Garamond" panose="02020404030301010803" pitchFamily="18" charset="0"/>
                <a:cs typeface="Times New Roman"/>
              </a:rPr>
              <a:t> </a:t>
            </a:r>
            <a:r>
              <a:rPr lang="en-US" sz="2800" spc="-10" dirty="0">
                <a:latin typeface="Garamond" panose="02020404030301010803" pitchFamily="18" charset="0"/>
                <a:cs typeface="Times New Roman"/>
              </a:rPr>
              <a:t>consent </a:t>
            </a:r>
            <a:r>
              <a:rPr lang="en-US" sz="2800" spc="-285"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subject,</a:t>
            </a:r>
            <a:r>
              <a:rPr lang="en-US" sz="2800" dirty="0">
                <a:latin typeface="Garamond" panose="02020404030301010803" pitchFamily="18" charset="0"/>
                <a:cs typeface="Times New Roman"/>
              </a:rPr>
              <a:t> or</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if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obtained,</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60" dirty="0">
                <a:latin typeface="Garamond" panose="02020404030301010803" pitchFamily="18" charset="0"/>
                <a:cs typeface="Times New Roman"/>
              </a:rPr>
              <a:t>likely</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be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withheld;</a:t>
            </a:r>
            <a:endParaRPr lang="en-US" sz="2800" dirty="0">
              <a:latin typeface="Garamond" panose="02020404030301010803" pitchFamily="18" charset="0"/>
              <a:cs typeface="Times New Roman"/>
            </a:endParaRPr>
          </a:p>
          <a:p>
            <a:pPr marL="469265" marR="6350" indent="-228600">
              <a:lnSpc>
                <a:spcPct val="150000"/>
              </a:lnSpc>
              <a:spcBef>
                <a:spcPts val="15"/>
              </a:spcBef>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made</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register</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15" dirty="0">
                <a:latin typeface="Garamond" panose="02020404030301010803" pitchFamily="18" charset="0"/>
                <a:cs typeface="Times New Roman"/>
              </a:rPr>
              <a:t>record</a:t>
            </a:r>
            <a:r>
              <a:rPr lang="en-US" sz="2800" dirty="0">
                <a:latin typeface="Garamond" panose="02020404030301010803" pitchFamily="18" charset="0"/>
                <a:cs typeface="Times New Roman"/>
              </a:rPr>
              <a:t> that</a:t>
            </a:r>
            <a:r>
              <a:rPr lang="en-US" sz="2800" spc="1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intended</a:t>
            </a:r>
            <a:r>
              <a:rPr lang="en-US" sz="2800" spc="10" dirty="0">
                <a:latin typeface="Garamond" panose="02020404030301010803" pitchFamily="18" charset="0"/>
                <a:cs typeface="Times New Roman"/>
              </a:rPr>
              <a:t> to</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provide</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spc="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5" dirty="0">
                <a:latin typeface="Garamond" panose="02020404030301010803" pitchFamily="18" charset="0"/>
                <a:cs typeface="Times New Roman"/>
              </a:rPr>
              <a:t>the </a:t>
            </a:r>
            <a:r>
              <a:rPr lang="en-US" sz="2800" spc="-285" dirty="0">
                <a:latin typeface="Garamond" panose="02020404030301010803" pitchFamily="18" charset="0"/>
                <a:cs typeface="Times New Roman"/>
              </a:rPr>
              <a:t> </a:t>
            </a:r>
            <a:r>
              <a:rPr lang="en-US" sz="2800" spc="-30" dirty="0">
                <a:latin typeface="Garamond" panose="02020404030301010803" pitchFamily="18" charset="0"/>
                <a:cs typeface="Times New Roman"/>
              </a:rPr>
              <a:t>public</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open </a:t>
            </a:r>
            <a:r>
              <a:rPr lang="en-US" sz="2800" spc="10" dirty="0">
                <a:latin typeface="Garamond" panose="02020404030301010803" pitchFamily="18" charset="0"/>
                <a:cs typeface="Times New Roman"/>
              </a:rPr>
              <a:t>to</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consultation</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5" dirty="0">
                <a:latin typeface="Garamond" panose="02020404030301010803" pitchFamily="18" charset="0"/>
                <a:cs typeface="Times New Roman"/>
              </a:rPr>
              <a:t> 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public;</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2B65C47C-BC1E-8EEC-0C06-FFE4D98998A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261</a:t>
            </a:fld>
            <a:endParaRPr lang="en-US"/>
          </a:p>
        </p:txBody>
      </p:sp>
    </p:spTree>
    <p:extLst>
      <p:ext uri="{BB962C8B-B14F-4D97-AF65-F5344CB8AC3E}">
        <p14:creationId xmlns:p14="http://schemas.microsoft.com/office/powerpoint/2010/main" val="2522982494"/>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Data Localization Laws in Nigeria</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840201" cy="6851363"/>
          </a:xfrm>
          <a:prstGeom prst="rect">
            <a:avLst/>
          </a:prstGeom>
        </p:spPr>
        <p:txBody>
          <a:bodyPr vert="horz" wrap="square" lIns="0" tIns="12700" rIns="0" bIns="0" rtlCol="0">
            <a:spAutoFit/>
          </a:bodyPr>
          <a:lstStyle/>
          <a:p>
            <a:pPr marL="469265" marR="7620" indent="-228600">
              <a:lnSpc>
                <a:spcPct val="150000"/>
              </a:lnSpc>
              <a:spcBef>
                <a:spcPts val="100"/>
              </a:spcBef>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spc="9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85" dirty="0">
                <a:latin typeface="Garamond" panose="02020404030301010803" pitchFamily="18" charset="0"/>
                <a:cs typeface="Times New Roman"/>
              </a:rPr>
              <a:t> </a:t>
            </a:r>
            <a:r>
              <a:rPr lang="en-US" sz="2800" spc="-25" dirty="0">
                <a:latin typeface="Garamond" panose="02020404030301010803" pitchFamily="18" charset="0"/>
                <a:cs typeface="Times New Roman"/>
              </a:rPr>
              <a:t>has</a:t>
            </a:r>
            <a:r>
              <a:rPr lang="en-US" sz="2800" spc="85" dirty="0">
                <a:latin typeface="Garamond" panose="02020404030301010803" pitchFamily="18" charset="0"/>
                <a:cs typeface="Times New Roman"/>
              </a:rPr>
              <a:t> </a:t>
            </a:r>
            <a:r>
              <a:rPr lang="en-US" sz="2800" spc="-15" dirty="0">
                <a:latin typeface="Garamond" panose="02020404030301010803" pitchFamily="18" charset="0"/>
                <a:cs typeface="Times New Roman"/>
              </a:rPr>
              <a:t>been</a:t>
            </a:r>
            <a:r>
              <a:rPr lang="en-US" sz="2800" spc="90" dirty="0">
                <a:latin typeface="Garamond" panose="02020404030301010803" pitchFamily="18" charset="0"/>
                <a:cs typeface="Times New Roman"/>
              </a:rPr>
              <a:t> </a:t>
            </a:r>
            <a:r>
              <a:rPr lang="en-US" sz="2800" spc="-20" dirty="0">
                <a:latin typeface="Garamond" panose="02020404030301010803" pitchFamily="18" charset="0"/>
                <a:cs typeface="Times New Roman"/>
              </a:rPr>
              <a:t>authorized</a:t>
            </a:r>
            <a:r>
              <a:rPr lang="en-US" sz="2800" spc="90"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90" dirty="0">
                <a:latin typeface="Garamond" panose="02020404030301010803" pitchFamily="18" charset="0"/>
                <a:cs typeface="Times New Roman"/>
              </a:rPr>
              <a:t> </a:t>
            </a:r>
            <a:r>
              <a:rPr lang="en-US" sz="2800" spc="15" dirty="0" err="1">
                <a:latin typeface="Garamond" panose="02020404030301010803" pitchFamily="18" charset="0"/>
                <a:cs typeface="Times New Roman"/>
              </a:rPr>
              <a:t>NDPC</a:t>
            </a:r>
            <a:r>
              <a:rPr lang="en-US" sz="2800" spc="85" dirty="0">
                <a:latin typeface="Garamond" panose="02020404030301010803" pitchFamily="18" charset="0"/>
                <a:cs typeface="Times New Roman"/>
              </a:rPr>
              <a:t> </a:t>
            </a:r>
            <a:r>
              <a:rPr lang="en-US" sz="2800" spc="-20" dirty="0">
                <a:latin typeface="Garamond" panose="02020404030301010803" pitchFamily="18" charset="0"/>
                <a:cs typeface="Times New Roman"/>
              </a:rPr>
              <a:t>after</a:t>
            </a:r>
            <a:r>
              <a:rPr lang="en-US" sz="2800" spc="90" dirty="0">
                <a:latin typeface="Garamond" panose="02020404030301010803" pitchFamily="18" charset="0"/>
                <a:cs typeface="Times New Roman"/>
              </a:rPr>
              <a:t> </a:t>
            </a:r>
            <a:r>
              <a:rPr lang="en-US" sz="2800" spc="-30" dirty="0">
                <a:latin typeface="Garamond" panose="02020404030301010803" pitchFamily="18" charset="0"/>
                <a:cs typeface="Times New Roman"/>
              </a:rPr>
              <a:t>ensuring</a:t>
            </a:r>
            <a:r>
              <a:rPr lang="en-US" sz="2800" spc="95" dirty="0">
                <a:latin typeface="Garamond" panose="02020404030301010803" pitchFamily="18" charset="0"/>
                <a:cs typeface="Times New Roman"/>
              </a:rPr>
              <a:t> </a:t>
            </a:r>
            <a:r>
              <a:rPr lang="en-US" sz="2800" dirty="0">
                <a:latin typeface="Garamond" panose="02020404030301010803" pitchFamily="18" charset="0"/>
                <a:cs typeface="Times New Roman"/>
              </a:rPr>
              <a:t>that</a:t>
            </a:r>
            <a:r>
              <a:rPr lang="en-US" sz="2800" spc="90" dirty="0">
                <a:latin typeface="Garamond" panose="02020404030301010803" pitchFamily="18" charset="0"/>
                <a:cs typeface="Times New Roman"/>
              </a:rPr>
              <a:t> </a:t>
            </a:r>
            <a:r>
              <a:rPr lang="en-US" sz="2800" spc="-10" dirty="0">
                <a:latin typeface="Garamond" panose="02020404030301010803" pitchFamily="18" charset="0"/>
                <a:cs typeface="Times New Roman"/>
              </a:rPr>
              <a:t>there</a:t>
            </a:r>
            <a:r>
              <a:rPr lang="en-US" sz="2800" spc="95"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70" dirty="0">
                <a:latin typeface="Garamond" panose="02020404030301010803" pitchFamily="18" charset="0"/>
                <a:cs typeface="Times New Roman"/>
              </a:rPr>
              <a:t> </a:t>
            </a:r>
            <a:r>
              <a:rPr lang="en-US" sz="2800" spc="-25" dirty="0">
                <a:latin typeface="Garamond" panose="02020404030301010803" pitchFamily="18" charset="0"/>
                <a:cs typeface="Times New Roman"/>
              </a:rPr>
              <a:t>adequate</a:t>
            </a:r>
            <a:r>
              <a:rPr lang="en-US" sz="2800" spc="95" dirty="0">
                <a:latin typeface="Garamond" panose="02020404030301010803" pitchFamily="18" charset="0"/>
                <a:cs typeface="Times New Roman"/>
              </a:rPr>
              <a:t> </a:t>
            </a:r>
            <a:r>
              <a:rPr lang="en-US" sz="2800" spc="-35" dirty="0">
                <a:latin typeface="Garamond" panose="02020404030301010803" pitchFamily="18" charset="0"/>
                <a:cs typeface="Times New Roman"/>
              </a:rPr>
              <a:t>security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measures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place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in</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destination</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country;</a:t>
            </a:r>
            <a:r>
              <a:rPr lang="en-US" sz="2800" dirty="0">
                <a:latin typeface="Garamond" panose="02020404030301010803" pitchFamily="18" charset="0"/>
                <a:cs typeface="Times New Roman"/>
              </a:rPr>
              <a:t> or</a:t>
            </a:r>
          </a:p>
          <a:p>
            <a:pPr marL="469265" indent="-228600">
              <a:lnSpc>
                <a:spcPct val="150000"/>
              </a:lnSpc>
              <a:spcBef>
                <a:spcPts val="625"/>
              </a:spcBef>
              <a:buFont typeface="Wingdings"/>
              <a:buChar char=""/>
              <a:tabLst>
                <a:tab pos="469265" algn="l"/>
                <a:tab pos="469900" algn="l"/>
              </a:tabLst>
            </a:pPr>
            <a:r>
              <a:rPr lang="en-US" sz="2800" spc="-1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complies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international</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treaty</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convention</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ratified</a:t>
            </a:r>
            <a:r>
              <a:rPr lang="en-US" sz="2800" spc="15" dirty="0">
                <a:latin typeface="Garamond" panose="02020404030301010803" pitchFamily="18" charset="0"/>
                <a:cs typeface="Times New Roman"/>
              </a:rPr>
              <a:t> </a:t>
            </a:r>
            <a:r>
              <a:rPr lang="en-US" sz="2800" spc="-50" dirty="0">
                <a:latin typeface="Garamond" panose="02020404030301010803" pitchFamily="18" charset="0"/>
                <a:cs typeface="Times New Roman"/>
              </a:rPr>
              <a:t>by</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Nigeria.</a:t>
            </a:r>
            <a:endParaRPr lang="en-US" sz="2800" dirty="0">
              <a:latin typeface="Garamond" panose="02020404030301010803" pitchFamily="18" charset="0"/>
              <a:cs typeface="Times New Roman"/>
            </a:endParaRPr>
          </a:p>
          <a:p>
            <a:pPr marL="12700" marR="7620">
              <a:lnSpc>
                <a:spcPct val="150000"/>
              </a:lnSpc>
              <a:spcBef>
                <a:spcPts val="800"/>
              </a:spcBef>
            </a:pPr>
            <a:endParaRPr lang="en-US" sz="2800" spc="-10" dirty="0">
              <a:latin typeface="Garamond" panose="02020404030301010803" pitchFamily="18" charset="0"/>
              <a:cs typeface="Times New Roman"/>
            </a:endParaRPr>
          </a:p>
          <a:p>
            <a:pPr marL="12700" marR="7620">
              <a:lnSpc>
                <a:spcPct val="150000"/>
              </a:lnSpc>
              <a:spcBef>
                <a:spcPts val="800"/>
              </a:spcBef>
            </a:pPr>
            <a:r>
              <a:rPr lang="en-US" sz="2800" spc="-10" dirty="0">
                <a:latin typeface="Garamond" panose="02020404030301010803" pitchFamily="18" charset="0"/>
                <a:cs typeface="Times New Roman"/>
              </a:rPr>
              <a:t>The</a:t>
            </a:r>
            <a:r>
              <a:rPr lang="en-US" sz="2800" spc="110" dirty="0">
                <a:latin typeface="Garamond" panose="02020404030301010803" pitchFamily="18" charset="0"/>
                <a:cs typeface="Times New Roman"/>
              </a:rPr>
              <a:t> </a:t>
            </a:r>
            <a:r>
              <a:rPr lang="en-US" sz="2800" spc="15" dirty="0" err="1">
                <a:latin typeface="Garamond" panose="02020404030301010803" pitchFamily="18" charset="0"/>
                <a:cs typeface="Times New Roman"/>
              </a:rPr>
              <a:t>NDPA</a:t>
            </a:r>
            <a:r>
              <a:rPr lang="en-US" sz="2800" spc="100" dirty="0">
                <a:latin typeface="Garamond" panose="02020404030301010803" pitchFamily="18" charset="0"/>
                <a:cs typeface="Times New Roman"/>
              </a:rPr>
              <a:t> </a:t>
            </a:r>
            <a:r>
              <a:rPr lang="en-US" sz="2800" spc="-35" dirty="0">
                <a:latin typeface="Garamond" panose="02020404030301010803" pitchFamily="18" charset="0"/>
                <a:cs typeface="Times New Roman"/>
              </a:rPr>
              <a:t>also</a:t>
            </a:r>
            <a:r>
              <a:rPr lang="en-US" sz="2800" spc="114" dirty="0">
                <a:latin typeface="Garamond" panose="02020404030301010803" pitchFamily="18" charset="0"/>
                <a:cs typeface="Times New Roman"/>
              </a:rPr>
              <a:t> </a:t>
            </a:r>
            <a:r>
              <a:rPr lang="en-US" sz="2800" spc="-25" dirty="0">
                <a:latin typeface="Garamond" panose="02020404030301010803" pitchFamily="18" charset="0"/>
                <a:cs typeface="Times New Roman"/>
              </a:rPr>
              <a:t>provides</a:t>
            </a:r>
            <a:r>
              <a:rPr lang="en-US" sz="2800" spc="105" dirty="0">
                <a:latin typeface="Garamond" panose="02020404030301010803" pitchFamily="18" charset="0"/>
                <a:cs typeface="Times New Roman"/>
              </a:rPr>
              <a:t> </a:t>
            </a:r>
            <a:r>
              <a:rPr lang="en-US" sz="2800" spc="-20" dirty="0">
                <a:latin typeface="Garamond" panose="02020404030301010803" pitchFamily="18" charset="0"/>
                <a:cs typeface="Times New Roman"/>
              </a:rPr>
              <a:t>some</a:t>
            </a:r>
            <a:r>
              <a:rPr lang="en-US" sz="2800" spc="105" dirty="0">
                <a:latin typeface="Garamond" panose="02020404030301010803" pitchFamily="18" charset="0"/>
                <a:cs typeface="Times New Roman"/>
              </a:rPr>
              <a:t> </a:t>
            </a:r>
            <a:r>
              <a:rPr lang="en-US" sz="2800" spc="-25" dirty="0">
                <a:latin typeface="Garamond" panose="02020404030301010803" pitchFamily="18" charset="0"/>
                <a:cs typeface="Times New Roman"/>
              </a:rPr>
              <a:t>exceptions</a:t>
            </a:r>
            <a:r>
              <a:rPr lang="en-US" sz="2800" spc="100"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0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1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a:t>
            </a:r>
            <a:r>
              <a:rPr lang="en-US" sz="2800" spc="10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10" dirty="0">
                <a:latin typeface="Garamond" panose="02020404030301010803" pitchFamily="18" charset="0"/>
                <a:cs typeface="Times New Roman"/>
              </a:rPr>
              <a:t> </a:t>
            </a:r>
            <a:r>
              <a:rPr lang="en-US" sz="2800" spc="-20" dirty="0">
                <a:latin typeface="Garamond" panose="02020404030301010803" pitchFamily="18" charset="0"/>
                <a:cs typeface="Times New Roman"/>
              </a:rPr>
              <a:t>personal</a:t>
            </a:r>
            <a:r>
              <a:rPr lang="en-US" sz="2800" spc="1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5"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1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105" dirty="0">
                <a:latin typeface="Garamond" panose="02020404030301010803" pitchFamily="18" charset="0"/>
                <a:cs typeface="Times New Roman"/>
              </a:rPr>
              <a:t> </a:t>
            </a:r>
            <a:r>
              <a:rPr lang="en-US" sz="2800" spc="-25" dirty="0">
                <a:latin typeface="Garamond" panose="02020404030301010803" pitchFamily="18" charset="0"/>
                <a:cs typeface="Times New Roman"/>
              </a:rPr>
              <a:t>foreign</a:t>
            </a:r>
            <a:r>
              <a:rPr lang="en-US" sz="2800" spc="110" dirty="0">
                <a:latin typeface="Garamond" panose="02020404030301010803" pitchFamily="18" charset="0"/>
                <a:cs typeface="Times New Roman"/>
              </a:rPr>
              <a:t> </a:t>
            </a:r>
            <a:r>
              <a:rPr lang="en-US" sz="2800" spc="-20" dirty="0">
                <a:latin typeface="Garamond" panose="02020404030301010803" pitchFamily="18" charset="0"/>
                <a:cs typeface="Times New Roman"/>
              </a:rPr>
              <a:t>country,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such</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as:</a:t>
            </a:r>
            <a:endParaRPr lang="en-US" sz="2800" dirty="0">
              <a:latin typeface="Garamond" panose="02020404030301010803" pitchFamily="18" charset="0"/>
              <a:cs typeface="Times New Roman"/>
            </a:endParaRPr>
          </a:p>
          <a:p>
            <a:pPr marL="469265" marR="12700" indent="-228600">
              <a:lnSpc>
                <a:spcPct val="150000"/>
              </a:lnSpc>
              <a:buFont typeface="Wingdings"/>
              <a:buChar char=""/>
              <a:tabLst>
                <a:tab pos="469265" algn="l"/>
                <a:tab pos="469900" algn="l"/>
              </a:tabLst>
            </a:pPr>
            <a:r>
              <a:rPr lang="en-US" sz="2800" spc="-25" dirty="0">
                <a:latin typeface="Garamond" panose="02020404030301010803" pitchFamily="18" charset="0"/>
                <a:cs typeface="Times New Roman"/>
              </a:rPr>
              <a:t>When</a:t>
            </a:r>
            <a:r>
              <a:rPr lang="en-US" sz="2800" spc="-55"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6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required</a:t>
            </a:r>
            <a:r>
              <a:rPr lang="en-US" sz="2800" spc="-4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national</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security,</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public</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order,</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public</a:t>
            </a:r>
            <a:r>
              <a:rPr lang="en-US" sz="2800" spc="-55" dirty="0">
                <a:latin typeface="Garamond" panose="02020404030301010803" pitchFamily="18" charset="0"/>
                <a:cs typeface="Times New Roman"/>
              </a:rPr>
              <a:t> </a:t>
            </a:r>
            <a:r>
              <a:rPr lang="en-US" sz="2800" spc="-20" dirty="0">
                <a:latin typeface="Garamond" panose="02020404030301010803" pitchFamily="18" charset="0"/>
                <a:cs typeface="Times New Roman"/>
              </a:rPr>
              <a:t>health,</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public</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morality,</a:t>
            </a:r>
            <a:r>
              <a:rPr lang="en-US" sz="2800" spc="-5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60" dirty="0">
                <a:latin typeface="Garamond" panose="02020404030301010803" pitchFamily="18" charset="0"/>
                <a:cs typeface="Times New Roman"/>
              </a:rPr>
              <a:t> </a:t>
            </a:r>
            <a:r>
              <a:rPr lang="en-US" sz="2800" spc="-30" dirty="0">
                <a:latin typeface="Garamond" panose="02020404030301010803" pitchFamily="18" charset="0"/>
                <a:cs typeface="Times New Roman"/>
              </a:rPr>
              <a:t>public </a:t>
            </a:r>
            <a:r>
              <a:rPr lang="en-US" sz="2800" spc="-285" dirty="0">
                <a:latin typeface="Garamond" panose="02020404030301010803" pitchFamily="18" charset="0"/>
                <a:cs typeface="Times New Roman"/>
              </a:rPr>
              <a:t> </a:t>
            </a:r>
            <a:r>
              <a:rPr lang="en-US" sz="2800" spc="-25" dirty="0">
                <a:latin typeface="Garamond" panose="02020404030301010803" pitchFamily="18" charset="0"/>
                <a:cs typeface="Times New Roman"/>
              </a:rPr>
              <a:t>interest;</a:t>
            </a:r>
            <a:endParaRPr lang="en-US" sz="2800" dirty="0">
              <a:latin typeface="Garamond" panose="02020404030301010803" pitchFamily="18" charset="0"/>
              <a:cs typeface="Times New Roman"/>
            </a:endParaRPr>
          </a:p>
          <a:p>
            <a:pPr marL="469265" marR="8255" indent="-228600">
              <a:lnSpc>
                <a:spcPct val="150000"/>
              </a:lnSpc>
              <a:spcBef>
                <a:spcPts val="40"/>
              </a:spcBef>
              <a:buFont typeface="Wingdings"/>
              <a:buChar char=""/>
              <a:tabLst>
                <a:tab pos="469265" algn="l"/>
                <a:tab pos="469900" algn="l"/>
              </a:tabLst>
            </a:pPr>
            <a:r>
              <a:rPr lang="en-US" sz="2800" spc="-25" dirty="0">
                <a:latin typeface="Garamond" panose="02020404030301010803" pitchFamily="18" charset="0"/>
                <a:cs typeface="Times New Roman"/>
              </a:rPr>
              <a:t>When</a:t>
            </a:r>
            <a:r>
              <a:rPr lang="en-US" sz="2800" spc="150"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14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140" dirty="0">
                <a:latin typeface="Garamond" panose="02020404030301010803" pitchFamily="18" charset="0"/>
                <a:cs typeface="Times New Roman"/>
              </a:rPr>
              <a:t> </a:t>
            </a:r>
            <a:r>
              <a:rPr lang="en-US" sz="2800" spc="-25" dirty="0">
                <a:latin typeface="Garamond" panose="02020404030301010803" pitchFamily="18" charset="0"/>
                <a:cs typeface="Times New Roman"/>
              </a:rPr>
              <a:t>required</a:t>
            </a:r>
            <a:r>
              <a:rPr lang="en-US" sz="2800" spc="14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40" dirty="0">
                <a:latin typeface="Garamond" panose="02020404030301010803" pitchFamily="18" charset="0"/>
                <a:cs typeface="Times New Roman"/>
              </a:rPr>
              <a:t> </a:t>
            </a:r>
            <a:r>
              <a:rPr lang="en-US" sz="2800" spc="-30" dirty="0">
                <a:latin typeface="Garamond" panose="02020404030301010803" pitchFamily="18" charset="0"/>
                <a:cs typeface="Times New Roman"/>
              </a:rPr>
              <a:t>historical,</a:t>
            </a:r>
            <a:r>
              <a:rPr lang="en-US" sz="2800" spc="150" dirty="0">
                <a:latin typeface="Garamond" panose="02020404030301010803" pitchFamily="18" charset="0"/>
                <a:cs typeface="Times New Roman"/>
              </a:rPr>
              <a:t> </a:t>
            </a:r>
            <a:r>
              <a:rPr lang="en-US" sz="2800" spc="-30" dirty="0">
                <a:latin typeface="Garamond" panose="02020404030301010803" pitchFamily="18" charset="0"/>
                <a:cs typeface="Times New Roman"/>
              </a:rPr>
              <a:t>statistical,</a:t>
            </a:r>
            <a:r>
              <a:rPr lang="en-US" sz="2800" spc="15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140" dirty="0">
                <a:latin typeface="Garamond" panose="02020404030301010803" pitchFamily="18" charset="0"/>
                <a:cs typeface="Times New Roman"/>
              </a:rPr>
              <a:t> </a:t>
            </a:r>
            <a:r>
              <a:rPr lang="en-US" sz="2800" spc="-30" dirty="0">
                <a:latin typeface="Garamond" panose="02020404030301010803" pitchFamily="18" charset="0"/>
                <a:cs typeface="Times New Roman"/>
              </a:rPr>
              <a:t>scientific</a:t>
            </a:r>
            <a:r>
              <a:rPr lang="en-US" sz="2800" spc="150" dirty="0">
                <a:latin typeface="Garamond" panose="02020404030301010803" pitchFamily="18" charset="0"/>
                <a:cs typeface="Times New Roman"/>
              </a:rPr>
              <a:t> </a:t>
            </a:r>
            <a:r>
              <a:rPr lang="en-US" sz="2800" spc="-25" dirty="0">
                <a:latin typeface="Garamond" panose="02020404030301010803" pitchFamily="18" charset="0"/>
                <a:cs typeface="Times New Roman"/>
              </a:rPr>
              <a:t>research</a:t>
            </a:r>
            <a:r>
              <a:rPr lang="en-US" sz="2800" spc="145" dirty="0">
                <a:latin typeface="Garamond" panose="02020404030301010803" pitchFamily="18" charset="0"/>
                <a:cs typeface="Times New Roman"/>
              </a:rPr>
              <a:t> </a:t>
            </a:r>
            <a:r>
              <a:rPr lang="en-US" sz="2800" spc="-15" dirty="0">
                <a:latin typeface="Garamond" panose="02020404030301010803" pitchFamily="18" charset="0"/>
                <a:cs typeface="Times New Roman"/>
              </a:rPr>
              <a:t>purposes</a:t>
            </a:r>
            <a:r>
              <a:rPr lang="en-US" sz="2800" spc="16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45" dirty="0">
                <a:latin typeface="Garamond" panose="02020404030301010803" pitchFamily="18" charset="0"/>
                <a:cs typeface="Times New Roman"/>
              </a:rPr>
              <a:t> </a:t>
            </a:r>
            <a:r>
              <a:rPr lang="en-US" sz="2800" spc="-10" dirty="0">
                <a:latin typeface="Garamond" panose="02020404030301010803" pitchFamily="18" charset="0"/>
                <a:cs typeface="Times New Roman"/>
              </a:rPr>
              <a:t>there</a:t>
            </a:r>
            <a:r>
              <a:rPr lang="en-US" sz="2800" spc="150" dirty="0">
                <a:latin typeface="Garamond" panose="02020404030301010803" pitchFamily="18" charset="0"/>
                <a:cs typeface="Times New Roman"/>
              </a:rPr>
              <a:t> </a:t>
            </a:r>
            <a:r>
              <a:rPr lang="en-US" sz="2800" spc="-30" dirty="0">
                <a:latin typeface="Garamond" panose="02020404030301010803" pitchFamily="18" charset="0"/>
                <a:cs typeface="Times New Roman"/>
              </a:rPr>
              <a:t>are </a:t>
            </a:r>
            <a:r>
              <a:rPr lang="en-US" sz="2800" spc="-285" dirty="0">
                <a:latin typeface="Garamond" panose="02020404030301010803" pitchFamily="18" charset="0"/>
                <a:cs typeface="Times New Roman"/>
              </a:rPr>
              <a:t> </a:t>
            </a:r>
            <a:r>
              <a:rPr lang="en-US" sz="2800" spc="-20" dirty="0">
                <a:latin typeface="Garamond" panose="02020404030301010803" pitchFamily="18" charset="0"/>
                <a:cs typeface="Times New Roman"/>
              </a:rPr>
              <a:t>adequate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safeguards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the </a:t>
            </a:r>
            <a:r>
              <a:rPr lang="en-US" sz="2800" spc="-25" dirty="0">
                <a:latin typeface="Garamond" panose="02020404030301010803" pitchFamily="18" charset="0"/>
                <a:cs typeface="Times New Roman"/>
              </a:rPr>
              <a:t>rights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15" dirty="0">
                <a:latin typeface="Garamond" panose="02020404030301010803" pitchFamily="18" charset="0"/>
                <a:cs typeface="Times New Roman"/>
              </a:rPr>
              <a:t>freedoms</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subjects;</a:t>
            </a:r>
            <a:endParaRPr lang="en-US" sz="2800" dirty="0">
              <a:latin typeface="Garamond" panose="02020404030301010803" pitchFamily="18" charset="0"/>
              <a:cs typeface="Times New Roman"/>
            </a:endParaRPr>
          </a:p>
          <a:p>
            <a:pPr marL="469265" indent="-228600">
              <a:lnSpc>
                <a:spcPct val="150000"/>
              </a:lnSpc>
              <a:spcBef>
                <a:spcPts val="625"/>
              </a:spcBef>
              <a:buFont typeface="Wingdings"/>
              <a:buChar char=""/>
              <a:tabLst>
                <a:tab pos="469265" algn="l"/>
                <a:tab pos="469900" algn="l"/>
              </a:tabLst>
            </a:pPr>
            <a:r>
              <a:rPr lang="en-US" sz="2800" spc="-25" dirty="0">
                <a:latin typeface="Garamond" panose="02020404030301010803" pitchFamily="18" charset="0"/>
                <a:cs typeface="Times New Roman"/>
              </a:rPr>
              <a:t>When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required</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5" dirty="0">
                <a:latin typeface="Garamond" panose="02020404030301010803" pitchFamily="18" charset="0"/>
                <a:cs typeface="Times New Roman"/>
              </a:rPr>
              <a:t> </a:t>
            </a:r>
            <a:r>
              <a:rPr lang="en-US" sz="2800" spc="-30"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obligation</a:t>
            </a:r>
            <a:r>
              <a:rPr lang="en-US" sz="2800" dirty="0">
                <a:latin typeface="Garamond" panose="02020404030301010803" pitchFamily="18" charset="0"/>
                <a:cs typeface="Times New Roman"/>
              </a:rPr>
              <a:t> or</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court</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order;</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p>
          <a:p>
            <a:pPr marL="469265" indent="-228600">
              <a:lnSpc>
                <a:spcPct val="150000"/>
              </a:lnSpc>
              <a:spcBef>
                <a:spcPts val="620"/>
              </a:spcBef>
              <a:buFont typeface="Wingdings"/>
              <a:buChar char=""/>
              <a:tabLst>
                <a:tab pos="469265" algn="l"/>
                <a:tab pos="469900" algn="l"/>
              </a:tabLst>
            </a:pPr>
            <a:r>
              <a:rPr lang="en-US" sz="2800" spc="-25" dirty="0">
                <a:latin typeface="Garamond" panose="02020404030301010803" pitchFamily="18" charset="0"/>
                <a:cs typeface="Times New Roman"/>
              </a:rPr>
              <a:t>When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it</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is</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required</a:t>
            </a:r>
            <a:r>
              <a:rPr lang="en-US" sz="2800" dirty="0">
                <a:latin typeface="Garamond" panose="02020404030301010803" pitchFamily="18" charset="0"/>
                <a:cs typeface="Times New Roman"/>
              </a:rPr>
              <a:t> for</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establishment,</a:t>
            </a:r>
            <a:r>
              <a:rPr lang="en-US" sz="2800" dirty="0">
                <a:latin typeface="Garamond" panose="02020404030301010803" pitchFamily="18" charset="0"/>
                <a:cs typeface="Times New Roman"/>
              </a:rPr>
              <a:t> </a:t>
            </a:r>
            <a:r>
              <a:rPr lang="en-US" sz="2800" spc="-40" dirty="0">
                <a:latin typeface="Garamond" panose="02020404030301010803" pitchFamily="18" charset="0"/>
                <a:cs typeface="Times New Roman"/>
              </a:rPr>
              <a:t>exercise,</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25" dirty="0">
                <a:latin typeface="Garamond" panose="02020404030301010803" pitchFamily="18" charset="0"/>
                <a:cs typeface="Times New Roman"/>
              </a:rPr>
              <a:t> </a:t>
            </a:r>
            <a:r>
              <a:rPr lang="en-US" sz="2800" spc="-20" dirty="0" err="1">
                <a:latin typeface="Garamond" panose="02020404030301010803" pitchFamily="18" charset="0"/>
                <a:cs typeface="Times New Roman"/>
              </a:rPr>
              <a:t>defence</a:t>
            </a:r>
            <a:r>
              <a:rPr lang="en-US" sz="2800" spc="1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5" dirty="0">
                <a:latin typeface="Garamond" panose="02020404030301010803" pitchFamily="18" charset="0"/>
                <a:cs typeface="Times New Roman"/>
              </a:rPr>
              <a:t> </a:t>
            </a:r>
            <a:r>
              <a:rPr lang="en-US" sz="2800" spc="-40" dirty="0">
                <a:latin typeface="Garamond" panose="02020404030301010803" pitchFamily="18" charset="0"/>
                <a:cs typeface="Times New Roman"/>
              </a:rPr>
              <a:t>claims.</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E4DD5C32-18A1-5EE7-C1C1-441F26B8198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262</a:t>
            </a:fld>
            <a:endParaRPr lang="en-US"/>
          </a:p>
        </p:txBody>
      </p:sp>
    </p:spTree>
    <p:extLst>
      <p:ext uri="{BB962C8B-B14F-4D97-AF65-F5344CB8AC3E}">
        <p14:creationId xmlns:p14="http://schemas.microsoft.com/office/powerpoint/2010/main" val="203514632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Impact of Data Localization on Global Operations</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2" y="1997075"/>
            <a:ext cx="16414110" cy="8110682"/>
          </a:xfrm>
          <a:prstGeom prst="rect">
            <a:avLst/>
          </a:prstGeom>
        </p:spPr>
        <p:txBody>
          <a:bodyPr vert="horz" wrap="square" lIns="0" tIns="12700" rIns="0" bIns="0" rtlCol="0">
            <a:spAutoFit/>
          </a:bodyPr>
          <a:lstStyle/>
          <a:p>
            <a:pPr marL="469265" marR="5080" indent="-228600" algn="just">
              <a:lnSpc>
                <a:spcPct val="1407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Compliance </a:t>
            </a:r>
            <a:r>
              <a:rPr lang="en-US" sz="2800" b="1" spc="-30" dirty="0">
                <a:solidFill>
                  <a:srgbClr val="054C2C"/>
                </a:solidFill>
                <a:latin typeface="Garamond" panose="02020404030301010803" pitchFamily="18" charset="0"/>
                <a:cs typeface="Times New Roman"/>
              </a:rPr>
              <a:t>Burden</a:t>
            </a:r>
            <a:r>
              <a:rPr lang="en-US" sz="2800" spc="-30" dirty="0">
                <a:solidFill>
                  <a:srgbClr val="054C2C"/>
                </a:solidFill>
                <a:latin typeface="Garamond" panose="02020404030301010803" pitchFamily="18" charset="0"/>
                <a:cs typeface="Times New Roman"/>
              </a:rPr>
              <a:t>: </a:t>
            </a:r>
            <a:r>
              <a:rPr lang="en-US" sz="2800" spc="-10" dirty="0">
                <a:latin typeface="Garamond" panose="02020404030301010803" pitchFamily="18" charset="0"/>
                <a:cs typeface="Times New Roman"/>
              </a:rPr>
              <a:t>Different </a:t>
            </a:r>
            <a:r>
              <a:rPr lang="en-US" sz="2800" spc="-15" dirty="0">
                <a:latin typeface="Garamond" panose="02020404030301010803" pitchFamily="18" charset="0"/>
                <a:cs typeface="Times New Roman"/>
              </a:rPr>
              <a:t>countries </a:t>
            </a:r>
            <a:r>
              <a:rPr lang="en-US" sz="2800" spc="-30" dirty="0">
                <a:latin typeface="Garamond" panose="02020404030301010803" pitchFamily="18" charset="0"/>
                <a:cs typeface="Times New Roman"/>
              </a:rPr>
              <a:t>have </a:t>
            </a:r>
            <a:r>
              <a:rPr lang="en-US" sz="2800" spc="-45" dirty="0">
                <a:latin typeface="Garamond" panose="02020404030301010803" pitchFamily="18" charset="0"/>
                <a:cs typeface="Times New Roman"/>
              </a:rPr>
              <a:t>varying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localization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protection </a:t>
            </a:r>
            <a:r>
              <a:rPr lang="en-US" sz="2800" spc="-25" dirty="0">
                <a:latin typeface="Garamond" panose="02020404030301010803" pitchFamily="18" charset="0"/>
                <a:cs typeface="Times New Roman"/>
              </a:rPr>
              <a:t>requirements. </a:t>
            </a:r>
            <a:r>
              <a:rPr lang="en-US" sz="2800" spc="-20" dirty="0">
                <a:latin typeface="Garamond" panose="02020404030301010803" pitchFamily="18" charset="0"/>
                <a:cs typeface="Times New Roman"/>
              </a:rPr>
              <a:t>Organizations operating </a:t>
            </a:r>
            <a:r>
              <a:rPr lang="en-US" sz="2800" spc="-50" dirty="0">
                <a:latin typeface="Garamond" panose="02020404030301010803" pitchFamily="18" charset="0"/>
                <a:cs typeface="Times New Roman"/>
              </a:rPr>
              <a:t>globally </a:t>
            </a:r>
            <a:r>
              <a:rPr lang="en-US" sz="2800" spc="-15" dirty="0">
                <a:latin typeface="Garamond" panose="02020404030301010803" pitchFamily="18" charset="0"/>
                <a:cs typeface="Times New Roman"/>
              </a:rPr>
              <a:t>must </a:t>
            </a:r>
            <a:r>
              <a:rPr lang="en-US" sz="2800" spc="-35" dirty="0">
                <a:latin typeface="Garamond" panose="02020404030301010803" pitchFamily="18" charset="0"/>
                <a:cs typeface="Times New Roman"/>
              </a:rPr>
              <a:t>navigate </a:t>
            </a:r>
            <a:r>
              <a:rPr lang="en-US" sz="2800" spc="-50" dirty="0">
                <a:latin typeface="Garamond" panose="02020404030301010803" pitchFamily="18" charset="0"/>
                <a:cs typeface="Times New Roman"/>
              </a:rPr>
              <a:t>a </a:t>
            </a:r>
            <a:r>
              <a:rPr lang="en-US" sz="2800" spc="-25" dirty="0">
                <a:latin typeface="Garamond" panose="02020404030301010803" pitchFamily="18" charset="0"/>
                <a:cs typeface="Times New Roman"/>
              </a:rPr>
              <a:t>complex </a:t>
            </a:r>
            <a:r>
              <a:rPr lang="en-US" sz="2800" spc="-30" dirty="0">
                <a:latin typeface="Garamond" panose="02020404030301010803" pitchFamily="18" charset="0"/>
                <a:cs typeface="Times New Roman"/>
              </a:rPr>
              <a:t>web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regulations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ensure </a:t>
            </a:r>
            <a:r>
              <a:rPr lang="en-US" sz="2800" spc="-25" dirty="0">
                <a:latin typeface="Garamond" panose="02020404030301010803" pitchFamily="18" charset="0"/>
                <a:cs typeface="Times New Roman"/>
              </a:rPr>
              <a:t>compliance with each </a:t>
            </a:r>
            <a:r>
              <a:rPr lang="en-US" sz="2800" spc="-20" dirty="0">
                <a:latin typeface="Garamond" panose="02020404030301010803" pitchFamily="18" charset="0"/>
                <a:cs typeface="Times New Roman"/>
              </a:rPr>
              <a:t>country's </a:t>
            </a:r>
            <a:r>
              <a:rPr lang="en-US" sz="2800" spc="-35" dirty="0">
                <a:latin typeface="Garamond" panose="02020404030301010803" pitchFamily="18" charset="0"/>
                <a:cs typeface="Times New Roman"/>
              </a:rPr>
              <a:t>specific </a:t>
            </a:r>
            <a:r>
              <a:rPr lang="en-US" sz="2800" spc="-50" dirty="0">
                <a:latin typeface="Garamond" panose="02020404030301010803" pitchFamily="18" charset="0"/>
                <a:cs typeface="Times New Roman"/>
              </a:rPr>
              <a:t>laws.</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This can result in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35" dirty="0">
                <a:latin typeface="Garamond" panose="02020404030301010803" pitchFamily="18" charset="0"/>
                <a:cs typeface="Times New Roman"/>
              </a:rPr>
              <a:t>significant </a:t>
            </a:r>
            <a:r>
              <a:rPr lang="en-US" sz="2800" spc="-25" dirty="0">
                <a:latin typeface="Garamond" panose="02020404030301010803" pitchFamily="18" charset="0"/>
                <a:cs typeface="Times New Roman"/>
              </a:rPr>
              <a:t>compliance</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burden,</a:t>
            </a:r>
            <a:r>
              <a:rPr lang="en-US" sz="2800" spc="-10" dirty="0">
                <a:latin typeface="Garamond" panose="02020404030301010803" pitchFamily="18" charset="0"/>
                <a:cs typeface="Times New Roman"/>
              </a:rPr>
              <a:t> </a:t>
            </a:r>
            <a:r>
              <a:rPr lang="en-US" sz="2800" spc="-35" dirty="0">
                <a:latin typeface="Garamond" panose="02020404030301010803" pitchFamily="18" charset="0"/>
                <a:cs typeface="Times New Roman"/>
              </a:rPr>
              <a:t>including</a:t>
            </a:r>
            <a:r>
              <a:rPr lang="en-US" sz="2800" spc="-3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need</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5" dirty="0">
                <a:latin typeface="Garamond" panose="02020404030301010803" pitchFamily="18" charset="0"/>
                <a:cs typeface="Times New Roman"/>
              </a:rPr>
              <a:t> </a:t>
            </a:r>
            <a:r>
              <a:rPr lang="en-US" sz="2800" spc="-55" dirty="0">
                <a:latin typeface="Garamond" panose="02020404030301010803" pitchFamily="18" charset="0"/>
                <a:cs typeface="Times New Roman"/>
              </a:rPr>
              <a:t>legal</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expertise</a:t>
            </a:r>
            <a:r>
              <a:rPr lang="en-US" sz="2800" spc="-2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ongoing</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monitoring</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of </a:t>
            </a:r>
            <a:r>
              <a:rPr lang="en-US" sz="2800" spc="-30" dirty="0">
                <a:latin typeface="Garamond" panose="02020404030301010803" pitchFamily="18" charset="0"/>
                <a:cs typeface="Times New Roman"/>
              </a:rPr>
              <a:t>changing</a:t>
            </a:r>
            <a:r>
              <a:rPr lang="en-US" sz="2800" spc="-10" dirty="0">
                <a:latin typeface="Garamond" panose="02020404030301010803" pitchFamily="18" charset="0"/>
                <a:cs typeface="Times New Roman"/>
              </a:rPr>
              <a:t> </a:t>
            </a:r>
            <a:r>
              <a:rPr lang="en-US" sz="2800" spc="-30" dirty="0">
                <a:latin typeface="Garamond" panose="02020404030301010803" pitchFamily="18" charset="0"/>
                <a:cs typeface="Times New Roman"/>
              </a:rPr>
              <a:t>regulations.</a:t>
            </a:r>
            <a:endParaRPr lang="en-US" sz="2800" dirty="0">
              <a:latin typeface="Garamond" panose="02020404030301010803" pitchFamily="18" charset="0"/>
              <a:cs typeface="Times New Roman"/>
            </a:endParaRPr>
          </a:p>
          <a:p>
            <a:pPr>
              <a:spcBef>
                <a:spcPts val="55"/>
              </a:spcBef>
            </a:pPr>
            <a:endParaRPr lang="en-US" sz="2800" dirty="0">
              <a:latin typeface="Garamond" panose="02020404030301010803" pitchFamily="18" charset="0"/>
              <a:cs typeface="Times New Roman"/>
            </a:endParaRPr>
          </a:p>
          <a:p>
            <a:pPr marL="469265" marR="6350" indent="-228600" algn="just">
              <a:lnSpc>
                <a:spcPct val="1405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30" dirty="0">
                <a:solidFill>
                  <a:srgbClr val="054C2C"/>
                </a:solidFill>
                <a:latin typeface="Garamond" panose="02020404030301010803" pitchFamily="18" charset="0"/>
                <a:cs typeface="Times New Roman"/>
              </a:rPr>
              <a:t>Security </a:t>
            </a:r>
            <a:r>
              <a:rPr lang="en-US" sz="2800" b="1" spc="-15" dirty="0">
                <a:solidFill>
                  <a:srgbClr val="054C2C"/>
                </a:solidFill>
                <a:latin typeface="Garamond" panose="02020404030301010803" pitchFamily="18" charset="0"/>
                <a:cs typeface="Times New Roman"/>
              </a:rPr>
              <a:t>and </a:t>
            </a:r>
            <a:r>
              <a:rPr lang="en-US" sz="2800" b="1" spc="-35" dirty="0">
                <a:solidFill>
                  <a:srgbClr val="054C2C"/>
                </a:solidFill>
                <a:latin typeface="Garamond" panose="02020404030301010803" pitchFamily="18" charset="0"/>
                <a:cs typeface="Times New Roman"/>
              </a:rPr>
              <a:t>Privacy</a:t>
            </a:r>
            <a:r>
              <a:rPr lang="en-US" sz="2800" spc="-35" dirty="0">
                <a:solidFill>
                  <a:srgbClr val="054C2C"/>
                </a:solidFill>
                <a:latin typeface="Garamond" panose="02020404030301010803" pitchFamily="18" charset="0"/>
                <a:cs typeface="Times New Roman"/>
              </a:rPr>
              <a:t>: </a:t>
            </a:r>
            <a:r>
              <a:rPr lang="en-US" sz="2800" spc="-5" dirty="0">
                <a:latin typeface="Garamond" panose="02020404030301010803" pitchFamily="18" charset="0"/>
                <a:cs typeface="Times New Roman"/>
              </a:rPr>
              <a:t>Data </a:t>
            </a:r>
            <a:r>
              <a:rPr lang="en-US" sz="2800" spc="-30" dirty="0">
                <a:latin typeface="Garamond" panose="02020404030301010803" pitchFamily="18" charset="0"/>
                <a:cs typeface="Times New Roman"/>
              </a:rPr>
              <a:t>localization </a:t>
            </a:r>
            <a:r>
              <a:rPr lang="en-US" sz="2800" spc="-55" dirty="0">
                <a:latin typeface="Garamond" panose="02020404030301010803" pitchFamily="18" charset="0"/>
                <a:cs typeface="Times New Roman"/>
              </a:rPr>
              <a:t>laws</a:t>
            </a:r>
            <a:r>
              <a:rPr lang="en-US" sz="2800" spc="-50" dirty="0">
                <a:latin typeface="Garamond" panose="02020404030301010803" pitchFamily="18" charset="0"/>
                <a:cs typeface="Times New Roman"/>
              </a:rPr>
              <a:t> </a:t>
            </a:r>
            <a:r>
              <a:rPr lang="en-US" sz="2800" spc="-5" dirty="0">
                <a:latin typeface="Garamond" panose="02020404030301010803" pitchFamily="18" charset="0"/>
                <a:cs typeface="Times New Roman"/>
              </a:rPr>
              <a:t>often </a:t>
            </a:r>
            <a:r>
              <a:rPr lang="en-US" sz="2800" spc="-30" dirty="0">
                <a:latin typeface="Garamond" panose="02020404030301010803" pitchFamily="18" charset="0"/>
                <a:cs typeface="Times New Roman"/>
              </a:rPr>
              <a:t>require </a:t>
            </a:r>
            <a:r>
              <a:rPr lang="en-US" sz="2800" spc="-20" dirty="0">
                <a:latin typeface="Garamond" panose="02020404030301010803" pitchFamily="18" charset="0"/>
                <a:cs typeface="Times New Roman"/>
              </a:rPr>
              <a:t>data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be </a:t>
            </a:r>
            <a:r>
              <a:rPr lang="en-US" sz="2800" spc="-10" dirty="0">
                <a:latin typeface="Garamond" panose="02020404030301010803" pitchFamily="18" charset="0"/>
                <a:cs typeface="Times New Roman"/>
              </a:rPr>
              <a:t>stored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processed </a:t>
            </a:r>
            <a:r>
              <a:rPr lang="en-US" sz="2800" spc="-25" dirty="0">
                <a:latin typeface="Garamond" panose="02020404030301010803" pitchFamily="18" charset="0"/>
                <a:cs typeface="Times New Roman"/>
              </a:rPr>
              <a:t>within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country's </a:t>
            </a:r>
            <a:r>
              <a:rPr lang="en-US" sz="2800" spc="-15" dirty="0">
                <a:latin typeface="Garamond" panose="02020404030301010803" pitchFamily="18" charset="0"/>
                <a:cs typeface="Times New Roman"/>
              </a:rPr>
              <a:t>borders. </a:t>
            </a:r>
            <a:r>
              <a:rPr lang="en-US" sz="2800" spc="-20" dirty="0">
                <a:latin typeface="Garamond" panose="02020404030301010803" pitchFamily="18" charset="0"/>
                <a:cs typeface="Times New Roman"/>
              </a:rPr>
              <a:t>This </a:t>
            </a:r>
            <a:r>
              <a:rPr lang="en-US" sz="2800" spc="-25" dirty="0">
                <a:latin typeface="Garamond" panose="02020404030301010803" pitchFamily="18" charset="0"/>
                <a:cs typeface="Times New Roman"/>
              </a:rPr>
              <a:t>can </a:t>
            </a:r>
            <a:r>
              <a:rPr lang="en-US" sz="2800" spc="-20" dirty="0">
                <a:latin typeface="Garamond" panose="02020404030301010803" pitchFamily="18" charset="0"/>
                <a:cs typeface="Times New Roman"/>
              </a:rPr>
              <a:t>impact data </a:t>
            </a:r>
            <a:r>
              <a:rPr lang="en-US" sz="2800" spc="-35" dirty="0">
                <a:latin typeface="Garamond" panose="02020404030301010803" pitchFamily="18" charset="0"/>
                <a:cs typeface="Times New Roman"/>
              </a:rPr>
              <a:t>security </a:t>
            </a:r>
            <a:r>
              <a:rPr lang="en-US" sz="2800" spc="-15" dirty="0">
                <a:latin typeface="Garamond" panose="02020404030301010803" pitchFamily="18" charset="0"/>
                <a:cs typeface="Times New Roman"/>
              </a:rPr>
              <a:t>and </a:t>
            </a:r>
            <a:r>
              <a:rPr lang="en-US" sz="2800" spc="-45" dirty="0">
                <a:latin typeface="Garamond" panose="02020404030301010803" pitchFamily="18" charset="0"/>
                <a:cs typeface="Times New Roman"/>
              </a:rPr>
              <a:t>privacy</a:t>
            </a:r>
            <a:r>
              <a:rPr lang="en-US" sz="2800" spc="210" dirty="0">
                <a:latin typeface="Garamond" panose="02020404030301010803" pitchFamily="18" charset="0"/>
                <a:cs typeface="Times New Roman"/>
              </a:rPr>
              <a:t> </a:t>
            </a:r>
            <a:r>
              <a:rPr lang="en-US" sz="2800" spc="-30" dirty="0">
                <a:latin typeface="Garamond" panose="02020404030301010803" pitchFamily="18" charset="0"/>
                <a:cs typeface="Times New Roman"/>
              </a:rPr>
              <a:t>practices, </a:t>
            </a:r>
            <a:r>
              <a:rPr lang="en-US" sz="2800" spc="-25" dirty="0">
                <a:latin typeface="Garamond" panose="02020404030301010803" pitchFamily="18" charset="0"/>
                <a:cs typeface="Times New Roman"/>
              </a:rPr>
              <a:t> </a:t>
            </a:r>
            <a:r>
              <a:rPr lang="en-US" sz="2800" spc="-40" dirty="0">
                <a:latin typeface="Garamond" panose="02020404030301010803" pitchFamily="18" charset="0"/>
                <a:cs typeface="Times New Roman"/>
              </a:rPr>
              <a:t>as </a:t>
            </a:r>
            <a:r>
              <a:rPr lang="en-US" sz="2800" spc="-25" dirty="0">
                <a:latin typeface="Garamond" panose="02020404030301010803" pitchFamily="18" charset="0"/>
                <a:cs typeface="Times New Roman"/>
              </a:rPr>
              <a:t>organizations </a:t>
            </a:r>
            <a:r>
              <a:rPr lang="en-US" sz="2800" spc="-55" dirty="0">
                <a:latin typeface="Garamond" panose="02020404030301010803" pitchFamily="18" charset="0"/>
                <a:cs typeface="Times New Roman"/>
              </a:rPr>
              <a:t>may </a:t>
            </a:r>
            <a:r>
              <a:rPr lang="en-US" sz="2800" spc="-15" dirty="0">
                <a:latin typeface="Garamond" panose="02020404030301010803" pitchFamily="18" charset="0"/>
                <a:cs typeface="Times New Roman"/>
              </a:rPr>
              <a:t>need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establish </a:t>
            </a:r>
            <a:r>
              <a:rPr lang="en-US" sz="2800" spc="-20" dirty="0">
                <a:latin typeface="Garamond" panose="02020404030301010803" pitchFamily="18" charset="0"/>
                <a:cs typeface="Times New Roman"/>
              </a:rPr>
              <a:t>data </a:t>
            </a:r>
            <a:r>
              <a:rPr lang="en-US" sz="2800" spc="-15" dirty="0" err="1">
                <a:latin typeface="Garamond" panose="02020404030301010803" pitchFamily="18" charset="0"/>
                <a:cs typeface="Times New Roman"/>
              </a:rPr>
              <a:t>centres</a:t>
            </a:r>
            <a:r>
              <a:rPr lang="en-US" sz="2800" spc="-15"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20" dirty="0">
                <a:latin typeface="Garamond" panose="02020404030301010803" pitchFamily="18" charset="0"/>
                <a:cs typeface="Times New Roman"/>
              </a:rPr>
              <a:t>infrastructure </a:t>
            </a:r>
            <a:r>
              <a:rPr lang="en-US" sz="2800" spc="-25" dirty="0">
                <a:latin typeface="Garamond" panose="02020404030301010803" pitchFamily="18" charset="0"/>
                <a:cs typeface="Times New Roman"/>
              </a:rPr>
              <a:t>in each </a:t>
            </a:r>
            <a:r>
              <a:rPr lang="en-US" sz="2800" spc="-20" dirty="0">
                <a:latin typeface="Garamond" panose="02020404030301010803" pitchFamily="18" charset="0"/>
                <a:cs typeface="Times New Roman"/>
              </a:rPr>
              <a:t>country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meet these </a:t>
            </a:r>
            <a:r>
              <a:rPr lang="en-US" sz="2800" spc="-20" dirty="0">
                <a:latin typeface="Garamond" panose="02020404030301010803" pitchFamily="18" charset="0"/>
                <a:cs typeface="Times New Roman"/>
              </a:rPr>
              <a:t>requirements. </a:t>
            </a:r>
            <a:r>
              <a:rPr lang="en-US" sz="2800" spc="15" dirty="0">
                <a:latin typeface="Garamond" panose="02020404030301010803" pitchFamily="18" charset="0"/>
                <a:cs typeface="Times New Roman"/>
              </a:rPr>
              <a:t>It </a:t>
            </a:r>
            <a:r>
              <a:rPr lang="en-US" sz="2800" spc="-55" dirty="0">
                <a:latin typeface="Garamond" panose="02020404030301010803" pitchFamily="18" charset="0"/>
                <a:cs typeface="Times New Roman"/>
              </a:rPr>
              <a:t>may </a:t>
            </a:r>
            <a:r>
              <a:rPr lang="en-US" sz="2800" spc="-35" dirty="0">
                <a:latin typeface="Garamond" panose="02020404030301010803" pitchFamily="18" charset="0"/>
                <a:cs typeface="Times New Roman"/>
              </a:rPr>
              <a:t>also </a:t>
            </a:r>
            <a:r>
              <a:rPr lang="en-US" sz="2800" spc="-25" dirty="0">
                <a:latin typeface="Garamond" panose="02020404030301010803" pitchFamily="18" charset="0"/>
                <a:cs typeface="Times New Roman"/>
              </a:rPr>
              <a:t>necessitate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implementation </a:t>
            </a:r>
            <a:r>
              <a:rPr lang="en-US" sz="2800" spc="-5" dirty="0">
                <a:latin typeface="Garamond" panose="02020404030301010803" pitchFamily="18" charset="0"/>
                <a:cs typeface="Times New Roman"/>
              </a:rPr>
              <a:t>of </a:t>
            </a:r>
            <a:r>
              <a:rPr lang="en-US" sz="2800" spc="-10" dirty="0">
                <a:latin typeface="Garamond" panose="02020404030301010803" pitchFamily="18" charset="0"/>
                <a:cs typeface="Times New Roman"/>
              </a:rPr>
              <a:t>robust </a:t>
            </a:r>
            <a:r>
              <a:rPr lang="en-US" sz="2800" spc="-20" dirty="0">
                <a:latin typeface="Garamond" panose="02020404030301010803" pitchFamily="18" charset="0"/>
                <a:cs typeface="Times New Roman"/>
              </a:rPr>
              <a:t>data encryption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access</a:t>
            </a:r>
            <a:r>
              <a:rPr lang="en-US" sz="2800" spc="-15" dirty="0">
                <a:latin typeface="Garamond" panose="02020404030301010803" pitchFamily="18" charset="0"/>
                <a:cs typeface="Times New Roman"/>
              </a:rPr>
              <a:t> controls.</a:t>
            </a:r>
            <a:endParaRPr lang="en-US" sz="2800" dirty="0">
              <a:latin typeface="Garamond" panose="02020404030301010803" pitchFamily="18" charset="0"/>
              <a:cs typeface="Times New Roman"/>
            </a:endParaRPr>
          </a:p>
          <a:p>
            <a:pPr>
              <a:spcBef>
                <a:spcPts val="10"/>
              </a:spcBef>
            </a:pPr>
            <a:endParaRPr lang="en-US" sz="2800" dirty="0">
              <a:latin typeface="Garamond" panose="02020404030301010803" pitchFamily="18" charset="0"/>
              <a:cs typeface="Times New Roman"/>
            </a:endParaRPr>
          </a:p>
          <a:p>
            <a:pPr marL="469265" marR="6350" indent="-228600" algn="just">
              <a:lnSpc>
                <a:spcPct val="140400"/>
              </a:lnSpc>
              <a:buClr>
                <a:srgbClr val="000000"/>
              </a:buClr>
              <a:buFont typeface="Wingdings"/>
              <a:buChar char=""/>
              <a:tabLst>
                <a:tab pos="469900" algn="l"/>
              </a:tabLst>
            </a:pPr>
            <a:r>
              <a:rPr lang="en-US" sz="2800" b="1" spc="-5" dirty="0">
                <a:solidFill>
                  <a:srgbClr val="054C2C"/>
                </a:solidFill>
                <a:latin typeface="Garamond" panose="02020404030301010803" pitchFamily="18" charset="0"/>
                <a:cs typeface="Times New Roman"/>
              </a:rPr>
              <a:t>Data </a:t>
            </a:r>
            <a:r>
              <a:rPr lang="en-US" sz="2800" b="1" spc="-30" dirty="0">
                <a:solidFill>
                  <a:srgbClr val="054C2C"/>
                </a:solidFill>
                <a:latin typeface="Garamond" panose="02020404030301010803" pitchFamily="18" charset="0"/>
                <a:cs typeface="Times New Roman"/>
              </a:rPr>
              <a:t>Transfer </a:t>
            </a:r>
            <a:r>
              <a:rPr lang="en-US" sz="2800" b="1" spc="-15" dirty="0">
                <a:solidFill>
                  <a:srgbClr val="054C2C"/>
                </a:solidFill>
                <a:latin typeface="Garamond" panose="02020404030301010803" pitchFamily="18" charset="0"/>
                <a:cs typeface="Times New Roman"/>
              </a:rPr>
              <a:t>Restrictions: </a:t>
            </a:r>
            <a:r>
              <a:rPr lang="en-US" sz="2800" spc="-35" dirty="0">
                <a:latin typeface="Garamond" panose="02020404030301010803" pitchFamily="18" charset="0"/>
                <a:cs typeface="Times New Roman"/>
              </a:rPr>
              <a:t>Some </a:t>
            </a:r>
            <a:r>
              <a:rPr lang="en-US" sz="2800" spc="-15" dirty="0">
                <a:latin typeface="Garamond" panose="02020404030301010803" pitchFamily="18" charset="0"/>
                <a:cs typeface="Times New Roman"/>
              </a:rPr>
              <a:t>countries </a:t>
            </a:r>
            <a:r>
              <a:rPr lang="en-US" sz="2800" spc="-20" dirty="0">
                <a:latin typeface="Garamond" panose="02020404030301010803" pitchFamily="18" charset="0"/>
                <a:cs typeface="Times New Roman"/>
              </a:rPr>
              <a:t>restrict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cross-border transfer </a:t>
            </a:r>
            <a:r>
              <a:rPr lang="en-US" sz="2800" spc="-5" dirty="0">
                <a:latin typeface="Garamond" panose="02020404030301010803" pitchFamily="18" charset="0"/>
                <a:cs typeface="Times New Roman"/>
              </a:rPr>
              <a:t>of </a:t>
            </a:r>
            <a:r>
              <a:rPr lang="en-US" sz="2800" spc="-25" dirty="0">
                <a:latin typeface="Garamond" panose="02020404030301010803" pitchFamily="18" charset="0"/>
                <a:cs typeface="Times New Roman"/>
              </a:rPr>
              <a:t>personal data.</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This</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hinder</a:t>
            </a:r>
            <a:r>
              <a:rPr lang="en-US" sz="2800" spc="-10" dirty="0">
                <a:latin typeface="Garamond" panose="02020404030301010803" pitchFamily="18" charset="0"/>
                <a:cs typeface="Times New Roman"/>
              </a:rPr>
              <a:t> the</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flow</a:t>
            </a:r>
            <a:r>
              <a:rPr lang="en-US" sz="2800" spc="-3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between</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different</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locations,</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impacting</a:t>
            </a:r>
            <a:r>
              <a:rPr lang="en-US" sz="2800" spc="-20" dirty="0">
                <a:latin typeface="Garamond" panose="02020404030301010803" pitchFamily="18" charset="0"/>
                <a:cs typeface="Times New Roman"/>
              </a:rPr>
              <a:t> </a:t>
            </a:r>
            <a:r>
              <a:rPr lang="en-US" sz="2800" spc="-40" dirty="0">
                <a:latin typeface="Garamond" panose="02020404030301010803" pitchFamily="18" charset="0"/>
                <a:cs typeface="Times New Roman"/>
              </a:rPr>
              <a:t>global </a:t>
            </a:r>
            <a:r>
              <a:rPr lang="en-US" sz="2800" spc="-15" dirty="0">
                <a:latin typeface="Garamond" panose="02020404030301010803" pitchFamily="18" charset="0"/>
                <a:cs typeface="Times New Roman"/>
              </a:rPr>
              <a:t>operations and </a:t>
            </a:r>
            <a:r>
              <a:rPr lang="en-US" sz="2800" spc="-25" dirty="0">
                <a:latin typeface="Garamond" panose="02020404030301010803" pitchFamily="18" charset="0"/>
                <a:cs typeface="Times New Roman"/>
              </a:rPr>
              <a:t>collaborations. </a:t>
            </a:r>
            <a:r>
              <a:rPr lang="en-US" sz="2800" dirty="0">
                <a:latin typeface="Garamond" panose="02020404030301010803" pitchFamily="18" charset="0"/>
                <a:cs typeface="Times New Roman"/>
              </a:rPr>
              <a:t>To </a:t>
            </a:r>
            <a:r>
              <a:rPr lang="en-US" sz="2800" spc="-25" dirty="0">
                <a:latin typeface="Garamond" panose="02020404030301010803" pitchFamily="18" charset="0"/>
                <a:cs typeface="Times New Roman"/>
              </a:rPr>
              <a:t>address this, </a:t>
            </a:r>
            <a:r>
              <a:rPr lang="en-US" sz="2800" spc="-20" dirty="0">
                <a:latin typeface="Garamond" panose="02020404030301010803" pitchFamily="18" charset="0"/>
                <a:cs typeface="Times New Roman"/>
              </a:rPr>
              <a:t>organizations </a:t>
            </a:r>
            <a:r>
              <a:rPr lang="en-US" sz="2800" spc="-55" dirty="0">
                <a:latin typeface="Garamond" panose="02020404030301010803" pitchFamily="18" charset="0"/>
                <a:cs typeface="Times New Roman"/>
              </a:rPr>
              <a:t>may</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need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establish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transfer </a:t>
            </a:r>
            <a:r>
              <a:rPr lang="en-US" sz="2800" spc="-25" dirty="0">
                <a:latin typeface="Garamond" panose="02020404030301010803" pitchFamily="18" charset="0"/>
                <a:cs typeface="Times New Roman"/>
              </a:rPr>
              <a:t>mechanisms </a:t>
            </a:r>
            <a:r>
              <a:rPr lang="en-US" sz="2800" spc="-20" dirty="0">
                <a:latin typeface="Garamond" panose="02020404030301010803" pitchFamily="18" charset="0"/>
                <a:cs typeface="Times New Roman"/>
              </a:rPr>
              <a:t>such </a:t>
            </a:r>
            <a:r>
              <a:rPr lang="en-US" sz="2800" spc="-40" dirty="0">
                <a:latin typeface="Garamond" panose="02020404030301010803" pitchFamily="18" charset="0"/>
                <a:cs typeface="Times New Roman"/>
              </a:rPr>
              <a:t>as </a:t>
            </a:r>
            <a:r>
              <a:rPr lang="en-US" sz="2800" spc="-20" dirty="0">
                <a:latin typeface="Garamond" panose="02020404030301010803" pitchFamily="18" charset="0"/>
                <a:cs typeface="Times New Roman"/>
              </a:rPr>
              <a:t>Standard Contractual </a:t>
            </a:r>
            <a:r>
              <a:rPr lang="en-US" sz="2800" spc="-40" dirty="0">
                <a:latin typeface="Garamond" panose="02020404030301010803" pitchFamily="18" charset="0"/>
                <a:cs typeface="Times New Roman"/>
              </a:rPr>
              <a:t>Clauses </a:t>
            </a:r>
            <a:r>
              <a:rPr lang="en-US" sz="2800" spc="-55" dirty="0">
                <a:latin typeface="Garamond" panose="02020404030301010803" pitchFamily="18" charset="0"/>
                <a:cs typeface="Times New Roman"/>
              </a:rPr>
              <a:t>(SCCs)</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or </a:t>
            </a:r>
            <a:r>
              <a:rPr lang="en-US" sz="2800" spc="-35" dirty="0">
                <a:latin typeface="Garamond" panose="02020404030301010803" pitchFamily="18" charset="0"/>
                <a:cs typeface="Times New Roman"/>
              </a:rPr>
              <a:t>Binding </a:t>
            </a:r>
            <a:r>
              <a:rPr lang="en-US" sz="2800" spc="-15" dirty="0">
                <a:latin typeface="Garamond" panose="02020404030301010803" pitchFamily="18" charset="0"/>
                <a:cs typeface="Times New Roman"/>
              </a:rPr>
              <a:t>Corporate </a:t>
            </a:r>
            <a:r>
              <a:rPr lang="en-US" sz="2800" spc="-10" dirty="0">
                <a:latin typeface="Garamond" panose="02020404030301010803" pitchFamily="18" charset="0"/>
                <a:cs typeface="Times New Roman"/>
              </a:rPr>
              <a:t> </a:t>
            </a:r>
            <a:r>
              <a:rPr lang="en-US" sz="2800" spc="-40" dirty="0">
                <a:latin typeface="Garamond" panose="02020404030301010803" pitchFamily="18" charset="0"/>
                <a:cs typeface="Times New Roman"/>
              </a:rPr>
              <a:t>Rules</a:t>
            </a:r>
            <a:r>
              <a:rPr lang="en-US" sz="2800" spc="-10" dirty="0">
                <a:latin typeface="Garamond" panose="02020404030301010803" pitchFamily="18" charset="0"/>
                <a:cs typeface="Times New Roman"/>
              </a:rPr>
              <a:t> </a:t>
            </a:r>
            <a:r>
              <a:rPr lang="en-US" sz="2800" spc="-50" dirty="0">
                <a:latin typeface="Garamond" panose="02020404030301010803" pitchFamily="18" charset="0"/>
                <a:cs typeface="Times New Roman"/>
              </a:rPr>
              <a:t>(</a:t>
            </a:r>
            <a:r>
              <a:rPr lang="en-US" sz="2800" spc="-50" dirty="0" err="1">
                <a:latin typeface="Garamond" panose="02020404030301010803" pitchFamily="18" charset="0"/>
                <a:cs typeface="Times New Roman"/>
              </a:rPr>
              <a:t>BCRs</a:t>
            </a:r>
            <a:r>
              <a:rPr lang="en-US" sz="2800" spc="-50" dirty="0">
                <a:latin typeface="Garamond" panose="02020404030301010803" pitchFamily="18" charset="0"/>
                <a:cs typeface="Times New Roman"/>
              </a:rPr>
              <a:t>)</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5" dirty="0">
                <a:latin typeface="Garamond" panose="02020404030301010803" pitchFamily="18" charset="0"/>
                <a:cs typeface="Times New Roman"/>
              </a:rPr>
              <a:t> </a:t>
            </a:r>
            <a:r>
              <a:rPr lang="en-US" sz="2800" spc="-35" dirty="0">
                <a:latin typeface="Garamond" panose="02020404030301010803" pitchFamily="18" charset="0"/>
                <a:cs typeface="Times New Roman"/>
              </a:rPr>
              <a:t>facilitate</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transfers</a:t>
            </a:r>
            <a:r>
              <a:rPr lang="en-US" sz="2800" spc="-10" dirty="0">
                <a:latin typeface="Garamond" panose="02020404030301010803" pitchFamily="18" charset="0"/>
                <a:cs typeface="Times New Roman"/>
              </a:rPr>
              <a:t> </a:t>
            </a:r>
            <a:r>
              <a:rPr lang="en-US" sz="2800" spc="-60" dirty="0">
                <a:latin typeface="Garamond" panose="02020404030301010803" pitchFamily="18" charset="0"/>
                <a:cs typeface="Times New Roman"/>
              </a:rPr>
              <a:t>legally.</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DDA7DA63-7FC6-DF05-EE21-A7733E7F432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263</a:t>
            </a:fld>
            <a:endParaRPr lang="en-US"/>
          </a:p>
        </p:txBody>
      </p:sp>
    </p:spTree>
    <p:extLst>
      <p:ext uri="{BB962C8B-B14F-4D97-AF65-F5344CB8AC3E}">
        <p14:creationId xmlns:p14="http://schemas.microsoft.com/office/powerpoint/2010/main" val="34483586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Impact of Data Localization on Global Operations</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840201" cy="7277249"/>
          </a:xfrm>
          <a:prstGeom prst="rect">
            <a:avLst/>
          </a:prstGeom>
        </p:spPr>
        <p:txBody>
          <a:bodyPr vert="horz" wrap="square" lIns="0" tIns="12700" rIns="0" bIns="0" rtlCol="0">
            <a:spAutoFit/>
          </a:bodyPr>
          <a:lstStyle/>
          <a:p>
            <a:pPr marL="240665" marR="5080" indent="-228600" algn="just">
              <a:lnSpc>
                <a:spcPct val="140600"/>
              </a:lnSpc>
              <a:spcBef>
                <a:spcPts val="100"/>
              </a:spcBef>
              <a:buClr>
                <a:srgbClr val="000000"/>
              </a:buClr>
              <a:buFont typeface="Wingdings"/>
              <a:buChar char=""/>
              <a:tabLst>
                <a:tab pos="241300" algn="l"/>
              </a:tabLst>
            </a:pPr>
            <a:r>
              <a:rPr lang="en-US" sz="2800" b="1" spc="-5" dirty="0">
                <a:solidFill>
                  <a:srgbClr val="054C2C"/>
                </a:solidFill>
                <a:latin typeface="Garamond" panose="02020404030301010803" pitchFamily="18" charset="0"/>
                <a:cs typeface="Times New Roman"/>
              </a:rPr>
              <a:t>Compliance</a:t>
            </a:r>
            <a:r>
              <a:rPr lang="en-US" sz="2800" b="1" spc="-6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Costs:</a:t>
            </a:r>
            <a:r>
              <a:rPr lang="en-US" sz="2800" b="1" spc="-50" dirty="0">
                <a:solidFill>
                  <a:srgbClr val="054C2C"/>
                </a:solidFill>
                <a:latin typeface="Garamond" panose="02020404030301010803" pitchFamily="18" charset="0"/>
                <a:cs typeface="Times New Roman"/>
              </a:rPr>
              <a:t> </a:t>
            </a:r>
            <a:r>
              <a:rPr lang="en-US" sz="2800" spc="-15" dirty="0">
                <a:latin typeface="Garamond" panose="02020404030301010803" pitchFamily="18" charset="0"/>
                <a:cs typeface="Times New Roman"/>
              </a:rPr>
              <a:t>Ensuring</a:t>
            </a:r>
            <a:r>
              <a:rPr lang="en-US" sz="2800" spc="-60"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50"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55" dirty="0">
                <a:latin typeface="Garamond" panose="02020404030301010803" pitchFamily="18" charset="0"/>
                <a:cs typeface="Times New Roman"/>
              </a:rPr>
              <a:t> </a:t>
            </a:r>
            <a:r>
              <a:rPr lang="en-US" sz="2800" spc="-30" dirty="0">
                <a:latin typeface="Garamond" panose="02020404030301010803" pitchFamily="18" charset="0"/>
                <a:cs typeface="Times New Roman"/>
              </a:rPr>
              <a:t>localization</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5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60" dirty="0">
                <a:latin typeface="Garamond" panose="02020404030301010803" pitchFamily="18" charset="0"/>
                <a:cs typeface="Times New Roman"/>
              </a:rPr>
              <a:t> </a:t>
            </a:r>
            <a:r>
              <a:rPr lang="en-US" sz="2800" spc="-50" dirty="0">
                <a:latin typeface="Garamond" panose="02020404030301010803" pitchFamily="18" charset="0"/>
                <a:cs typeface="Times New Roman"/>
              </a:rPr>
              <a:t>laws</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can </a:t>
            </a:r>
            <a:r>
              <a:rPr lang="en-US" sz="2800" spc="-290" dirty="0">
                <a:latin typeface="Garamond" panose="02020404030301010803" pitchFamily="18" charset="0"/>
                <a:cs typeface="Times New Roman"/>
              </a:rPr>
              <a:t> </a:t>
            </a:r>
            <a:r>
              <a:rPr lang="en-US" sz="2800" spc="-15" dirty="0">
                <a:latin typeface="Garamond" panose="02020404030301010803" pitchFamily="18" charset="0"/>
                <a:cs typeface="Times New Roman"/>
              </a:rPr>
              <a:t>be </a:t>
            </a:r>
            <a:r>
              <a:rPr lang="en-US" sz="2800" spc="-35" dirty="0">
                <a:latin typeface="Garamond" panose="02020404030301010803" pitchFamily="18" charset="0"/>
                <a:cs typeface="Times New Roman"/>
              </a:rPr>
              <a:t>costly. </a:t>
            </a:r>
            <a:r>
              <a:rPr lang="en-US" sz="2800" spc="-20" dirty="0">
                <a:latin typeface="Garamond" panose="02020404030301010803" pitchFamily="18" charset="0"/>
                <a:cs typeface="Times New Roman"/>
              </a:rPr>
              <a:t>Organizations </a:t>
            </a:r>
            <a:r>
              <a:rPr lang="en-US" sz="2800" spc="-55" dirty="0">
                <a:latin typeface="Garamond" panose="02020404030301010803" pitchFamily="18" charset="0"/>
                <a:cs typeface="Times New Roman"/>
              </a:rPr>
              <a:t>may</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need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invest in </a:t>
            </a:r>
            <a:r>
              <a:rPr lang="en-US" sz="2800" spc="-30" dirty="0">
                <a:latin typeface="Garamond" panose="02020404030301010803" pitchFamily="18" charset="0"/>
                <a:cs typeface="Times New Roman"/>
              </a:rPr>
              <a:t>technology, </a:t>
            </a:r>
            <a:r>
              <a:rPr lang="en-US" sz="2800" spc="-55" dirty="0">
                <a:latin typeface="Garamond" panose="02020404030301010803" pitchFamily="18" charset="0"/>
                <a:cs typeface="Times New Roman"/>
              </a:rPr>
              <a:t>legal</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consultations,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staff </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training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meet these </a:t>
            </a:r>
            <a:r>
              <a:rPr lang="en-US" sz="2800" spc="-25" dirty="0">
                <a:latin typeface="Garamond" panose="02020404030301010803" pitchFamily="18" charset="0"/>
                <a:cs typeface="Times New Roman"/>
              </a:rPr>
              <a:t>requirements. </a:t>
            </a:r>
            <a:r>
              <a:rPr lang="en-US" sz="2800" spc="-15" dirty="0">
                <a:latin typeface="Garamond" panose="02020404030301010803" pitchFamily="18" charset="0"/>
                <a:cs typeface="Times New Roman"/>
              </a:rPr>
              <a:t>Non-compliance </a:t>
            </a:r>
            <a:r>
              <a:rPr lang="en-US" sz="2800" spc="-30" dirty="0">
                <a:latin typeface="Garamond" panose="02020404030301010803" pitchFamily="18" charset="0"/>
                <a:cs typeface="Times New Roman"/>
              </a:rPr>
              <a:t>can </a:t>
            </a:r>
            <a:r>
              <a:rPr lang="en-US" sz="2800" spc="-40" dirty="0">
                <a:latin typeface="Garamond" panose="02020404030301010803" pitchFamily="18" charset="0"/>
                <a:cs typeface="Times New Roman"/>
              </a:rPr>
              <a:t>lead</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fines </a:t>
            </a:r>
            <a:r>
              <a:rPr lang="en-US" sz="2800" spc="-20" dirty="0">
                <a:latin typeface="Garamond" panose="02020404030301010803" pitchFamily="18" charset="0"/>
                <a:cs typeface="Times New Roman"/>
              </a:rPr>
              <a:t>and reputational </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damage,</a:t>
            </a:r>
            <a:r>
              <a:rPr lang="en-US" sz="2800" dirty="0">
                <a:latin typeface="Garamond" panose="02020404030301010803" pitchFamily="18" charset="0"/>
                <a:cs typeface="Times New Roman"/>
              </a:rPr>
              <a:t> </a:t>
            </a:r>
            <a:r>
              <a:rPr lang="en-US" sz="2800" spc="-10" dirty="0">
                <a:latin typeface="Garamond" panose="02020404030301010803" pitchFamily="18" charset="0"/>
                <a:cs typeface="Times New Roman"/>
              </a:rPr>
              <a:t>further</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increasing</a:t>
            </a:r>
            <a:r>
              <a:rPr lang="en-US" sz="2800" spc="-10"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cost</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doing</a:t>
            </a:r>
            <a:r>
              <a:rPr lang="en-US" sz="2800" dirty="0">
                <a:latin typeface="Garamond" panose="02020404030301010803" pitchFamily="18" charset="0"/>
                <a:cs typeface="Times New Roman"/>
              </a:rPr>
              <a:t> </a:t>
            </a:r>
            <a:r>
              <a:rPr lang="en-US" sz="2800" spc="-30" dirty="0">
                <a:latin typeface="Garamond" panose="02020404030301010803" pitchFamily="18" charset="0"/>
                <a:cs typeface="Times New Roman"/>
              </a:rPr>
              <a:t>business.</a:t>
            </a:r>
            <a:endParaRPr lang="en-US" sz="2800" dirty="0">
              <a:latin typeface="Garamond" panose="02020404030301010803" pitchFamily="18" charset="0"/>
              <a:cs typeface="Times New Roman"/>
            </a:endParaRPr>
          </a:p>
          <a:p>
            <a:pPr>
              <a:lnSpc>
                <a:spcPct val="100000"/>
              </a:lnSpc>
              <a:buFont typeface="Wingdings"/>
              <a:buChar char=""/>
            </a:pPr>
            <a:endParaRPr lang="en-US" sz="3200" dirty="0">
              <a:latin typeface="Garamond" panose="02020404030301010803" pitchFamily="18" charset="0"/>
              <a:cs typeface="Times New Roman"/>
            </a:endParaRPr>
          </a:p>
          <a:p>
            <a:pPr>
              <a:spcBef>
                <a:spcPts val="55"/>
              </a:spcBef>
              <a:buFont typeface="Wingdings"/>
              <a:buChar char=""/>
            </a:pPr>
            <a:endParaRPr lang="en-US" sz="2800" dirty="0">
              <a:latin typeface="Garamond" panose="02020404030301010803" pitchFamily="18" charset="0"/>
              <a:cs typeface="Times New Roman"/>
            </a:endParaRPr>
          </a:p>
          <a:p>
            <a:pPr marL="240665" marR="5080" indent="-228600" algn="just">
              <a:lnSpc>
                <a:spcPct val="140600"/>
              </a:lnSpc>
              <a:buClr>
                <a:srgbClr val="000000"/>
              </a:buClr>
              <a:buFont typeface="Wingdings"/>
              <a:buChar char=""/>
              <a:tabLst>
                <a:tab pos="241300" algn="l"/>
              </a:tabLst>
            </a:pPr>
            <a:r>
              <a:rPr lang="en-US" sz="2800" b="1" spc="-5" dirty="0">
                <a:solidFill>
                  <a:srgbClr val="054C2C"/>
                </a:solidFill>
                <a:latin typeface="Garamond" panose="02020404030301010803" pitchFamily="18" charset="0"/>
                <a:cs typeface="Times New Roman"/>
              </a:rPr>
              <a:t>Data </a:t>
            </a:r>
            <a:r>
              <a:rPr lang="en-US" sz="2800" b="1" spc="-20" dirty="0">
                <a:solidFill>
                  <a:srgbClr val="054C2C"/>
                </a:solidFill>
                <a:latin typeface="Garamond" panose="02020404030301010803" pitchFamily="18" charset="0"/>
                <a:cs typeface="Times New Roman"/>
              </a:rPr>
              <a:t>Governance </a:t>
            </a:r>
            <a:r>
              <a:rPr lang="en-US" sz="2800" b="1" spc="-15" dirty="0">
                <a:solidFill>
                  <a:srgbClr val="054C2C"/>
                </a:solidFill>
                <a:latin typeface="Garamond" panose="02020404030301010803" pitchFamily="18" charset="0"/>
                <a:cs typeface="Times New Roman"/>
              </a:rPr>
              <a:t>and </a:t>
            </a:r>
            <a:r>
              <a:rPr lang="en-US" sz="2800" b="1" spc="-5" dirty="0">
                <a:solidFill>
                  <a:srgbClr val="054C2C"/>
                </a:solidFill>
                <a:latin typeface="Garamond" panose="02020404030301010803" pitchFamily="18" charset="0"/>
                <a:cs typeface="Times New Roman"/>
              </a:rPr>
              <a:t>Documentation: </a:t>
            </a:r>
            <a:r>
              <a:rPr lang="en-US" sz="2800" spc="-20" dirty="0">
                <a:latin typeface="Garamond" panose="02020404030301010803" pitchFamily="18" charset="0"/>
                <a:cs typeface="Times New Roman"/>
              </a:rPr>
              <a:t>Effective data </a:t>
            </a:r>
            <a:r>
              <a:rPr lang="en-US" sz="2800" spc="-25" dirty="0">
                <a:latin typeface="Garamond" panose="02020404030301010803" pitchFamily="18" charset="0"/>
                <a:cs typeface="Times New Roman"/>
              </a:rPr>
              <a:t>governance practices </a:t>
            </a:r>
            <a:r>
              <a:rPr lang="en-US" sz="2800" spc="-15" dirty="0">
                <a:latin typeface="Garamond" panose="02020404030301010803" pitchFamily="18" charset="0"/>
                <a:cs typeface="Times New Roman"/>
              </a:rPr>
              <a:t>and </a:t>
            </a:r>
            <a:r>
              <a:rPr lang="en-US" sz="2800" spc="-5" dirty="0">
                <a:latin typeface="Garamond" panose="02020404030301010803" pitchFamily="18" charset="0"/>
                <a:cs typeface="Times New Roman"/>
              </a:rPr>
              <a:t>thorough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documentation </a:t>
            </a:r>
            <a:r>
              <a:rPr lang="en-US" sz="2800" spc="-20" dirty="0">
                <a:latin typeface="Garamond" panose="02020404030301010803" pitchFamily="18" charset="0"/>
                <a:cs typeface="Times New Roman"/>
              </a:rPr>
              <a:t>become </a:t>
            </a:r>
            <a:r>
              <a:rPr lang="en-US" sz="2800" spc="-35" dirty="0">
                <a:latin typeface="Garamond" panose="02020404030301010803" pitchFamily="18" charset="0"/>
                <a:cs typeface="Times New Roman"/>
              </a:rPr>
              <a:t>essential. </a:t>
            </a:r>
            <a:r>
              <a:rPr lang="en-US" sz="2800" spc="-20" dirty="0">
                <a:latin typeface="Garamond" panose="02020404030301010803" pitchFamily="18" charset="0"/>
                <a:cs typeface="Times New Roman"/>
              </a:rPr>
              <a:t>Organizations </a:t>
            </a:r>
            <a:r>
              <a:rPr lang="en-US" sz="2800" spc="-15" dirty="0">
                <a:latin typeface="Garamond" panose="02020404030301010803" pitchFamily="18" charset="0"/>
                <a:cs typeface="Times New Roman"/>
              </a:rPr>
              <a:t>must </a:t>
            </a:r>
            <a:r>
              <a:rPr lang="en-US" sz="2800" spc="-25" dirty="0">
                <a:latin typeface="Garamond" panose="02020404030301010803" pitchFamily="18" charset="0"/>
                <a:cs typeface="Times New Roman"/>
              </a:rPr>
              <a:t>maintain </a:t>
            </a:r>
            <a:r>
              <a:rPr lang="en-US" sz="2800" spc="-20" dirty="0">
                <a:latin typeface="Garamond" panose="02020404030301010803" pitchFamily="18" charset="0"/>
                <a:cs typeface="Times New Roman"/>
              </a:rPr>
              <a:t>records </a:t>
            </a:r>
            <a:r>
              <a:rPr lang="en-US" sz="2800" spc="-5" dirty="0">
                <a:latin typeface="Garamond" panose="02020404030301010803" pitchFamily="18" charset="0"/>
                <a:cs typeface="Times New Roman"/>
              </a:rPr>
              <a:t>of </a:t>
            </a:r>
            <a:r>
              <a:rPr lang="en-US" sz="2800" spc="-20" dirty="0">
                <a:latin typeface="Garamond" panose="02020404030301010803" pitchFamily="18" charset="0"/>
                <a:cs typeface="Times New Roman"/>
              </a:rPr>
              <a:t>data </a:t>
            </a:r>
            <a:r>
              <a:rPr lang="en-US" sz="2800" spc="-25" dirty="0">
                <a:latin typeface="Garamond" panose="02020404030301010803" pitchFamily="18" charset="0"/>
                <a:cs typeface="Times New Roman"/>
              </a:rPr>
              <a:t>processing </a:t>
            </a:r>
            <a:r>
              <a:rPr lang="en-US" sz="2800" spc="-20" dirty="0">
                <a:latin typeface="Garamond" panose="02020404030301010803" pitchFamily="18" charset="0"/>
                <a:cs typeface="Times New Roman"/>
              </a:rPr>
              <a:t> </a:t>
            </a:r>
            <a:r>
              <a:rPr lang="en-US" sz="2800" spc="-35" dirty="0">
                <a:latin typeface="Garamond" panose="02020404030301010803" pitchFamily="18" charset="0"/>
                <a:cs typeface="Times New Roman"/>
              </a:rPr>
              <a:t>activities, </a:t>
            </a:r>
            <a:r>
              <a:rPr lang="en-US" sz="2800" spc="-10" dirty="0">
                <a:latin typeface="Garamond" panose="02020404030301010803" pitchFamily="18" charset="0"/>
                <a:cs typeface="Times New Roman"/>
              </a:rPr>
              <a:t>consent </a:t>
            </a:r>
            <a:r>
              <a:rPr lang="en-US" sz="2800" spc="-30" dirty="0">
                <a:latin typeface="Garamond" panose="02020404030301010803" pitchFamily="18" charset="0"/>
                <a:cs typeface="Times New Roman"/>
              </a:rPr>
              <a:t>mechanisms, </a:t>
            </a:r>
            <a:r>
              <a:rPr lang="en-US" sz="2800" spc="-15" dirty="0">
                <a:latin typeface="Garamond" panose="02020404030301010803" pitchFamily="18" charset="0"/>
                <a:cs typeface="Times New Roman"/>
              </a:rPr>
              <a:t>and </a:t>
            </a:r>
            <a:r>
              <a:rPr lang="en-US" sz="2800" spc="-25" dirty="0">
                <a:latin typeface="Garamond" panose="02020404030301010803" pitchFamily="18" charset="0"/>
                <a:cs typeface="Times New Roman"/>
              </a:rPr>
              <a:t>compliance </a:t>
            </a:r>
            <a:r>
              <a:rPr lang="en-US" sz="2800" spc="-30" dirty="0">
                <a:latin typeface="Garamond" panose="02020404030301010803" pitchFamily="18" charset="0"/>
                <a:cs typeface="Times New Roman"/>
              </a:rPr>
              <a:t>measures </a:t>
            </a:r>
            <a:r>
              <a:rPr lang="en-US" sz="2800" spc="10" dirty="0">
                <a:latin typeface="Garamond" panose="02020404030301010803" pitchFamily="18" charset="0"/>
                <a:cs typeface="Times New Roman"/>
              </a:rPr>
              <a:t>to </a:t>
            </a:r>
            <a:r>
              <a:rPr lang="en-US" sz="2800" spc="-10" dirty="0">
                <a:latin typeface="Garamond" panose="02020404030301010803" pitchFamily="18" charset="0"/>
                <a:cs typeface="Times New Roman"/>
              </a:rPr>
              <a:t>demonstrate </a:t>
            </a:r>
            <a:r>
              <a:rPr lang="en-US" sz="2800" spc="-20" dirty="0">
                <a:latin typeface="Garamond" panose="02020404030301010803" pitchFamily="18" charset="0"/>
                <a:cs typeface="Times New Roman"/>
              </a:rPr>
              <a:t>adherence </a:t>
            </a:r>
            <a:r>
              <a:rPr lang="en-US" sz="2800" spc="10" dirty="0">
                <a:latin typeface="Garamond" panose="02020404030301010803" pitchFamily="18" charset="0"/>
                <a:cs typeface="Times New Roman"/>
              </a:rPr>
              <a:t>to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laws.</a:t>
            </a:r>
            <a:endParaRPr lang="en-US" sz="2800" dirty="0">
              <a:latin typeface="Garamond" panose="02020404030301010803" pitchFamily="18" charset="0"/>
              <a:cs typeface="Times New Roman"/>
            </a:endParaRPr>
          </a:p>
          <a:p>
            <a:pPr>
              <a:lnSpc>
                <a:spcPct val="100000"/>
              </a:lnSpc>
              <a:buFont typeface="Wingdings"/>
              <a:buChar char=""/>
            </a:pPr>
            <a:endParaRPr lang="en-US" sz="3200" dirty="0">
              <a:latin typeface="Garamond" panose="02020404030301010803" pitchFamily="18" charset="0"/>
              <a:cs typeface="Times New Roman"/>
            </a:endParaRPr>
          </a:p>
          <a:p>
            <a:pPr>
              <a:lnSpc>
                <a:spcPct val="100000"/>
              </a:lnSpc>
              <a:buFont typeface="Wingdings"/>
              <a:buChar char=""/>
            </a:pPr>
            <a:endParaRPr lang="en-US" sz="2800" dirty="0">
              <a:latin typeface="Garamond" panose="02020404030301010803" pitchFamily="18" charset="0"/>
              <a:cs typeface="Times New Roman"/>
            </a:endParaRPr>
          </a:p>
          <a:p>
            <a:pPr marL="240665" marR="5715" indent="-228600" algn="just">
              <a:lnSpc>
                <a:spcPct val="140400"/>
              </a:lnSpc>
              <a:buClr>
                <a:srgbClr val="000000"/>
              </a:buClr>
              <a:buFont typeface="Wingdings"/>
              <a:buChar char=""/>
              <a:tabLst>
                <a:tab pos="241300" algn="l"/>
              </a:tabLst>
            </a:pPr>
            <a:r>
              <a:rPr lang="en-US" sz="2800" b="1" spc="-10" dirty="0">
                <a:solidFill>
                  <a:srgbClr val="054C2C"/>
                </a:solidFill>
                <a:latin typeface="Garamond" panose="02020404030301010803" pitchFamily="18" charset="0"/>
                <a:cs typeface="Times New Roman"/>
              </a:rPr>
              <a:t>Reputational</a:t>
            </a:r>
            <a:r>
              <a:rPr lang="en-US" sz="2800" b="1" spc="-5" dirty="0">
                <a:solidFill>
                  <a:srgbClr val="054C2C"/>
                </a:solidFill>
                <a:latin typeface="Garamond" panose="02020404030301010803" pitchFamily="18" charset="0"/>
                <a:cs typeface="Times New Roman"/>
              </a:rPr>
              <a:t> </a:t>
            </a:r>
            <a:r>
              <a:rPr lang="en-US" sz="2800" b="1" spc="-25" dirty="0">
                <a:solidFill>
                  <a:srgbClr val="054C2C"/>
                </a:solidFill>
                <a:latin typeface="Garamond" panose="02020404030301010803" pitchFamily="18" charset="0"/>
                <a:cs typeface="Times New Roman"/>
              </a:rPr>
              <a:t>Risk:</a:t>
            </a:r>
            <a:r>
              <a:rPr lang="en-US" sz="2800" b="1" spc="-20" dirty="0">
                <a:solidFill>
                  <a:srgbClr val="054C2C"/>
                </a:solidFill>
                <a:latin typeface="Garamond" panose="02020404030301010803" pitchFamily="18" charset="0"/>
                <a:cs typeface="Times New Roman"/>
              </a:rPr>
              <a:t> </a:t>
            </a:r>
            <a:r>
              <a:rPr lang="en-US" sz="2800" spc="-35" dirty="0">
                <a:latin typeface="Garamond" panose="02020404030301010803" pitchFamily="18" charset="0"/>
                <a:cs typeface="Times New Roman"/>
              </a:rPr>
              <a:t>Mishandling</a:t>
            </a:r>
            <a:r>
              <a:rPr lang="en-US" sz="2800" spc="-3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35" dirty="0">
                <a:latin typeface="Garamond" panose="02020404030301010803" pitchFamily="18" charset="0"/>
                <a:cs typeface="Times New Roman"/>
              </a:rPr>
              <a:t>localization</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5"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spc="-20" dirty="0">
                <a:latin typeface="Garamond" panose="02020404030301010803" pitchFamily="18" charset="0"/>
                <a:cs typeface="Times New Roman"/>
              </a:rPr>
              <a:t> </a:t>
            </a:r>
            <a:r>
              <a:rPr lang="en-US" sz="2800" spc="-40" dirty="0">
                <a:latin typeface="Garamond" panose="02020404030301010803" pitchFamily="18" charset="0"/>
                <a:cs typeface="Times New Roman"/>
              </a:rPr>
              <a:t>lead</a:t>
            </a:r>
            <a:r>
              <a:rPr lang="en-US" sz="2800" spc="-35" dirty="0">
                <a:latin typeface="Garamond" panose="02020404030301010803" pitchFamily="18" charset="0"/>
                <a:cs typeface="Times New Roman"/>
              </a:rPr>
              <a:t> </a:t>
            </a:r>
            <a:r>
              <a:rPr lang="en-US" sz="2800" spc="10" dirty="0">
                <a:latin typeface="Garamond" panose="02020404030301010803" pitchFamily="18" charset="0"/>
                <a:cs typeface="Times New Roman"/>
              </a:rPr>
              <a:t>to </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reputational </a:t>
            </a:r>
            <a:r>
              <a:rPr lang="en-US" sz="2800" spc="-40" dirty="0">
                <a:latin typeface="Garamond" panose="02020404030301010803" pitchFamily="18" charset="0"/>
                <a:cs typeface="Times New Roman"/>
              </a:rPr>
              <a:t>risks. </a:t>
            </a:r>
            <a:r>
              <a:rPr lang="en-US" sz="2800" spc="-25" dirty="0">
                <a:latin typeface="Garamond" panose="02020404030301010803" pitchFamily="18" charset="0"/>
                <a:cs typeface="Times New Roman"/>
              </a:rPr>
              <a:t>Public </a:t>
            </a:r>
            <a:r>
              <a:rPr lang="en-US" sz="2800" spc="-15" dirty="0">
                <a:latin typeface="Garamond" panose="02020404030301010803" pitchFamily="18" charset="0"/>
                <a:cs typeface="Times New Roman"/>
              </a:rPr>
              <a:t>perception and consumer </a:t>
            </a:r>
            <a:r>
              <a:rPr lang="en-US" sz="2800" spc="-10" dirty="0">
                <a:latin typeface="Garamond" panose="02020404030301010803" pitchFamily="18" charset="0"/>
                <a:cs typeface="Times New Roman"/>
              </a:rPr>
              <a:t>trust </a:t>
            </a:r>
            <a:r>
              <a:rPr lang="en-US" sz="2800" spc="-30" dirty="0">
                <a:latin typeface="Garamond" panose="02020404030301010803" pitchFamily="18" charset="0"/>
                <a:cs typeface="Times New Roman"/>
              </a:rPr>
              <a:t>are </a:t>
            </a:r>
            <a:r>
              <a:rPr lang="en-US" sz="2800" spc="-35" dirty="0">
                <a:latin typeface="Garamond" panose="02020404030301010803" pitchFamily="18" charset="0"/>
                <a:cs typeface="Times New Roman"/>
              </a:rPr>
              <a:t>crucial </a:t>
            </a:r>
            <a:r>
              <a:rPr lang="en-US" sz="2800" dirty="0">
                <a:latin typeface="Garamond" panose="02020404030301010803" pitchFamily="18" charset="0"/>
                <a:cs typeface="Times New Roman"/>
              </a:rPr>
              <a:t>for </a:t>
            </a:r>
            <a:r>
              <a:rPr lang="en-US" sz="2800" spc="-35" dirty="0">
                <a:latin typeface="Garamond" panose="02020404030301010803" pitchFamily="18" charset="0"/>
                <a:cs typeface="Times New Roman"/>
              </a:rPr>
              <a:t>global </a:t>
            </a:r>
            <a:r>
              <a:rPr lang="en-US" sz="2800" spc="-25"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 </a:t>
            </a:r>
            <a:r>
              <a:rPr lang="en-US" sz="2800" spc="-50" dirty="0">
                <a:latin typeface="Garamond" panose="02020404030301010803" pitchFamily="18" charset="0"/>
                <a:cs typeface="Times New Roman"/>
              </a:rPr>
              <a:t>Any</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breaches</a:t>
            </a:r>
            <a:r>
              <a:rPr lang="en-US" sz="2800" spc="-5" dirty="0">
                <a:latin typeface="Garamond" panose="02020404030301010803" pitchFamily="18" charset="0"/>
                <a:cs typeface="Times New Roman"/>
              </a:rPr>
              <a:t> </a:t>
            </a:r>
            <a:r>
              <a:rPr lang="en-US" sz="2800" dirty="0">
                <a:latin typeface="Garamond" panose="02020404030301010803" pitchFamily="18" charset="0"/>
                <a:cs typeface="Times New Roman"/>
              </a:rPr>
              <a:t>or</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violations</a:t>
            </a:r>
            <a:r>
              <a:rPr lang="en-US" sz="2800" spc="-5" dirty="0">
                <a:latin typeface="Garamond" panose="02020404030301010803" pitchFamily="18" charset="0"/>
                <a:cs typeface="Times New Roman"/>
              </a:rPr>
              <a:t> of</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laws</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can</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damage</a:t>
            </a:r>
            <a:r>
              <a:rPr lang="en-US" sz="2800" spc="1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company's</a:t>
            </a:r>
            <a:r>
              <a:rPr lang="en-US" sz="2800" spc="-5" dirty="0">
                <a:latin typeface="Garamond" panose="02020404030301010803" pitchFamily="18" charset="0"/>
                <a:cs typeface="Times New Roman"/>
              </a:rPr>
              <a:t> </a:t>
            </a:r>
            <a:r>
              <a:rPr lang="en-US" sz="2800" spc="-20" dirty="0">
                <a:latin typeface="Garamond" panose="02020404030301010803" pitchFamily="18" charset="0"/>
                <a:cs typeface="Times New Roman"/>
              </a:rPr>
              <a:t>reputation.</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B076EE03-E04D-416F-5B5E-A0A7E453A66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264</a:t>
            </a:fld>
            <a:endParaRPr lang="en-US"/>
          </a:p>
        </p:txBody>
      </p:sp>
    </p:spTree>
    <p:extLst>
      <p:ext uri="{BB962C8B-B14F-4D97-AF65-F5344CB8AC3E}">
        <p14:creationId xmlns:p14="http://schemas.microsoft.com/office/powerpoint/2010/main" val="161430553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204912" y="1014203"/>
            <a:ext cx="762000" cy="721269"/>
          </a:xfrm>
          <a:prstGeom prst="rect">
            <a:avLst/>
          </a:prstGeom>
        </p:spPr>
      </p:pic>
      <p:sp>
        <p:nvSpPr>
          <p:cNvPr id="7" name="TextBox 6">
            <a:extLst>
              <a:ext uri="{FF2B5EF4-FFF2-40B4-BE49-F238E27FC236}">
                <a16:creationId xmlns:a16="http://schemas.microsoft.com/office/drawing/2014/main" id="{AE1F0800-3781-B5A0-FB63-19191B542DE9}"/>
              </a:ext>
            </a:extLst>
          </p:cNvPr>
          <p:cNvSpPr txBox="1"/>
          <p:nvPr/>
        </p:nvSpPr>
        <p:spPr>
          <a:xfrm>
            <a:off x="2347912" y="1101808"/>
            <a:ext cx="13716000"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12700">
              <a:spcBef>
                <a:spcPts val="100"/>
              </a:spcBef>
            </a:pPr>
            <a:r>
              <a:rPr lang="en-US" sz="3600" b="1" spc="-20" dirty="0">
                <a:solidFill>
                  <a:srgbClr val="FFFFFF"/>
                </a:solidFill>
                <a:latin typeface="Garamond" panose="02020404030301010803" pitchFamily="18" charset="0"/>
                <a:cs typeface="Times New Roman"/>
              </a:rPr>
              <a:t>Impact of Data Localization on Global Operations</a:t>
            </a:r>
          </a:p>
        </p:txBody>
      </p:sp>
      <p:sp>
        <p:nvSpPr>
          <p:cNvPr id="8" name="object 2">
            <a:extLst>
              <a:ext uri="{FF2B5EF4-FFF2-40B4-BE49-F238E27FC236}">
                <a16:creationId xmlns:a16="http://schemas.microsoft.com/office/drawing/2014/main" id="{05B9FEDC-E701-CBE1-3ADD-50FAE16AFA40}"/>
              </a:ext>
            </a:extLst>
          </p:cNvPr>
          <p:cNvSpPr txBox="1"/>
          <p:nvPr/>
        </p:nvSpPr>
        <p:spPr>
          <a:xfrm>
            <a:off x="1585911" y="1997075"/>
            <a:ext cx="16002001" cy="1784399"/>
          </a:xfrm>
          <a:prstGeom prst="rect">
            <a:avLst/>
          </a:prstGeom>
        </p:spPr>
        <p:txBody>
          <a:bodyPr vert="horz" wrap="square" lIns="0" tIns="12700" rIns="0" bIns="0" rtlCol="0">
            <a:spAutoFit/>
          </a:bodyPr>
          <a:lstStyle/>
          <a:p>
            <a:pPr marL="240665" marR="5715" indent="-228600" algn="just">
              <a:lnSpc>
                <a:spcPct val="140900"/>
              </a:lnSpc>
              <a:buClr>
                <a:srgbClr val="000000"/>
              </a:buClr>
              <a:buFont typeface="Wingdings"/>
              <a:buChar char=""/>
              <a:tabLst>
                <a:tab pos="241300" algn="l"/>
              </a:tabLst>
            </a:pPr>
            <a:r>
              <a:rPr lang="en-US" sz="2800" b="1" spc="-5" dirty="0">
                <a:solidFill>
                  <a:srgbClr val="054C2C"/>
                </a:solidFill>
                <a:latin typeface="Garamond" panose="02020404030301010803" pitchFamily="18" charset="0"/>
                <a:cs typeface="Times New Roman"/>
              </a:rPr>
              <a:t>Localization </a:t>
            </a:r>
            <a:r>
              <a:rPr lang="en-US" sz="2800" b="1" spc="-10" dirty="0">
                <a:solidFill>
                  <a:srgbClr val="054C2C"/>
                </a:solidFill>
                <a:latin typeface="Garamond" panose="02020404030301010803" pitchFamily="18" charset="0"/>
                <a:cs typeface="Times New Roman"/>
              </a:rPr>
              <a:t>of </a:t>
            </a:r>
            <a:r>
              <a:rPr lang="en-US" sz="2800" b="1" spc="15" dirty="0">
                <a:solidFill>
                  <a:srgbClr val="054C2C"/>
                </a:solidFill>
                <a:latin typeface="Garamond" panose="02020404030301010803" pitchFamily="18" charset="0"/>
                <a:cs typeface="Times New Roman"/>
              </a:rPr>
              <a:t>IT </a:t>
            </a:r>
            <a:r>
              <a:rPr lang="en-US" sz="2800" b="1" spc="-40" dirty="0">
                <a:solidFill>
                  <a:srgbClr val="054C2C"/>
                </a:solidFill>
                <a:latin typeface="Garamond" panose="02020404030301010803" pitchFamily="18" charset="0"/>
                <a:cs typeface="Times New Roman"/>
              </a:rPr>
              <a:t>Infrastructure: </a:t>
            </a:r>
            <a:r>
              <a:rPr lang="en-US" sz="2800" dirty="0">
                <a:latin typeface="Garamond" panose="02020404030301010803" pitchFamily="18" charset="0"/>
                <a:cs typeface="Times New Roman"/>
              </a:rPr>
              <a:t>To </a:t>
            </a:r>
            <a:r>
              <a:rPr lang="en-US" sz="2800" spc="-30" dirty="0">
                <a:latin typeface="Garamond" panose="02020404030301010803" pitchFamily="18" charset="0"/>
                <a:cs typeface="Times New Roman"/>
              </a:rPr>
              <a:t>comply </a:t>
            </a:r>
            <a:r>
              <a:rPr lang="en-US" sz="2800" spc="-25" dirty="0">
                <a:latin typeface="Garamond" panose="02020404030301010803" pitchFamily="18" charset="0"/>
                <a:cs typeface="Times New Roman"/>
              </a:rPr>
              <a:t>with </a:t>
            </a:r>
            <a:r>
              <a:rPr lang="en-US" sz="2800" spc="-20" dirty="0">
                <a:latin typeface="Garamond" panose="02020404030301010803" pitchFamily="18" charset="0"/>
                <a:cs typeface="Times New Roman"/>
              </a:rPr>
              <a:t>data </a:t>
            </a:r>
            <a:r>
              <a:rPr lang="en-US" sz="2800" spc="-30" dirty="0">
                <a:latin typeface="Garamond" panose="02020404030301010803" pitchFamily="18" charset="0"/>
                <a:cs typeface="Times New Roman"/>
              </a:rPr>
              <a:t>localization </a:t>
            </a:r>
            <a:r>
              <a:rPr lang="en-US" sz="2800" spc="-55" dirty="0">
                <a:latin typeface="Garamond" panose="02020404030301010803" pitchFamily="18" charset="0"/>
                <a:cs typeface="Times New Roman"/>
              </a:rPr>
              <a:t>laws, </a:t>
            </a:r>
            <a:r>
              <a:rPr lang="en-US" sz="2800" spc="-25" dirty="0">
                <a:latin typeface="Garamond" panose="02020404030301010803" pitchFamily="18" charset="0"/>
                <a:cs typeface="Times New Roman"/>
              </a:rPr>
              <a:t>organizations </a:t>
            </a:r>
            <a:r>
              <a:rPr lang="en-US" sz="2800" spc="-20" dirty="0">
                <a:latin typeface="Garamond" panose="02020404030301010803" pitchFamily="18" charset="0"/>
                <a:cs typeface="Times New Roman"/>
              </a:rPr>
              <a:t> </a:t>
            </a:r>
            <a:r>
              <a:rPr lang="en-US" sz="2800" spc="-55" dirty="0">
                <a:latin typeface="Garamond" panose="02020404030301010803" pitchFamily="18" charset="0"/>
                <a:cs typeface="Times New Roman"/>
              </a:rPr>
              <a:t>may </a:t>
            </a:r>
            <a:r>
              <a:rPr lang="en-US" sz="2800" spc="-15" dirty="0">
                <a:latin typeface="Garamond" panose="02020404030301010803" pitchFamily="18" charset="0"/>
                <a:cs typeface="Times New Roman"/>
              </a:rPr>
              <a:t>need </a:t>
            </a:r>
            <a:r>
              <a:rPr lang="en-US" sz="2800" spc="10" dirty="0">
                <a:latin typeface="Garamond" panose="02020404030301010803" pitchFamily="18" charset="0"/>
                <a:cs typeface="Times New Roman"/>
              </a:rPr>
              <a:t>to </a:t>
            </a:r>
            <a:r>
              <a:rPr lang="en-US" sz="2800" spc="-25" dirty="0">
                <a:latin typeface="Garamond" panose="02020404030301010803" pitchFamily="18" charset="0"/>
                <a:cs typeface="Times New Roman"/>
              </a:rPr>
              <a:t>invest in </a:t>
            </a:r>
            <a:r>
              <a:rPr lang="en-US" sz="2800" spc="-45" dirty="0">
                <a:latin typeface="Garamond" panose="02020404030301010803" pitchFamily="18" charset="0"/>
                <a:cs typeface="Times New Roman"/>
              </a:rPr>
              <a:t>local </a:t>
            </a:r>
            <a:r>
              <a:rPr lang="en-US" sz="2800" spc="10" dirty="0">
                <a:latin typeface="Garamond" panose="02020404030301010803" pitchFamily="18" charset="0"/>
                <a:cs typeface="Times New Roman"/>
              </a:rPr>
              <a:t>IT </a:t>
            </a:r>
            <a:r>
              <a:rPr lang="en-US" sz="2800" spc="-20" dirty="0">
                <a:latin typeface="Garamond" panose="02020404030301010803" pitchFamily="18" charset="0"/>
                <a:cs typeface="Times New Roman"/>
              </a:rPr>
              <a:t>infrastructure, </a:t>
            </a:r>
            <a:r>
              <a:rPr lang="en-US" sz="2800" spc="-30" dirty="0">
                <a:latin typeface="Garamond" panose="02020404030301010803" pitchFamily="18" charset="0"/>
                <a:cs typeface="Times New Roman"/>
              </a:rPr>
              <a:t>which includes </a:t>
            </a:r>
            <a:r>
              <a:rPr lang="en-US" sz="2800" spc="-35" dirty="0">
                <a:latin typeface="Garamond" panose="02020404030301010803" pitchFamily="18" charset="0"/>
                <a:cs typeface="Times New Roman"/>
              </a:rPr>
              <a:t>building </a:t>
            </a:r>
            <a:r>
              <a:rPr lang="en-US" sz="2800" dirty="0">
                <a:latin typeface="Garamond" panose="02020404030301010803" pitchFamily="18" charset="0"/>
                <a:cs typeface="Times New Roman"/>
              </a:rPr>
              <a:t>or </a:t>
            </a:r>
            <a:r>
              <a:rPr lang="en-US" sz="2800" spc="-45" dirty="0">
                <a:latin typeface="Garamond" panose="02020404030301010803" pitchFamily="18" charset="0"/>
                <a:cs typeface="Times New Roman"/>
              </a:rPr>
              <a:t>leasing </a:t>
            </a:r>
            <a:r>
              <a:rPr lang="en-US" sz="2800" spc="-20" dirty="0">
                <a:latin typeface="Garamond" panose="02020404030301010803" pitchFamily="18" charset="0"/>
                <a:cs typeface="Times New Roman"/>
              </a:rPr>
              <a:t>data centers, </a:t>
            </a:r>
            <a:r>
              <a:rPr lang="en-US" sz="2800" spc="-15" dirty="0">
                <a:latin typeface="Garamond" panose="02020404030301010803" pitchFamily="18" charset="0"/>
                <a:cs typeface="Times New Roman"/>
              </a:rPr>
              <a:t> </a:t>
            </a:r>
            <a:r>
              <a:rPr lang="en-US" sz="2800" spc="-20" dirty="0">
                <a:latin typeface="Garamond" panose="02020404030301010803" pitchFamily="18" charset="0"/>
                <a:cs typeface="Times New Roman"/>
              </a:rPr>
              <a:t>network infrastructure, </a:t>
            </a:r>
            <a:r>
              <a:rPr lang="en-US" sz="2800" spc="-15" dirty="0">
                <a:latin typeface="Garamond" panose="02020404030301010803" pitchFamily="18" charset="0"/>
                <a:cs typeface="Times New Roman"/>
              </a:rPr>
              <a:t>and </a:t>
            </a:r>
            <a:r>
              <a:rPr lang="en-US" sz="2800" spc="-30" dirty="0">
                <a:latin typeface="Garamond" panose="02020404030301010803" pitchFamily="18" charset="0"/>
                <a:cs typeface="Times New Roman"/>
              </a:rPr>
              <a:t>hardware. </a:t>
            </a:r>
            <a:r>
              <a:rPr lang="en-US" sz="2800" spc="-25" dirty="0">
                <a:latin typeface="Garamond" panose="02020404030301010803" pitchFamily="18" charset="0"/>
                <a:cs typeface="Times New Roman"/>
              </a:rPr>
              <a:t>These </a:t>
            </a:r>
            <a:r>
              <a:rPr lang="en-US" sz="2800" spc="-35" dirty="0">
                <a:latin typeface="Garamond" panose="02020404030301010803" pitchFamily="18" charset="0"/>
                <a:cs typeface="Times New Roman"/>
              </a:rPr>
              <a:t>capital </a:t>
            </a:r>
            <a:r>
              <a:rPr lang="en-US" sz="2800" spc="-20" dirty="0">
                <a:latin typeface="Garamond" panose="02020404030301010803" pitchFamily="18" charset="0"/>
                <a:cs typeface="Times New Roman"/>
              </a:rPr>
              <a:t>expenditures </a:t>
            </a:r>
            <a:r>
              <a:rPr lang="en-US" sz="2800" spc="-25" dirty="0">
                <a:latin typeface="Garamond" panose="02020404030301010803" pitchFamily="18" charset="0"/>
                <a:cs typeface="Times New Roman"/>
              </a:rPr>
              <a:t>can affect </a:t>
            </a:r>
            <a:r>
              <a:rPr lang="en-US" sz="2800" spc="-10" dirty="0">
                <a:latin typeface="Garamond" panose="02020404030301010803" pitchFamily="18" charset="0"/>
                <a:cs typeface="Times New Roman"/>
              </a:rPr>
              <a:t>the cost </a:t>
            </a:r>
            <a:r>
              <a:rPr lang="en-US" sz="2800" spc="-15" dirty="0">
                <a:latin typeface="Garamond" panose="02020404030301010803" pitchFamily="18" charset="0"/>
                <a:cs typeface="Times New Roman"/>
              </a:rPr>
              <a:t>structure </a:t>
            </a:r>
            <a:r>
              <a:rPr lang="en-US" sz="2800" spc="-28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5" dirty="0">
                <a:latin typeface="Garamond" panose="02020404030301010803" pitchFamily="18" charset="0"/>
                <a:cs typeface="Times New Roman"/>
              </a:rPr>
              <a:t> </a:t>
            </a:r>
            <a:r>
              <a:rPr lang="en-US" sz="2800" spc="-45" dirty="0">
                <a:latin typeface="Garamond" panose="02020404030301010803" pitchFamily="18" charset="0"/>
                <a:cs typeface="Times New Roman"/>
              </a:rPr>
              <a:t>scalability</a:t>
            </a:r>
            <a:r>
              <a:rPr lang="en-US" sz="2800" spc="-5" dirty="0">
                <a:latin typeface="Garamond" panose="02020404030301010803" pitchFamily="18" charset="0"/>
                <a:cs typeface="Times New Roman"/>
              </a:rPr>
              <a:t> of </a:t>
            </a:r>
            <a:r>
              <a:rPr lang="en-US" sz="2800" spc="-40" dirty="0">
                <a:latin typeface="Garamond" panose="02020404030301010803" pitchFamily="18" charset="0"/>
                <a:cs typeface="Times New Roman"/>
              </a:rPr>
              <a:t>global</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operations.</a:t>
            </a:r>
            <a:endParaRPr lang="en-US" sz="2800" dirty="0">
              <a:latin typeface="Garamond" panose="02020404030301010803" pitchFamily="18" charset="0"/>
              <a:cs typeface="Times New Roman"/>
            </a:endParaRPr>
          </a:p>
        </p:txBody>
      </p:sp>
      <p:sp>
        <p:nvSpPr>
          <p:cNvPr id="2" name="Slide Number Placeholder 1">
            <a:extLst>
              <a:ext uri="{FF2B5EF4-FFF2-40B4-BE49-F238E27FC236}">
                <a16:creationId xmlns:a16="http://schemas.microsoft.com/office/drawing/2014/main" id="{9443356F-DFF1-89BE-5154-9074AAF4E62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265</a:t>
            </a:fld>
            <a:endParaRPr lang="en-US"/>
          </a:p>
        </p:txBody>
      </p:sp>
    </p:spTree>
    <p:extLst>
      <p:ext uri="{BB962C8B-B14F-4D97-AF65-F5344CB8AC3E}">
        <p14:creationId xmlns:p14="http://schemas.microsoft.com/office/powerpoint/2010/main" val="97575481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rotWithShape="1">
          <a:blip r:embed="rId3" cstate="print"/>
          <a:srcRect t="7009" b="15488"/>
          <a:stretch/>
        </p:blipFill>
        <p:spPr>
          <a:xfrm>
            <a:off x="2321870" y="2567734"/>
            <a:ext cx="12959621" cy="7152270"/>
          </a:xfrm>
          <a:prstGeom prst="rect">
            <a:avLst/>
          </a:prstGeom>
        </p:spPr>
      </p:pic>
      <p:sp>
        <p:nvSpPr>
          <p:cNvPr id="5" name="object 5"/>
          <p:cNvSpPr txBox="1">
            <a:spLocks noGrp="1"/>
          </p:cNvSpPr>
          <p:nvPr>
            <p:ph type="title" idx="4294967295"/>
          </p:nvPr>
        </p:nvSpPr>
        <p:spPr>
          <a:xfrm>
            <a:off x="0" y="1333500"/>
            <a:ext cx="12215813" cy="628650"/>
          </a:xfrm>
          <a:prstGeom prst="rect">
            <a:avLst/>
          </a:prstGeom>
          <a:solidFill>
            <a:srgbClr val="054C2C"/>
          </a:solidFill>
        </p:spPr>
        <p:txBody>
          <a:bodyPr vert="horz" wrap="square" lIns="0" tIns="12700" rIns="0" bIns="0" rtlCol="0">
            <a:spAutoFit/>
          </a:bodyPr>
          <a:lstStyle/>
          <a:p>
            <a:pPr marL="12700" algn="ctr">
              <a:spcBef>
                <a:spcPts val="100"/>
              </a:spcBef>
            </a:pPr>
            <a:r>
              <a:rPr sz="4000" b="1" spc="-15" dirty="0">
                <a:solidFill>
                  <a:srgbClr val="FFFFFF"/>
                </a:solidFill>
              </a:rPr>
              <a:t>Interactions</a:t>
            </a:r>
            <a:r>
              <a:rPr sz="4000" b="1" spc="-30" dirty="0">
                <a:solidFill>
                  <a:srgbClr val="FFFFFF"/>
                </a:solidFill>
              </a:rPr>
              <a:t> </a:t>
            </a:r>
            <a:r>
              <a:rPr sz="4000" b="1" spc="-25" dirty="0">
                <a:solidFill>
                  <a:srgbClr val="FFFFFF"/>
                </a:solidFill>
              </a:rPr>
              <a:t>and</a:t>
            </a:r>
            <a:r>
              <a:rPr sz="4000" b="1" spc="-30" dirty="0">
                <a:solidFill>
                  <a:srgbClr val="FFFFFF"/>
                </a:solidFill>
              </a:rPr>
              <a:t> </a:t>
            </a:r>
            <a:r>
              <a:rPr sz="4000" b="1" spc="40" dirty="0">
                <a:solidFill>
                  <a:srgbClr val="FFFFFF"/>
                </a:solidFill>
              </a:rPr>
              <a:t>Discussions</a:t>
            </a:r>
            <a:endParaRPr sz="4000" b="1" dirty="0"/>
          </a:p>
        </p:txBody>
      </p:sp>
    </p:spTree>
    <p:extLst>
      <p:ext uri="{BB962C8B-B14F-4D97-AF65-F5344CB8AC3E}">
        <p14:creationId xmlns:p14="http://schemas.microsoft.com/office/powerpoint/2010/main" val="239746467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1512" y="1812527"/>
            <a:ext cx="17678400" cy="5845959"/>
          </a:xfrm>
          <a:prstGeom prst="rect">
            <a:avLst/>
          </a:prstGeom>
        </p:spPr>
        <p:txBody>
          <a:bodyPr vert="horz" wrap="square" lIns="0" tIns="12700" rIns="0" bIns="0" rtlCol="0">
            <a:spAutoFit/>
          </a:bodyPr>
          <a:lstStyle/>
          <a:p>
            <a:pPr marL="12700" marR="5080" algn="just">
              <a:lnSpc>
                <a:spcPct val="150000"/>
              </a:lnSpc>
              <a:spcBef>
                <a:spcPts val="150"/>
              </a:spcBef>
            </a:pPr>
            <a:r>
              <a:rPr lang="en-US" sz="2800" spc="10" dirty="0">
                <a:latin typeface="Garamond" panose="02020404030301010803" pitchFamily="18" charset="0"/>
                <a:cs typeface="Times New Roman"/>
              </a:rPr>
              <a:t>Gen </a:t>
            </a:r>
            <a:r>
              <a:rPr lang="en-US" sz="2800" spc="-10" dirty="0">
                <a:latin typeface="Garamond" panose="02020404030301010803" pitchFamily="18" charset="0"/>
                <a:cs typeface="Times New Roman"/>
              </a:rPr>
              <a:t>Corporation </a:t>
            </a:r>
            <a:r>
              <a:rPr lang="en-US" sz="2800" spc="-45" dirty="0">
                <a:latin typeface="Garamond" panose="02020404030301010803" pitchFamily="18" charset="0"/>
                <a:cs typeface="Times New Roman"/>
              </a:rPr>
              <a:t>is</a:t>
            </a:r>
            <a:r>
              <a:rPr lang="en-US" sz="2800" spc="-40"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45" dirty="0">
                <a:latin typeface="Garamond" panose="02020404030301010803" pitchFamily="18" charset="0"/>
                <a:cs typeface="Times New Roman"/>
              </a:rPr>
              <a:t> </a:t>
            </a:r>
            <a:r>
              <a:rPr lang="en-US" sz="2800" spc="-25" dirty="0">
                <a:latin typeface="Garamond" panose="02020404030301010803" pitchFamily="18" charset="0"/>
                <a:cs typeface="Times New Roman"/>
              </a:rPr>
              <a:t>multinational</a:t>
            </a:r>
            <a:r>
              <a:rPr lang="en-US" sz="2800" spc="-20" dirty="0">
                <a:latin typeface="Garamond" panose="02020404030301010803" pitchFamily="18" charset="0"/>
                <a:cs typeface="Times New Roman"/>
              </a:rPr>
              <a:t> enterprise operating </a:t>
            </a:r>
            <a:r>
              <a:rPr lang="en-US" sz="2800" spc="-25" dirty="0">
                <a:latin typeface="Garamond" panose="02020404030301010803" pitchFamily="18" charset="0"/>
                <a:cs typeface="Times New Roman"/>
              </a:rPr>
              <a:t>across </a:t>
            </a:r>
            <a:r>
              <a:rPr lang="en-US" sz="2800" spc="-30" dirty="0">
                <a:latin typeface="Garamond" panose="02020404030301010803" pitchFamily="18" charset="0"/>
                <a:cs typeface="Times New Roman"/>
              </a:rPr>
              <a:t>various</a:t>
            </a:r>
            <a:r>
              <a:rPr lang="en-US" sz="2800" spc="-25" dirty="0">
                <a:latin typeface="Garamond" panose="02020404030301010803" pitchFamily="18" charset="0"/>
                <a:cs typeface="Times New Roman"/>
              </a:rPr>
              <a:t> </a:t>
            </a:r>
            <a:r>
              <a:rPr lang="en-US" sz="2800" spc="-20" dirty="0">
                <a:latin typeface="Garamond" panose="02020404030301010803" pitchFamily="18" charset="0"/>
                <a:cs typeface="Times New Roman"/>
              </a:rPr>
              <a:t>countries, </a:t>
            </a:r>
            <a:r>
              <a:rPr lang="en-US" sz="2800" spc="-30" dirty="0">
                <a:latin typeface="Garamond" panose="02020404030301010803" pitchFamily="18" charset="0"/>
                <a:cs typeface="Times New Roman"/>
              </a:rPr>
              <a:t>including</a:t>
            </a:r>
            <a:r>
              <a:rPr lang="en-US" sz="2800" spc="-2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United </a:t>
            </a:r>
            <a:r>
              <a:rPr lang="en-US" sz="2800" spc="-30" dirty="0">
                <a:latin typeface="Garamond" panose="02020404030301010803" pitchFamily="18" charset="0"/>
                <a:cs typeface="Times New Roman"/>
              </a:rPr>
              <a:t>States, </a:t>
            </a:r>
            <a:r>
              <a:rPr lang="en-US" sz="2800" spc="-5" dirty="0">
                <a:latin typeface="Garamond" panose="02020404030301010803" pitchFamily="18" charset="0"/>
                <a:cs typeface="Times New Roman"/>
              </a:rPr>
              <a:t>the European </a:t>
            </a:r>
            <a:r>
              <a:rPr lang="en-US" sz="2800" spc="-15" dirty="0">
                <a:latin typeface="Garamond" panose="02020404030301010803" pitchFamily="18" charset="0"/>
                <a:cs typeface="Times New Roman"/>
              </a:rPr>
              <a:t>Union </a:t>
            </a:r>
            <a:r>
              <a:rPr lang="en-US" sz="2800" spc="-20" dirty="0">
                <a:latin typeface="Garamond" panose="02020404030301010803" pitchFamily="18" charset="0"/>
                <a:cs typeface="Times New Roman"/>
              </a:rPr>
              <a:t>(EU), </a:t>
            </a:r>
            <a:r>
              <a:rPr lang="en-US" sz="2800" spc="-15" dirty="0">
                <a:latin typeface="Garamond" panose="02020404030301010803" pitchFamily="18" charset="0"/>
                <a:cs typeface="Times New Roman"/>
              </a:rPr>
              <a:t>and </a:t>
            </a:r>
            <a:r>
              <a:rPr lang="en-US" sz="2800" spc="-50" dirty="0">
                <a:latin typeface="Garamond" panose="02020404030301010803" pitchFamily="18" charset="0"/>
                <a:cs typeface="Times New Roman"/>
              </a:rPr>
              <a:t>Asia.</a:t>
            </a:r>
            <a:r>
              <a:rPr lang="en-US" sz="2800" spc="-45" dirty="0">
                <a:latin typeface="Garamond" panose="02020404030301010803" pitchFamily="18" charset="0"/>
                <a:cs typeface="Times New Roman"/>
              </a:rPr>
              <a:t> </a:t>
            </a: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company </a:t>
            </a:r>
            <a:r>
              <a:rPr lang="en-US" sz="2800" spc="-30" dirty="0">
                <a:latin typeface="Garamond" panose="02020404030301010803" pitchFamily="18" charset="0"/>
                <a:cs typeface="Times New Roman"/>
              </a:rPr>
              <a:t>handles </a:t>
            </a:r>
            <a:r>
              <a:rPr lang="en-US" sz="2800" spc="-20" dirty="0">
                <a:latin typeface="Garamond" panose="02020404030301010803" pitchFamily="18" charset="0"/>
                <a:cs typeface="Times New Roman"/>
              </a:rPr>
              <a:t>personal data </a:t>
            </a:r>
            <a:r>
              <a:rPr lang="en-US" sz="2800" dirty="0">
                <a:latin typeface="Garamond" panose="02020404030301010803" pitchFamily="18" charset="0"/>
                <a:cs typeface="Times New Roman"/>
              </a:rPr>
              <a:t>for </a:t>
            </a:r>
            <a:r>
              <a:rPr lang="en-US" sz="2800" spc="-25" dirty="0">
                <a:latin typeface="Garamond" panose="02020404030301010803" pitchFamily="18" charset="0"/>
                <a:cs typeface="Times New Roman"/>
              </a:rPr>
              <a:t>its </a:t>
            </a:r>
            <a:r>
              <a:rPr lang="en-US" sz="2800" spc="-20" dirty="0">
                <a:latin typeface="Garamond" panose="02020404030301010803" pitchFamily="18" charset="0"/>
                <a:cs typeface="Times New Roman"/>
              </a:rPr>
              <a:t> </a:t>
            </a:r>
            <a:r>
              <a:rPr lang="en-US" sz="2800" spc="-15" dirty="0">
                <a:latin typeface="Garamond" panose="02020404030301010803" pitchFamily="18" charset="0"/>
                <a:cs typeface="Times New Roman"/>
              </a:rPr>
              <a:t>customers,</a:t>
            </a:r>
            <a:r>
              <a:rPr lang="en-US" sz="2800" spc="65" dirty="0">
                <a:latin typeface="Garamond" panose="02020404030301010803" pitchFamily="18" charset="0"/>
                <a:cs typeface="Times New Roman"/>
              </a:rPr>
              <a:t> </a:t>
            </a:r>
            <a:r>
              <a:rPr lang="en-US" sz="2800" spc="-35" dirty="0">
                <a:latin typeface="Garamond" panose="02020404030301010803" pitchFamily="18" charset="0"/>
                <a:cs typeface="Times New Roman"/>
              </a:rPr>
              <a:t>employees,</a:t>
            </a:r>
            <a:r>
              <a:rPr lang="en-US" sz="2800" spc="70" dirty="0">
                <a:latin typeface="Garamond" panose="02020404030301010803" pitchFamily="18" charset="0"/>
                <a:cs typeface="Times New Roman"/>
              </a:rPr>
              <a:t> </a:t>
            </a:r>
            <a:r>
              <a:rPr lang="en-US" sz="2800" spc="-20" dirty="0">
                <a:latin typeface="Garamond" panose="02020404030301010803" pitchFamily="18" charset="0"/>
                <a:cs typeface="Times New Roman"/>
              </a:rPr>
              <a:t>and</a:t>
            </a:r>
            <a:r>
              <a:rPr lang="en-US" sz="2800" spc="75" dirty="0">
                <a:latin typeface="Garamond" panose="02020404030301010803" pitchFamily="18" charset="0"/>
                <a:cs typeface="Times New Roman"/>
              </a:rPr>
              <a:t> </a:t>
            </a:r>
            <a:r>
              <a:rPr lang="en-US" sz="2800" spc="-25" dirty="0">
                <a:latin typeface="Garamond" panose="02020404030301010803" pitchFamily="18" charset="0"/>
                <a:cs typeface="Times New Roman"/>
              </a:rPr>
              <a:t>business</a:t>
            </a:r>
            <a:r>
              <a:rPr lang="en-US" sz="2800" spc="85" dirty="0">
                <a:latin typeface="Garamond" panose="02020404030301010803" pitchFamily="18" charset="0"/>
                <a:cs typeface="Times New Roman"/>
              </a:rPr>
              <a:t> </a:t>
            </a:r>
            <a:r>
              <a:rPr lang="en-US" sz="2800" spc="-35" dirty="0">
                <a:latin typeface="Garamond" panose="02020404030301010803" pitchFamily="18" charset="0"/>
                <a:cs typeface="Times New Roman"/>
              </a:rPr>
              <a:t>associates.</a:t>
            </a:r>
            <a:r>
              <a:rPr lang="en-US" sz="2800" spc="75" dirty="0">
                <a:latin typeface="Garamond" panose="02020404030301010803" pitchFamily="18" charset="0"/>
                <a:cs typeface="Times New Roman"/>
              </a:rPr>
              <a:t> </a:t>
            </a:r>
            <a:r>
              <a:rPr lang="en-US" sz="2800" spc="-50" dirty="0">
                <a:latin typeface="Garamond" panose="02020404030301010803" pitchFamily="18" charset="0"/>
                <a:cs typeface="Times New Roman"/>
              </a:rPr>
              <a:t>As</a:t>
            </a:r>
            <a:r>
              <a:rPr lang="en-US" sz="2800" spc="70" dirty="0">
                <a:latin typeface="Garamond" panose="02020404030301010803" pitchFamily="18" charset="0"/>
                <a:cs typeface="Times New Roman"/>
              </a:rPr>
              <a:t> </a:t>
            </a:r>
            <a:r>
              <a:rPr lang="en-US" sz="2800" spc="-10" dirty="0">
                <a:latin typeface="Garamond" panose="02020404030301010803" pitchFamily="18" charset="0"/>
                <a:cs typeface="Times New Roman"/>
              </a:rPr>
              <a:t>part</a:t>
            </a:r>
            <a:r>
              <a:rPr lang="en-US" sz="2800" spc="6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75"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75" dirty="0">
                <a:latin typeface="Garamond" panose="02020404030301010803" pitchFamily="18" charset="0"/>
                <a:cs typeface="Times New Roman"/>
              </a:rPr>
              <a:t> </a:t>
            </a:r>
            <a:r>
              <a:rPr lang="en-US" sz="2800" spc="-35" dirty="0">
                <a:latin typeface="Garamond" panose="02020404030301010803" pitchFamily="18" charset="0"/>
                <a:cs typeface="Times New Roman"/>
              </a:rPr>
              <a:t>worldwide</a:t>
            </a:r>
            <a:r>
              <a:rPr lang="en-US" sz="2800" spc="85" dirty="0">
                <a:latin typeface="Garamond" panose="02020404030301010803" pitchFamily="18" charset="0"/>
                <a:cs typeface="Times New Roman"/>
              </a:rPr>
              <a:t> </a:t>
            </a:r>
            <a:r>
              <a:rPr lang="en-US" sz="2800" spc="-25" dirty="0">
                <a:latin typeface="Garamond" panose="02020404030301010803" pitchFamily="18" charset="0"/>
                <a:cs typeface="Times New Roman"/>
              </a:rPr>
              <a:t>growth,</a:t>
            </a:r>
            <a:r>
              <a:rPr lang="en-US" sz="2800" spc="75" dirty="0">
                <a:latin typeface="Garamond" panose="02020404030301010803" pitchFamily="18" charset="0"/>
                <a:cs typeface="Times New Roman"/>
              </a:rPr>
              <a:t> </a:t>
            </a:r>
            <a:r>
              <a:rPr lang="en-US" sz="2800" spc="10" dirty="0">
                <a:latin typeface="Garamond" panose="02020404030301010803" pitchFamily="18" charset="0"/>
                <a:cs typeface="Times New Roman"/>
              </a:rPr>
              <a:t>Gen</a:t>
            </a:r>
            <a:r>
              <a:rPr lang="en-US" sz="2800" spc="80" dirty="0">
                <a:latin typeface="Garamond" panose="02020404030301010803" pitchFamily="18" charset="0"/>
                <a:cs typeface="Times New Roman"/>
              </a:rPr>
              <a:t> </a:t>
            </a:r>
            <a:r>
              <a:rPr lang="en-US" sz="2800" spc="-10" dirty="0">
                <a:latin typeface="Garamond" panose="02020404030301010803" pitchFamily="18" charset="0"/>
                <a:cs typeface="Times New Roman"/>
              </a:rPr>
              <a:t>Corporation</a:t>
            </a:r>
            <a:endParaRPr lang="en-US" sz="2800" dirty="0">
              <a:latin typeface="Garamond" panose="02020404030301010803" pitchFamily="18" charset="0"/>
              <a:cs typeface="Times New Roman"/>
            </a:endParaRPr>
          </a:p>
          <a:p>
            <a:pPr marL="12700" marR="5715" algn="just">
              <a:lnSpc>
                <a:spcPct val="150000"/>
              </a:lnSpc>
              <a:spcBef>
                <a:spcPts val="5"/>
              </a:spcBef>
            </a:pPr>
            <a:r>
              <a:rPr lang="en-US" sz="2800" spc="-5" dirty="0">
                <a:latin typeface="Garamond" panose="02020404030301010803" pitchFamily="18" charset="0"/>
                <a:cs typeface="Times New Roman"/>
              </a:rPr>
              <a:t>confronts the </a:t>
            </a:r>
            <a:r>
              <a:rPr lang="en-US" sz="2800" spc="-25" dirty="0">
                <a:latin typeface="Garamond" panose="02020404030301010803" pitchFamily="18" charset="0"/>
                <a:cs typeface="Times New Roman"/>
              </a:rPr>
              <a:t>task </a:t>
            </a:r>
            <a:r>
              <a:rPr lang="en-US" sz="2800" spc="-5" dirty="0">
                <a:latin typeface="Garamond" panose="02020404030301010803" pitchFamily="18" charset="0"/>
                <a:cs typeface="Times New Roman"/>
              </a:rPr>
              <a:t>of </a:t>
            </a:r>
            <a:r>
              <a:rPr lang="en-US" sz="2800" spc="-35" dirty="0">
                <a:latin typeface="Garamond" panose="02020404030301010803" pitchFamily="18" charset="0"/>
                <a:cs typeface="Times New Roman"/>
              </a:rPr>
              <a:t>managing </a:t>
            </a:r>
            <a:r>
              <a:rPr lang="en-US" sz="2800" spc="-15" dirty="0">
                <a:latin typeface="Garamond" panose="02020404030301010803" pitchFamily="18" charset="0"/>
                <a:cs typeface="Times New Roman"/>
              </a:rPr>
              <a:t>cross-border </a:t>
            </a:r>
            <a:r>
              <a:rPr lang="en-US" sz="2800" spc="-20" dirty="0">
                <a:latin typeface="Garamond" panose="02020404030301010803" pitchFamily="18" charset="0"/>
                <a:cs typeface="Times New Roman"/>
              </a:rPr>
              <a:t>data </a:t>
            </a:r>
            <a:r>
              <a:rPr lang="en-US" sz="2800" spc="-15" dirty="0">
                <a:latin typeface="Garamond" panose="02020404030301010803" pitchFamily="18" charset="0"/>
                <a:cs typeface="Times New Roman"/>
              </a:rPr>
              <a:t>transfers </a:t>
            </a:r>
            <a:r>
              <a:rPr lang="en-US" sz="2800" spc="-45" dirty="0">
                <a:latin typeface="Garamond" panose="02020404030301010803" pitchFamily="18" charset="0"/>
                <a:cs typeface="Times New Roman"/>
              </a:rPr>
              <a:t>while </a:t>
            </a:r>
            <a:r>
              <a:rPr lang="en-US" sz="2800" spc="-25" dirty="0">
                <a:latin typeface="Garamond" panose="02020404030301010803" pitchFamily="18" charset="0"/>
                <a:cs typeface="Times New Roman"/>
              </a:rPr>
              <a:t>ensuring adherence </a:t>
            </a:r>
            <a:r>
              <a:rPr lang="en-US" sz="2800" spc="10" dirty="0">
                <a:latin typeface="Garamond" panose="02020404030301010803" pitchFamily="18" charset="0"/>
                <a:cs typeface="Times New Roman"/>
              </a:rPr>
              <a:t>to </a:t>
            </a:r>
            <a:r>
              <a:rPr lang="en-US" sz="2800" spc="-30" dirty="0">
                <a:latin typeface="Garamond" panose="02020404030301010803" pitchFamily="18" charset="0"/>
                <a:cs typeface="Times New Roman"/>
              </a:rPr>
              <a:t>diverse </a:t>
            </a:r>
            <a:r>
              <a:rPr lang="en-US" sz="2800" spc="-25" dirty="0">
                <a:latin typeface="Garamond" panose="02020404030301010803" pitchFamily="18" charset="0"/>
                <a:cs typeface="Times New Roman"/>
              </a:rPr>
              <a:t>data </a:t>
            </a:r>
            <a:r>
              <a:rPr lang="en-US" sz="2800" spc="-20" dirty="0">
                <a:latin typeface="Garamond" panose="02020404030301010803" pitchFamily="18" charset="0"/>
                <a:cs typeface="Times New Roman"/>
              </a:rPr>
              <a:t> </a:t>
            </a:r>
            <a:r>
              <a:rPr lang="en-US" sz="2800" spc="-10" dirty="0">
                <a:latin typeface="Garamond" panose="02020404030301010803" pitchFamily="18" charset="0"/>
                <a:cs typeface="Times New Roman"/>
              </a:rPr>
              <a:t>protection</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regulations.</a:t>
            </a:r>
            <a:endParaRPr lang="en-US" sz="2800" dirty="0">
              <a:latin typeface="Garamond" panose="02020404030301010803" pitchFamily="18" charset="0"/>
              <a:cs typeface="Times New Roman"/>
            </a:endParaRPr>
          </a:p>
          <a:p>
            <a:pPr marL="12700" algn="just">
              <a:lnSpc>
                <a:spcPct val="150000"/>
              </a:lnSpc>
              <a:spcBef>
                <a:spcPts val="420"/>
              </a:spcBef>
            </a:pPr>
            <a:r>
              <a:rPr lang="en-US" sz="2800" spc="10" dirty="0">
                <a:latin typeface="Garamond" panose="02020404030301010803" pitchFamily="18" charset="0"/>
                <a:cs typeface="Times New Roman"/>
              </a:rPr>
              <a:t>Gen</a:t>
            </a:r>
            <a:r>
              <a:rPr lang="en-US" sz="2800" spc="135" dirty="0">
                <a:latin typeface="Garamond" panose="02020404030301010803" pitchFamily="18" charset="0"/>
                <a:cs typeface="Times New Roman"/>
              </a:rPr>
              <a:t> </a:t>
            </a:r>
            <a:r>
              <a:rPr lang="en-US" sz="2800" spc="-10" dirty="0">
                <a:latin typeface="Garamond" panose="02020404030301010803" pitchFamily="18" charset="0"/>
                <a:cs typeface="Times New Roman"/>
              </a:rPr>
              <a:t>Corporation</a:t>
            </a:r>
            <a:r>
              <a:rPr lang="en-US" sz="2800" spc="135" dirty="0">
                <a:latin typeface="Garamond" panose="02020404030301010803" pitchFamily="18" charset="0"/>
                <a:cs typeface="Times New Roman"/>
              </a:rPr>
              <a:t> </a:t>
            </a:r>
            <a:r>
              <a:rPr lang="en-US" sz="2800" spc="-10" dirty="0">
                <a:latin typeface="Garamond" panose="02020404030301010803" pitchFamily="18" charset="0"/>
                <a:cs typeface="Times New Roman"/>
              </a:rPr>
              <a:t>must</a:t>
            </a:r>
            <a:r>
              <a:rPr lang="en-US" sz="2800" spc="120" dirty="0">
                <a:latin typeface="Garamond" panose="02020404030301010803" pitchFamily="18" charset="0"/>
                <a:cs typeface="Times New Roman"/>
              </a:rPr>
              <a:t> </a:t>
            </a:r>
            <a:r>
              <a:rPr lang="en-US" sz="2800" spc="-20" dirty="0">
                <a:latin typeface="Garamond" panose="02020404030301010803" pitchFamily="18" charset="0"/>
                <a:cs typeface="Times New Roman"/>
              </a:rPr>
              <a:t>move</a:t>
            </a:r>
            <a:r>
              <a:rPr lang="en-US" sz="2800" spc="140" dirty="0">
                <a:latin typeface="Garamond" panose="02020404030301010803" pitchFamily="18" charset="0"/>
                <a:cs typeface="Times New Roman"/>
              </a:rPr>
              <a:t> </a:t>
            </a:r>
            <a:r>
              <a:rPr lang="en-US" sz="2800" spc="-15" dirty="0">
                <a:latin typeface="Garamond" panose="02020404030301010803" pitchFamily="18" charset="0"/>
                <a:cs typeface="Times New Roman"/>
              </a:rPr>
              <a:t>customer</a:t>
            </a:r>
            <a:r>
              <a:rPr lang="en-US" sz="2800" spc="135" dirty="0">
                <a:latin typeface="Garamond" panose="02020404030301010803" pitchFamily="18" charset="0"/>
                <a:cs typeface="Times New Roman"/>
              </a:rPr>
              <a:t> </a:t>
            </a:r>
            <a:r>
              <a:rPr lang="en-US" sz="2800" spc="-25" dirty="0">
                <a:latin typeface="Garamond" panose="02020404030301010803" pitchFamily="18" charset="0"/>
                <a:cs typeface="Times New Roman"/>
              </a:rPr>
              <a:t>data</a:t>
            </a:r>
            <a:r>
              <a:rPr lang="en-US" sz="2800" spc="135"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130"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140" dirty="0">
                <a:latin typeface="Garamond" panose="02020404030301010803" pitchFamily="18" charset="0"/>
                <a:cs typeface="Times New Roman"/>
              </a:rPr>
              <a:t> </a:t>
            </a:r>
            <a:r>
              <a:rPr lang="en-US" sz="2800" spc="-50" dirty="0">
                <a:latin typeface="Garamond" panose="02020404030301010803" pitchFamily="18" charset="0"/>
                <a:cs typeface="Times New Roman"/>
              </a:rPr>
              <a:t>U.S.</a:t>
            </a:r>
            <a:r>
              <a:rPr lang="en-US" sz="2800" spc="125" dirty="0">
                <a:latin typeface="Garamond" panose="02020404030301010803" pitchFamily="18" charset="0"/>
                <a:cs typeface="Times New Roman"/>
              </a:rPr>
              <a:t> </a:t>
            </a:r>
            <a:r>
              <a:rPr lang="en-US" sz="2800" spc="-30" dirty="0">
                <a:latin typeface="Garamond" panose="02020404030301010803" pitchFamily="18" charset="0"/>
                <a:cs typeface="Times New Roman"/>
              </a:rPr>
              <a:t>servers</a:t>
            </a:r>
            <a:r>
              <a:rPr lang="en-US" sz="2800" spc="14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r>
              <a:rPr lang="en-US" sz="2800" spc="130" dirty="0">
                <a:latin typeface="Garamond" panose="02020404030301010803" pitchFamily="18" charset="0"/>
                <a:cs typeface="Times New Roman"/>
              </a:rPr>
              <a:t> </a:t>
            </a:r>
            <a:r>
              <a:rPr lang="en-US" sz="2800" spc="-25" dirty="0">
                <a:latin typeface="Garamond" panose="02020404030301010803" pitchFamily="18" charset="0"/>
                <a:cs typeface="Times New Roman"/>
              </a:rPr>
              <a:t>its</a:t>
            </a:r>
            <a:r>
              <a:rPr lang="en-US" sz="2800" spc="120" dirty="0">
                <a:latin typeface="Garamond" panose="02020404030301010803" pitchFamily="18" charset="0"/>
                <a:cs typeface="Times New Roman"/>
              </a:rPr>
              <a:t> </a:t>
            </a:r>
            <a:r>
              <a:rPr lang="en-US" sz="2800" spc="-10" dirty="0">
                <a:latin typeface="Garamond" panose="02020404030301010803" pitchFamily="18" charset="0"/>
                <a:cs typeface="Times New Roman"/>
              </a:rPr>
              <a:t>EU-based</a:t>
            </a:r>
            <a:r>
              <a:rPr lang="en-US" sz="2800" spc="125"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spc="125" dirty="0">
                <a:latin typeface="Garamond" panose="02020404030301010803" pitchFamily="18" charset="0"/>
                <a:cs typeface="Times New Roman"/>
              </a:rPr>
              <a:t> </a:t>
            </a:r>
            <a:r>
              <a:rPr lang="en-US" sz="2800" spc="-15" dirty="0">
                <a:latin typeface="Garamond" panose="02020404030301010803" pitchFamily="18" charset="0"/>
                <a:cs typeface="Times New Roman"/>
              </a:rPr>
              <a:t>center</a:t>
            </a:r>
            <a:r>
              <a:rPr lang="en-US" sz="2800" spc="130" dirty="0">
                <a:latin typeface="Garamond" panose="02020404030301010803" pitchFamily="18" charset="0"/>
                <a:cs typeface="Times New Roman"/>
              </a:rPr>
              <a:t> </a:t>
            </a:r>
            <a:r>
              <a:rPr lang="en-US" sz="2800" spc="10" dirty="0">
                <a:latin typeface="Garamond" panose="02020404030301010803" pitchFamily="18" charset="0"/>
                <a:cs typeface="Times New Roman"/>
              </a:rPr>
              <a:t>to</a:t>
            </a:r>
            <a:endParaRPr lang="en-US" sz="2800" dirty="0">
              <a:latin typeface="Garamond" panose="02020404030301010803" pitchFamily="18" charset="0"/>
              <a:cs typeface="Times New Roman"/>
            </a:endParaRPr>
          </a:p>
          <a:p>
            <a:pPr marL="12700" marR="6350" algn="just">
              <a:lnSpc>
                <a:spcPct val="150000"/>
              </a:lnSpc>
            </a:pPr>
            <a:r>
              <a:rPr lang="en-US" sz="2800" spc="-20" dirty="0">
                <a:latin typeface="Garamond" panose="02020404030301010803" pitchFamily="18" charset="0"/>
                <a:cs typeface="Times New Roman"/>
              </a:rPr>
              <a:t>enhance </a:t>
            </a:r>
            <a:r>
              <a:rPr lang="en-US" sz="2800" spc="-35" dirty="0">
                <a:latin typeface="Garamond" panose="02020404030301010803" pitchFamily="18" charset="0"/>
                <a:cs typeface="Times New Roman"/>
              </a:rPr>
              <a:t>services </a:t>
            </a:r>
            <a:r>
              <a:rPr lang="en-US" sz="2800" dirty="0">
                <a:latin typeface="Garamond" panose="02020404030301010803" pitchFamily="18" charset="0"/>
                <a:cs typeface="Times New Roman"/>
              </a:rPr>
              <a:t>for </a:t>
            </a:r>
            <a:r>
              <a:rPr lang="en-US" sz="2800" spc="15" dirty="0">
                <a:latin typeface="Garamond" panose="02020404030301010803" pitchFamily="18" charset="0"/>
                <a:cs typeface="Times New Roman"/>
              </a:rPr>
              <a:t>EU </a:t>
            </a:r>
            <a:r>
              <a:rPr lang="en-US" sz="2800" spc="-15" dirty="0">
                <a:latin typeface="Garamond" panose="02020404030301010803" pitchFamily="18" charset="0"/>
                <a:cs typeface="Times New Roman"/>
              </a:rPr>
              <a:t>customers. </a:t>
            </a:r>
            <a:r>
              <a:rPr lang="en-US" sz="2800" spc="-10" dirty="0">
                <a:latin typeface="Garamond" panose="02020404030301010803" pitchFamily="18" charset="0"/>
                <a:cs typeface="Times New Roman"/>
              </a:rPr>
              <a:t>The </a:t>
            </a:r>
            <a:r>
              <a:rPr lang="en-US" sz="2800" spc="15" dirty="0">
                <a:latin typeface="Garamond" panose="02020404030301010803" pitchFamily="18" charset="0"/>
                <a:cs typeface="Times New Roman"/>
              </a:rPr>
              <a:t>EU </a:t>
            </a:r>
            <a:r>
              <a:rPr lang="en-US" sz="2800" spc="-20" dirty="0">
                <a:latin typeface="Garamond" panose="02020404030301010803" pitchFamily="18" charset="0"/>
                <a:cs typeface="Times New Roman"/>
              </a:rPr>
              <a:t>enforces stringent data </a:t>
            </a:r>
            <a:r>
              <a:rPr lang="en-US" sz="2800" spc="-10" dirty="0">
                <a:latin typeface="Garamond" panose="02020404030301010803" pitchFamily="18" charset="0"/>
                <a:cs typeface="Times New Roman"/>
              </a:rPr>
              <a:t>protection </a:t>
            </a:r>
            <a:r>
              <a:rPr lang="en-US" sz="2800" spc="-50" dirty="0">
                <a:latin typeface="Garamond" panose="02020404030301010803" pitchFamily="18" charset="0"/>
                <a:cs typeface="Times New Roman"/>
              </a:rPr>
              <a:t>laws, </a:t>
            </a:r>
            <a:r>
              <a:rPr lang="en-US" sz="2800" spc="-25" dirty="0">
                <a:latin typeface="Garamond" panose="02020404030301010803" pitchFamily="18" charset="0"/>
                <a:cs typeface="Times New Roman"/>
              </a:rPr>
              <a:t>mandating </a:t>
            </a:r>
            <a:r>
              <a:rPr lang="en-US" sz="2800" spc="-20" dirty="0">
                <a:latin typeface="Garamond" panose="02020404030301010803" pitchFamily="18" charset="0"/>
                <a:cs typeface="Times New Roman"/>
              </a:rPr>
              <a:t> </a:t>
            </a:r>
            <a:r>
              <a:rPr lang="en-US" sz="2800" spc="-25" dirty="0">
                <a:latin typeface="Garamond" panose="02020404030301010803" pitchFamily="18" charset="0"/>
                <a:cs typeface="Times New Roman"/>
              </a:rPr>
              <a:t>compliance</a:t>
            </a:r>
            <a:r>
              <a:rPr lang="en-US" sz="2800" spc="-15" dirty="0">
                <a:latin typeface="Garamond" panose="02020404030301010803" pitchFamily="18" charset="0"/>
                <a:cs typeface="Times New Roman"/>
              </a:rPr>
              <a:t> </a:t>
            </a:r>
            <a:r>
              <a:rPr lang="en-US" sz="2800" spc="-25" dirty="0">
                <a:latin typeface="Garamond" panose="02020404030301010803" pitchFamily="18" charset="0"/>
                <a:cs typeface="Times New Roman"/>
              </a:rPr>
              <a:t>with</a:t>
            </a:r>
            <a:r>
              <a:rPr lang="en-US" sz="2800" dirty="0">
                <a:latin typeface="Garamond" panose="02020404030301010803" pitchFamily="18" charset="0"/>
                <a:cs typeface="Times New Roman"/>
              </a:rPr>
              <a:t> </a:t>
            </a:r>
            <a:r>
              <a:rPr lang="en-US" sz="2800" spc="5" dirty="0">
                <a:latin typeface="Garamond" panose="02020404030301010803" pitchFamily="18" charset="0"/>
                <a:cs typeface="Times New Roman"/>
              </a:rPr>
              <a:t>GDPR.</a:t>
            </a:r>
            <a:endParaRPr lang="en-US" sz="2800" dirty="0">
              <a:latin typeface="Garamond" panose="02020404030301010803" pitchFamily="18" charset="0"/>
              <a:cs typeface="Times New Roman"/>
            </a:endParaRPr>
          </a:p>
          <a:p>
            <a:pPr marL="12700" marR="10160" algn="just">
              <a:lnSpc>
                <a:spcPct val="150000"/>
              </a:lnSpc>
              <a:spcBef>
                <a:spcPts val="85"/>
              </a:spcBef>
            </a:pPr>
            <a:r>
              <a:rPr lang="en-US" sz="2800" spc="-10" dirty="0">
                <a:latin typeface="Garamond" panose="02020404030301010803" pitchFamily="18" charset="0"/>
                <a:cs typeface="Times New Roman"/>
              </a:rPr>
              <a:t>The </a:t>
            </a:r>
            <a:r>
              <a:rPr lang="en-US" sz="2800" spc="-25" dirty="0">
                <a:latin typeface="Garamond" panose="02020404030301010803" pitchFamily="18" charset="0"/>
                <a:cs typeface="Times New Roman"/>
              </a:rPr>
              <a:t>company </a:t>
            </a:r>
            <a:r>
              <a:rPr lang="en-US" sz="2800" spc="-35" dirty="0">
                <a:latin typeface="Garamond" panose="02020404030301010803" pitchFamily="18" charset="0"/>
                <a:cs typeface="Times New Roman"/>
              </a:rPr>
              <a:t>employs individuals </a:t>
            </a:r>
            <a:r>
              <a:rPr lang="en-US" sz="2800" spc="-25" dirty="0">
                <a:latin typeface="Garamond" panose="02020404030301010803" pitchFamily="18" charset="0"/>
                <a:cs typeface="Times New Roman"/>
              </a:rPr>
              <a:t>in </a:t>
            </a:r>
            <a:r>
              <a:rPr lang="en-US" sz="2800" spc="5" dirty="0">
                <a:latin typeface="Garamond" panose="02020404030301010803" pitchFamily="18" charset="0"/>
                <a:cs typeface="Times New Roman"/>
              </a:rPr>
              <a:t>both </a:t>
            </a:r>
            <a:r>
              <a:rPr lang="en-US" sz="2800" spc="-5" dirty="0">
                <a:latin typeface="Garamond" panose="02020404030301010803" pitchFamily="18" charset="0"/>
                <a:cs typeface="Times New Roman"/>
              </a:rPr>
              <a:t>the </a:t>
            </a:r>
            <a:r>
              <a:rPr lang="en-US" sz="2800" spc="15" dirty="0">
                <a:latin typeface="Garamond" panose="02020404030301010803" pitchFamily="18" charset="0"/>
                <a:cs typeface="Times New Roman"/>
              </a:rPr>
              <a:t>EU </a:t>
            </a:r>
            <a:r>
              <a:rPr lang="en-US" sz="2800" spc="-15" dirty="0">
                <a:latin typeface="Garamond" panose="02020404030301010803" pitchFamily="18" charset="0"/>
                <a:cs typeface="Times New Roman"/>
              </a:rPr>
              <a:t>and </a:t>
            </a:r>
            <a:r>
              <a:rPr lang="en-US" sz="2800" spc="-50" dirty="0">
                <a:latin typeface="Garamond" panose="02020404030301010803" pitchFamily="18" charset="0"/>
                <a:cs typeface="Times New Roman"/>
              </a:rPr>
              <a:t>Asia </a:t>
            </a:r>
            <a:r>
              <a:rPr lang="en-US" sz="2800" spc="-15" dirty="0">
                <a:latin typeface="Garamond" panose="02020404030301010803" pitchFamily="18" charset="0"/>
                <a:cs typeface="Times New Roman"/>
              </a:rPr>
              <a:t>and </a:t>
            </a:r>
            <a:r>
              <a:rPr lang="en-US" sz="2800" spc="-20" dirty="0">
                <a:latin typeface="Garamond" panose="02020404030301010803" pitchFamily="18" charset="0"/>
                <a:cs typeface="Times New Roman"/>
              </a:rPr>
              <a:t>needs </a:t>
            </a:r>
            <a:r>
              <a:rPr lang="en-US" sz="2800" spc="10" dirty="0">
                <a:latin typeface="Garamond" panose="02020404030301010803" pitchFamily="18" charset="0"/>
                <a:cs typeface="Times New Roman"/>
              </a:rPr>
              <a:t>to </a:t>
            </a:r>
            <a:r>
              <a:rPr lang="en-US" sz="2800" spc="-35" dirty="0">
                <a:latin typeface="Garamond" panose="02020404030301010803" pitchFamily="18" charset="0"/>
                <a:cs typeface="Times New Roman"/>
              </a:rPr>
              <a:t>exchange </a:t>
            </a:r>
            <a:r>
              <a:rPr lang="en-US" sz="2800" spc="-5" dirty="0">
                <a:latin typeface="Garamond" panose="02020404030301010803" pitchFamily="18" charset="0"/>
                <a:cs typeface="Times New Roman"/>
              </a:rPr>
              <a:t>HR </a:t>
            </a:r>
            <a:r>
              <a:rPr lang="en-US" sz="2800" spc="-15" dirty="0">
                <a:latin typeface="Garamond" panose="02020404030301010803" pitchFamily="18" charset="0"/>
                <a:cs typeface="Times New Roman"/>
              </a:rPr>
              <a:t>and </a:t>
            </a:r>
            <a:r>
              <a:rPr lang="en-US" sz="2800" spc="-35" dirty="0">
                <a:latin typeface="Garamond" panose="02020404030301010803" pitchFamily="18" charset="0"/>
                <a:cs typeface="Times New Roman"/>
              </a:rPr>
              <a:t>payroll </a:t>
            </a:r>
            <a:r>
              <a:rPr lang="en-US" sz="2800" spc="-30" dirty="0">
                <a:latin typeface="Garamond" panose="02020404030301010803" pitchFamily="18" charset="0"/>
                <a:cs typeface="Times New Roman"/>
              </a:rPr>
              <a:t> </a:t>
            </a:r>
            <a:r>
              <a:rPr lang="en-US" sz="2800" spc="-15" dirty="0">
                <a:latin typeface="Garamond" panose="02020404030301010803" pitchFamily="18" charset="0"/>
                <a:cs typeface="Times New Roman"/>
              </a:rPr>
              <a:t>information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between</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these</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regions</a:t>
            </a:r>
            <a:r>
              <a:rPr lang="en-US" sz="2800" spc="10" dirty="0">
                <a:latin typeface="Garamond" panose="02020404030301010803" pitchFamily="18" charset="0"/>
                <a:cs typeface="Times New Roman"/>
              </a:rPr>
              <a:t> </a:t>
            </a:r>
            <a:r>
              <a:rPr lang="en-US" sz="2800" dirty="0">
                <a:latin typeface="Garamond" panose="02020404030301010803" pitchFamily="18" charset="0"/>
                <a:cs typeface="Times New Roman"/>
              </a:rPr>
              <a:t>for</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efficient</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workforce</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management.</a:t>
            </a:r>
          </a:p>
          <a:p>
            <a:pPr marL="12700" marR="10160" algn="just">
              <a:lnSpc>
                <a:spcPct val="150000"/>
              </a:lnSpc>
              <a:spcBef>
                <a:spcPts val="85"/>
              </a:spcBef>
            </a:pPr>
            <a:endParaRPr lang="en-US" sz="2800" dirty="0">
              <a:latin typeface="Garamond" panose="02020404030301010803" pitchFamily="18" charset="0"/>
              <a:cs typeface="Times New Roman"/>
            </a:endParaRPr>
          </a:p>
        </p:txBody>
      </p:sp>
      <p:sp>
        <p:nvSpPr>
          <p:cNvPr id="7" name="TextBox 6">
            <a:extLst>
              <a:ext uri="{FF2B5EF4-FFF2-40B4-BE49-F238E27FC236}">
                <a16:creationId xmlns:a16="http://schemas.microsoft.com/office/drawing/2014/main" id="{AE1F0800-3781-B5A0-FB63-19191B542DE9}"/>
              </a:ext>
            </a:extLst>
          </p:cNvPr>
          <p:cNvSpPr txBox="1"/>
          <p:nvPr/>
        </p:nvSpPr>
        <p:spPr>
          <a:xfrm>
            <a:off x="7052993" y="798087"/>
            <a:ext cx="506783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635" algn="ctr">
              <a:spcBef>
                <a:spcPts val="100"/>
              </a:spcBef>
            </a:pPr>
            <a:r>
              <a:rPr lang="en-US" sz="3600" b="1" u="sng" spc="-5" dirty="0">
                <a:solidFill>
                  <a:schemeClr val="bg1"/>
                </a:solidFill>
                <a:uFill>
                  <a:solidFill>
                    <a:srgbClr val="000000"/>
                  </a:solidFill>
                </a:uFill>
                <a:latin typeface="Garamond" panose="02020404030301010803" pitchFamily="18" charset="0"/>
                <a:cs typeface="Times New Roman"/>
              </a:rPr>
              <a:t>The Scenario </a:t>
            </a:r>
            <a:endParaRPr lang="en-US" sz="3600" dirty="0">
              <a:solidFill>
                <a:schemeClr val="bg1"/>
              </a:solidFill>
              <a:latin typeface="Garamond" panose="02020404030301010803" pitchFamily="18" charset="0"/>
              <a:cs typeface="Times New Roman"/>
            </a:endParaRPr>
          </a:p>
        </p:txBody>
      </p:sp>
      <p:sp>
        <p:nvSpPr>
          <p:cNvPr id="3" name="Slide Number Placeholder 2">
            <a:extLst>
              <a:ext uri="{FF2B5EF4-FFF2-40B4-BE49-F238E27FC236}">
                <a16:creationId xmlns:a16="http://schemas.microsoft.com/office/drawing/2014/main" id="{E3B152E7-AC03-C0EA-1AE3-92472EA5C80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267</a:t>
            </a:fld>
            <a:endParaRPr lang="en-US"/>
          </a:p>
        </p:txBody>
      </p:sp>
    </p:spTree>
    <p:extLst>
      <p:ext uri="{BB962C8B-B14F-4D97-AF65-F5344CB8AC3E}">
        <p14:creationId xmlns:p14="http://schemas.microsoft.com/office/powerpoint/2010/main" val="411599828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1512" y="1812527"/>
            <a:ext cx="17678400" cy="4513480"/>
          </a:xfrm>
          <a:prstGeom prst="rect">
            <a:avLst/>
          </a:prstGeom>
        </p:spPr>
        <p:txBody>
          <a:bodyPr vert="horz" wrap="square" lIns="0" tIns="12700" rIns="0" bIns="0" rtlCol="0">
            <a:spAutoFit/>
          </a:bodyPr>
          <a:lstStyle/>
          <a:p>
            <a:pPr marL="12700" marR="10160" algn="just">
              <a:lnSpc>
                <a:spcPct val="150000"/>
              </a:lnSpc>
              <a:spcBef>
                <a:spcPts val="85"/>
              </a:spcBef>
            </a:pPr>
            <a:endParaRPr lang="en-US" sz="2800" spc="-25" dirty="0">
              <a:latin typeface="Garamond" panose="02020404030301010803" pitchFamily="18" charset="0"/>
              <a:cs typeface="Times New Roman"/>
            </a:endParaRPr>
          </a:p>
          <a:p>
            <a:pPr marL="12700">
              <a:spcBef>
                <a:spcPts val="100"/>
              </a:spcBef>
            </a:pPr>
            <a:r>
              <a:rPr lang="en-US" sz="2800" b="1" spc="-20" dirty="0">
                <a:solidFill>
                  <a:srgbClr val="054C2C"/>
                </a:solidFill>
                <a:latin typeface="Garamond" panose="02020404030301010803" pitchFamily="18" charset="0"/>
                <a:cs typeface="Times New Roman"/>
              </a:rPr>
              <a:t>Interactive</a:t>
            </a:r>
            <a:r>
              <a:rPr lang="en-US" sz="2800" b="1"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Discussion</a:t>
            </a:r>
            <a:r>
              <a:rPr lang="en-US" sz="2800" b="1"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Points</a:t>
            </a:r>
            <a:r>
              <a:rPr lang="en-US" sz="2800" spc="-5" dirty="0">
                <a:latin typeface="Garamond" panose="02020404030301010803" pitchFamily="18" charset="0"/>
                <a:cs typeface="Times New Roman"/>
              </a:rPr>
              <a:t>:</a:t>
            </a:r>
            <a:endParaRPr lang="en-US" sz="2800" dirty="0">
              <a:latin typeface="Garamond" panose="02020404030301010803" pitchFamily="18" charset="0"/>
              <a:cs typeface="Times New Roman"/>
            </a:endParaRPr>
          </a:p>
          <a:p>
            <a:pPr>
              <a:spcBef>
                <a:spcPts val="15"/>
              </a:spcBef>
            </a:pPr>
            <a:endParaRPr lang="en-US" sz="3200" dirty="0">
              <a:latin typeface="Garamond" panose="02020404030301010803" pitchFamily="18" charset="0"/>
              <a:cs typeface="Times New Roman"/>
            </a:endParaRPr>
          </a:p>
          <a:p>
            <a:pPr marL="697865" marR="5080" indent="-228600">
              <a:lnSpc>
                <a:spcPct val="140800"/>
              </a:lnSpc>
              <a:buSzPct val="91666"/>
              <a:buFont typeface="Wingdings"/>
              <a:buChar char=""/>
              <a:tabLst>
                <a:tab pos="697865" algn="l"/>
                <a:tab pos="698500" algn="l"/>
              </a:tabLst>
            </a:pPr>
            <a:r>
              <a:rPr lang="en-US" sz="2800" spc="-25" dirty="0">
                <a:latin typeface="Garamond" panose="02020404030301010803" pitchFamily="18" charset="0"/>
                <a:cs typeface="Times New Roman"/>
              </a:rPr>
              <a:t>What</a:t>
            </a:r>
            <a:r>
              <a:rPr lang="en-US" sz="2800" spc="50" dirty="0">
                <a:latin typeface="Garamond" panose="02020404030301010803" pitchFamily="18" charset="0"/>
                <a:cs typeface="Times New Roman"/>
              </a:rPr>
              <a:t> </a:t>
            </a:r>
            <a:r>
              <a:rPr lang="en-US" sz="2800" spc="-30" dirty="0">
                <a:latin typeface="Garamond" panose="02020404030301010803" pitchFamily="18" charset="0"/>
                <a:cs typeface="Times New Roman"/>
              </a:rPr>
              <a:t>are</a:t>
            </a:r>
            <a:r>
              <a:rPr lang="en-US" sz="2800" spc="5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spc="50" dirty="0">
                <a:latin typeface="Garamond" panose="02020404030301010803" pitchFamily="18" charset="0"/>
                <a:cs typeface="Times New Roman"/>
              </a:rPr>
              <a:t> </a:t>
            </a:r>
            <a:r>
              <a:rPr lang="en-US" sz="2800" spc="-20" dirty="0">
                <a:latin typeface="Garamond" panose="02020404030301010803" pitchFamily="18" charset="0"/>
                <a:cs typeface="Times New Roman"/>
              </a:rPr>
              <a:t>merits</a:t>
            </a:r>
            <a:r>
              <a:rPr lang="en-US" sz="2800" spc="45" dirty="0">
                <a:latin typeface="Garamond" panose="02020404030301010803" pitchFamily="18" charset="0"/>
                <a:cs typeface="Times New Roman"/>
              </a:rPr>
              <a:t> </a:t>
            </a:r>
            <a:r>
              <a:rPr lang="en-US" sz="2800" spc="-15" dirty="0">
                <a:latin typeface="Garamond" panose="02020404030301010803" pitchFamily="18" charset="0"/>
                <a:cs typeface="Times New Roman"/>
              </a:rPr>
              <a:t>and</a:t>
            </a:r>
            <a:r>
              <a:rPr lang="en-US" sz="2800" spc="65" dirty="0">
                <a:latin typeface="Garamond" panose="02020404030301010803" pitchFamily="18" charset="0"/>
                <a:cs typeface="Times New Roman"/>
              </a:rPr>
              <a:t> </a:t>
            </a:r>
            <a:r>
              <a:rPr lang="en-US" sz="2800" spc="-25" dirty="0">
                <a:latin typeface="Garamond" panose="02020404030301010803" pitchFamily="18" charset="0"/>
                <a:cs typeface="Times New Roman"/>
              </a:rPr>
              <a:t>demerits</a:t>
            </a:r>
            <a:r>
              <a:rPr lang="en-US" sz="2800" spc="45" dirty="0">
                <a:latin typeface="Garamond" panose="02020404030301010803" pitchFamily="18" charset="0"/>
                <a:cs typeface="Times New Roman"/>
              </a:rPr>
              <a:t> </a:t>
            </a:r>
            <a:r>
              <a:rPr lang="en-US" sz="2800" spc="-5" dirty="0">
                <a:latin typeface="Garamond" panose="02020404030301010803" pitchFamily="18" charset="0"/>
                <a:cs typeface="Times New Roman"/>
              </a:rPr>
              <a:t>of</a:t>
            </a:r>
            <a:r>
              <a:rPr lang="en-US" sz="2800" spc="75" dirty="0">
                <a:latin typeface="Garamond" panose="02020404030301010803" pitchFamily="18" charset="0"/>
                <a:cs typeface="Times New Roman"/>
              </a:rPr>
              <a:t> </a:t>
            </a:r>
            <a:r>
              <a:rPr lang="en-US" sz="2800" spc="-25" dirty="0">
                <a:latin typeface="Garamond" panose="02020404030301010803" pitchFamily="18" charset="0"/>
                <a:cs typeface="Times New Roman"/>
              </a:rPr>
              <a:t>obtaining</a:t>
            </a:r>
            <a:r>
              <a:rPr lang="en-US" sz="2800" spc="55" dirty="0">
                <a:latin typeface="Garamond" panose="02020404030301010803" pitchFamily="18" charset="0"/>
                <a:cs typeface="Times New Roman"/>
              </a:rPr>
              <a:t> </a:t>
            </a:r>
            <a:r>
              <a:rPr lang="en-US" sz="2800" spc="-35" dirty="0">
                <a:latin typeface="Garamond" panose="02020404030301010803" pitchFamily="18" charset="0"/>
                <a:cs typeface="Times New Roman"/>
              </a:rPr>
              <a:t>explicit</a:t>
            </a:r>
            <a:r>
              <a:rPr lang="en-US" sz="2800" spc="50" dirty="0">
                <a:latin typeface="Garamond" panose="02020404030301010803" pitchFamily="18" charset="0"/>
                <a:cs typeface="Times New Roman"/>
              </a:rPr>
              <a:t> </a:t>
            </a:r>
            <a:r>
              <a:rPr lang="en-US" sz="2800" spc="-10" dirty="0">
                <a:latin typeface="Garamond" panose="02020404030301010803" pitchFamily="18" charset="0"/>
                <a:cs typeface="Times New Roman"/>
              </a:rPr>
              <a:t>consent</a:t>
            </a:r>
            <a:r>
              <a:rPr lang="en-US" sz="2800" spc="55" dirty="0">
                <a:latin typeface="Garamond" panose="02020404030301010803" pitchFamily="18" charset="0"/>
                <a:cs typeface="Times New Roman"/>
              </a:rPr>
              <a:t> </a:t>
            </a:r>
            <a:r>
              <a:rPr lang="en-US" sz="2800" spc="-10" dirty="0">
                <a:latin typeface="Garamond" panose="02020404030301010803" pitchFamily="18" charset="0"/>
                <a:cs typeface="Times New Roman"/>
              </a:rPr>
              <a:t>from</a:t>
            </a:r>
            <a:r>
              <a:rPr lang="en-US" sz="2800" spc="50" dirty="0">
                <a:latin typeface="Garamond" panose="02020404030301010803" pitchFamily="18" charset="0"/>
                <a:cs typeface="Times New Roman"/>
              </a:rPr>
              <a:t> </a:t>
            </a:r>
            <a:r>
              <a:rPr lang="en-US" sz="2800" spc="15" dirty="0">
                <a:latin typeface="Garamond" panose="02020404030301010803" pitchFamily="18" charset="0"/>
                <a:cs typeface="Times New Roman"/>
              </a:rPr>
              <a:t>EU</a:t>
            </a:r>
            <a:r>
              <a:rPr lang="en-US" sz="2800" spc="55" dirty="0">
                <a:latin typeface="Garamond" panose="02020404030301010803" pitchFamily="18" charset="0"/>
                <a:cs typeface="Times New Roman"/>
              </a:rPr>
              <a:t> </a:t>
            </a:r>
            <a:r>
              <a:rPr lang="en-US" sz="2800" spc="-15" dirty="0">
                <a:latin typeface="Garamond" panose="02020404030301010803" pitchFamily="18" charset="0"/>
                <a:cs typeface="Times New Roman"/>
              </a:rPr>
              <a:t>customers</a:t>
            </a:r>
            <a:r>
              <a:rPr lang="en-US" sz="2800" spc="50" dirty="0">
                <a:latin typeface="Garamond" panose="02020404030301010803" pitchFamily="18" charset="0"/>
                <a:cs typeface="Times New Roman"/>
              </a:rPr>
              <a:t> </a:t>
            </a:r>
            <a:r>
              <a:rPr lang="en-US" sz="2800" dirty="0">
                <a:latin typeface="Garamond" panose="02020404030301010803" pitchFamily="18" charset="0"/>
                <a:cs typeface="Times New Roman"/>
              </a:rPr>
              <a:t>for </a:t>
            </a:r>
            <a:r>
              <a:rPr lang="en-US" sz="2800" spc="-285" dirty="0">
                <a:latin typeface="Garamond" panose="02020404030301010803" pitchFamily="18" charset="0"/>
                <a:cs typeface="Times New Roman"/>
              </a:rPr>
              <a:t> </a:t>
            </a:r>
            <a:r>
              <a:rPr lang="en-US" sz="2800" spc="-5" dirty="0">
                <a:latin typeface="Garamond" panose="02020404030301010803" pitchFamily="18" charset="0"/>
                <a:cs typeface="Times New Roman"/>
              </a:rPr>
              <a:t>the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25" dirty="0">
                <a:latin typeface="Garamond" panose="02020404030301010803" pitchFamily="18" charset="0"/>
                <a:cs typeface="Times New Roman"/>
              </a:rPr>
              <a:t>transfer?</a:t>
            </a:r>
            <a:endParaRPr lang="en-US" sz="2800" dirty="0">
              <a:latin typeface="Garamond" panose="02020404030301010803" pitchFamily="18" charset="0"/>
              <a:cs typeface="Times New Roman"/>
            </a:endParaRPr>
          </a:p>
          <a:p>
            <a:pPr marL="697865" indent="-229235">
              <a:spcBef>
                <a:spcPts val="625"/>
              </a:spcBef>
              <a:buFont typeface="Wingdings"/>
              <a:buChar char=""/>
              <a:tabLst>
                <a:tab pos="697865" algn="l"/>
                <a:tab pos="698500" algn="l"/>
              </a:tabLst>
            </a:pPr>
            <a:r>
              <a:rPr lang="en-US" sz="2800" spc="-25" dirty="0">
                <a:latin typeface="Garamond" panose="02020404030301010803" pitchFamily="18" charset="0"/>
                <a:cs typeface="Times New Roman"/>
              </a:rPr>
              <a:t>Could</a:t>
            </a:r>
            <a:r>
              <a:rPr lang="en-US" sz="2800" spc="-5" dirty="0">
                <a:latin typeface="Garamond" panose="02020404030301010803" pitchFamily="18" charset="0"/>
                <a:cs typeface="Times New Roman"/>
              </a:rPr>
              <a:t> </a:t>
            </a:r>
            <a:r>
              <a:rPr lang="en-US" sz="2800" spc="-50" dirty="0" err="1">
                <a:latin typeface="Garamond" panose="02020404030301010803" pitchFamily="18" charset="0"/>
                <a:cs typeface="Times New Roman"/>
              </a:rPr>
              <a:t>BCRs</a:t>
            </a:r>
            <a:r>
              <a:rPr lang="en-US" sz="2800" spc="-10" dirty="0">
                <a:latin typeface="Garamond" panose="02020404030301010803" pitchFamily="18" charset="0"/>
                <a:cs typeface="Times New Roman"/>
              </a:rPr>
              <a:t> </a:t>
            </a:r>
            <a:r>
              <a:rPr lang="en-US" sz="2800" spc="-15" dirty="0">
                <a:latin typeface="Garamond" panose="02020404030301010803" pitchFamily="18" charset="0"/>
                <a:cs typeface="Times New Roman"/>
              </a:rPr>
              <a:t>be</a:t>
            </a:r>
            <a:r>
              <a:rPr lang="en-US" sz="2800" spc="-5" dirty="0">
                <a:latin typeface="Garamond" panose="02020404030301010803" pitchFamily="18" charset="0"/>
                <a:cs typeface="Times New Roman"/>
              </a:rPr>
              <a:t> </a:t>
            </a:r>
            <a:r>
              <a:rPr lang="en-US" sz="2800" spc="-50" dirty="0">
                <a:latin typeface="Garamond" panose="02020404030301010803" pitchFamily="18" charset="0"/>
                <a:cs typeface="Times New Roman"/>
              </a:rPr>
              <a:t>a</a:t>
            </a:r>
            <a:r>
              <a:rPr lang="en-US" sz="2800" spc="5" dirty="0">
                <a:latin typeface="Garamond" panose="02020404030301010803" pitchFamily="18" charset="0"/>
                <a:cs typeface="Times New Roman"/>
              </a:rPr>
              <a:t> </a:t>
            </a:r>
            <a:r>
              <a:rPr lang="en-US" sz="2800" spc="-25" dirty="0">
                <a:latin typeface="Garamond" panose="02020404030301010803" pitchFamily="18" charset="0"/>
                <a:cs typeface="Times New Roman"/>
              </a:rPr>
              <a:t>fitting</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solution</a:t>
            </a:r>
            <a:r>
              <a:rPr lang="en-US" sz="2800" dirty="0">
                <a:latin typeface="Garamond" panose="02020404030301010803" pitchFamily="18" charset="0"/>
                <a:cs typeface="Times New Roman"/>
              </a:rPr>
              <a:t> for</a:t>
            </a:r>
            <a:r>
              <a:rPr lang="en-US" sz="2800" spc="-10" dirty="0">
                <a:latin typeface="Garamond" panose="02020404030301010803" pitchFamily="18" charset="0"/>
                <a:cs typeface="Times New Roman"/>
              </a:rPr>
              <a:t> </a:t>
            </a:r>
            <a:r>
              <a:rPr lang="en-US" sz="2800" spc="-20" dirty="0">
                <a:latin typeface="Garamond" panose="02020404030301010803" pitchFamily="18" charset="0"/>
                <a:cs typeface="Times New Roman"/>
              </a:rPr>
              <a:t>internal</a:t>
            </a:r>
            <a:r>
              <a:rPr lang="en-US" sz="2800" dirty="0">
                <a:latin typeface="Garamond" panose="02020404030301010803" pitchFamily="18" charset="0"/>
                <a:cs typeface="Times New Roman"/>
              </a:rPr>
              <a:t> </a:t>
            </a:r>
            <a:r>
              <a:rPr lang="en-US" sz="2800" spc="-20" dirty="0">
                <a:latin typeface="Garamond" panose="02020404030301010803" pitchFamily="18" charset="0"/>
                <a:cs typeface="Times New Roman"/>
              </a:rPr>
              <a:t>data</a:t>
            </a:r>
            <a:r>
              <a:rPr lang="en-US" sz="2800" dirty="0">
                <a:latin typeface="Garamond" panose="02020404030301010803" pitchFamily="18" charset="0"/>
                <a:cs typeface="Times New Roman"/>
              </a:rPr>
              <a:t> </a:t>
            </a:r>
            <a:r>
              <a:rPr lang="en-US" sz="2800" spc="-15" dirty="0">
                <a:latin typeface="Garamond" panose="02020404030301010803" pitchFamily="18" charset="0"/>
                <a:cs typeface="Times New Roman"/>
              </a:rPr>
              <a:t>transfers</a:t>
            </a:r>
            <a:r>
              <a:rPr lang="en-US" sz="2800" spc="-10" dirty="0">
                <a:latin typeface="Garamond" panose="02020404030301010803" pitchFamily="18" charset="0"/>
                <a:cs typeface="Times New Roman"/>
              </a:rPr>
              <a:t> </a:t>
            </a:r>
            <a:r>
              <a:rPr lang="en-US" sz="2800" spc="-25" dirty="0">
                <a:latin typeface="Garamond" panose="02020404030301010803" pitchFamily="18" charset="0"/>
                <a:cs typeface="Times New Roman"/>
              </a:rPr>
              <a:t>within</a:t>
            </a:r>
            <a:r>
              <a:rPr lang="en-US" sz="2800" spc="5" dirty="0">
                <a:latin typeface="Garamond" panose="02020404030301010803" pitchFamily="18" charset="0"/>
                <a:cs typeface="Times New Roman"/>
              </a:rPr>
              <a:t> </a:t>
            </a:r>
            <a:r>
              <a:rPr lang="en-US" sz="2800" spc="-5" dirty="0">
                <a:latin typeface="Garamond" panose="02020404030301010803" pitchFamily="18" charset="0"/>
                <a:cs typeface="Times New Roman"/>
              </a:rPr>
              <a:t>the</a:t>
            </a:r>
            <a:r>
              <a:rPr lang="en-US" sz="2800" dirty="0">
                <a:latin typeface="Garamond" panose="02020404030301010803" pitchFamily="18" charset="0"/>
                <a:cs typeface="Times New Roman"/>
              </a:rPr>
              <a:t> </a:t>
            </a:r>
            <a:r>
              <a:rPr lang="en-US" sz="2800" spc="-35" dirty="0">
                <a:latin typeface="Garamond" panose="02020404030301010803" pitchFamily="18" charset="0"/>
                <a:cs typeface="Times New Roman"/>
              </a:rPr>
              <a:t>company?</a:t>
            </a:r>
            <a:endParaRPr lang="en-US" sz="2800" dirty="0">
              <a:latin typeface="Garamond" panose="02020404030301010803" pitchFamily="18" charset="0"/>
              <a:cs typeface="Times New Roman"/>
            </a:endParaRPr>
          </a:p>
          <a:p>
            <a:pPr>
              <a:lnSpc>
                <a:spcPct val="100000"/>
              </a:lnSpc>
            </a:pPr>
            <a:endParaRPr lang="en-US" sz="3200" dirty="0">
              <a:latin typeface="Garamond" panose="02020404030301010803" pitchFamily="18" charset="0"/>
              <a:cs typeface="Times New Roman"/>
            </a:endParaRPr>
          </a:p>
          <a:p>
            <a:pPr marL="12700" marR="8890">
              <a:lnSpc>
                <a:spcPct val="140000"/>
              </a:lnSpc>
              <a:spcBef>
                <a:spcPts val="1230"/>
              </a:spcBef>
            </a:pPr>
            <a:r>
              <a:rPr lang="en-US" sz="2800" b="1" spc="-15" dirty="0">
                <a:solidFill>
                  <a:srgbClr val="054C2C"/>
                </a:solidFill>
                <a:latin typeface="Garamond" panose="02020404030301010803" pitchFamily="18" charset="0"/>
                <a:cs typeface="Times New Roman"/>
              </a:rPr>
              <a:t>*</a:t>
            </a:r>
            <a:r>
              <a:rPr lang="en-US" sz="2800" b="1" spc="-10" dirty="0">
                <a:solidFill>
                  <a:srgbClr val="054C2C"/>
                </a:solidFill>
                <a:latin typeface="Garamond" panose="02020404030301010803" pitchFamily="18" charset="0"/>
                <a:cs typeface="Times New Roman"/>
              </a:rPr>
              <a:t> </a:t>
            </a:r>
            <a:r>
              <a:rPr lang="en-US" sz="2800" b="1" spc="-80" dirty="0">
                <a:solidFill>
                  <a:srgbClr val="054C2C"/>
                </a:solidFill>
                <a:latin typeface="Garamond" panose="02020404030301010803" pitchFamily="18" charset="0"/>
                <a:cs typeface="Times New Roman"/>
              </a:rPr>
              <a:t>A</a:t>
            </a:r>
            <a:r>
              <a:rPr lang="en-US" sz="2800" b="1" spc="-75" dirty="0">
                <a:solidFill>
                  <a:srgbClr val="054C2C"/>
                </a:solidFill>
                <a:latin typeface="Garamond" panose="02020404030301010803" pitchFamily="18" charset="0"/>
                <a:cs typeface="Times New Roman"/>
              </a:rPr>
              <a:t> </a:t>
            </a:r>
            <a:r>
              <a:rPr lang="en-US" sz="2800" b="1" spc="-30" dirty="0">
                <a:solidFill>
                  <a:srgbClr val="054C2C"/>
                </a:solidFill>
                <a:latin typeface="Garamond" panose="02020404030301010803" pitchFamily="18" charset="0"/>
                <a:cs typeface="Times New Roman"/>
              </a:rPr>
              <a:t>plenary</a:t>
            </a:r>
            <a:r>
              <a:rPr lang="en-US" sz="2800" b="1" spc="-2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session </a:t>
            </a:r>
            <a:r>
              <a:rPr lang="en-US" sz="2800" b="1" spc="-20" dirty="0">
                <a:solidFill>
                  <a:srgbClr val="054C2C"/>
                </a:solidFill>
                <a:latin typeface="Garamond" panose="02020404030301010803" pitchFamily="18" charset="0"/>
                <a:cs typeface="Times New Roman"/>
              </a:rPr>
              <a:t>will</a:t>
            </a:r>
            <a:r>
              <a:rPr lang="en-US" sz="2800" b="1" spc="-1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be</a:t>
            </a:r>
            <a:r>
              <a:rPr lang="en-US" sz="2800" b="1" spc="15"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conducted,</a:t>
            </a:r>
            <a:r>
              <a:rPr lang="en-US" sz="2800" b="1" spc="1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during</a:t>
            </a:r>
            <a:r>
              <a:rPr lang="en-US" sz="2800" b="1" spc="-10"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which</a:t>
            </a:r>
            <a:r>
              <a:rPr lang="en-US" sz="2800" b="1"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selected</a:t>
            </a:r>
            <a:r>
              <a:rPr lang="en-US" sz="2800" b="1" spc="10" dirty="0">
                <a:solidFill>
                  <a:srgbClr val="054C2C"/>
                </a:solidFill>
                <a:latin typeface="Garamond" panose="02020404030301010803" pitchFamily="18" charset="0"/>
                <a:cs typeface="Times New Roman"/>
              </a:rPr>
              <a:t> </a:t>
            </a:r>
            <a:r>
              <a:rPr lang="en-US" sz="2800" b="1" spc="-15" dirty="0">
                <a:solidFill>
                  <a:srgbClr val="054C2C"/>
                </a:solidFill>
                <a:latin typeface="Garamond" panose="02020404030301010803" pitchFamily="18" charset="0"/>
                <a:cs typeface="Times New Roman"/>
              </a:rPr>
              <a:t>participants</a:t>
            </a:r>
            <a:r>
              <a:rPr lang="en-US" sz="2800" b="1" spc="-10"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will</a:t>
            </a:r>
            <a:r>
              <a:rPr lang="en-US" sz="2800" b="1" spc="-15" dirty="0">
                <a:solidFill>
                  <a:srgbClr val="054C2C"/>
                </a:solidFill>
                <a:latin typeface="Garamond" panose="02020404030301010803" pitchFamily="18" charset="0"/>
                <a:cs typeface="Times New Roman"/>
              </a:rPr>
              <a:t> </a:t>
            </a:r>
            <a:r>
              <a:rPr lang="en-US" sz="2800" b="1" spc="-20" dirty="0">
                <a:solidFill>
                  <a:srgbClr val="054C2C"/>
                </a:solidFill>
                <a:latin typeface="Garamond" panose="02020404030301010803" pitchFamily="18" charset="0"/>
                <a:cs typeface="Times New Roman"/>
              </a:rPr>
              <a:t>have</a:t>
            </a:r>
            <a:r>
              <a:rPr lang="en-US" sz="2800" b="1" spc="-15" dirty="0">
                <a:solidFill>
                  <a:srgbClr val="054C2C"/>
                </a:solidFill>
                <a:latin typeface="Garamond" panose="02020404030301010803" pitchFamily="18" charset="0"/>
                <a:cs typeface="Times New Roman"/>
              </a:rPr>
              <a:t> </a:t>
            </a:r>
            <a:r>
              <a:rPr lang="en-US" sz="2800" b="1" spc="-85" dirty="0">
                <a:solidFill>
                  <a:srgbClr val="054C2C"/>
                </a:solidFill>
                <a:latin typeface="Garamond" panose="02020404030301010803" pitchFamily="18" charset="0"/>
                <a:cs typeface="Times New Roman"/>
              </a:rPr>
              <a:t>10 </a:t>
            </a:r>
            <a:r>
              <a:rPr lang="en-US" sz="2800" b="1" spc="-285"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minutes</a:t>
            </a:r>
            <a:r>
              <a:rPr lang="en-US" sz="2800" b="1" spc="-5" dirty="0">
                <a:solidFill>
                  <a:srgbClr val="054C2C"/>
                </a:solidFill>
                <a:latin typeface="Garamond" panose="02020404030301010803" pitchFamily="18" charset="0"/>
                <a:cs typeface="Times New Roman"/>
              </a:rPr>
              <a:t> </a:t>
            </a:r>
            <a:r>
              <a:rPr lang="en-US" sz="2800" b="1" dirty="0">
                <a:solidFill>
                  <a:srgbClr val="054C2C"/>
                </a:solidFill>
                <a:latin typeface="Garamond" panose="02020404030301010803" pitchFamily="18" charset="0"/>
                <a:cs typeface="Times New Roman"/>
              </a:rPr>
              <a:t>to</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respond </a:t>
            </a:r>
            <a:r>
              <a:rPr lang="en-US" sz="2800" b="1" dirty="0">
                <a:solidFill>
                  <a:srgbClr val="054C2C"/>
                </a:solidFill>
                <a:latin typeface="Garamond" panose="02020404030301010803" pitchFamily="18" charset="0"/>
                <a:cs typeface="Times New Roman"/>
              </a:rPr>
              <a:t>to</a:t>
            </a:r>
            <a:r>
              <a:rPr lang="en-US" sz="2800" b="1" spc="-5" dirty="0">
                <a:solidFill>
                  <a:srgbClr val="054C2C"/>
                </a:solidFill>
                <a:latin typeface="Garamond" panose="02020404030301010803" pitchFamily="18" charset="0"/>
                <a:cs typeface="Times New Roman"/>
              </a:rPr>
              <a:t> </a:t>
            </a:r>
            <a:r>
              <a:rPr lang="en-US" sz="2800" b="1" spc="10" dirty="0">
                <a:solidFill>
                  <a:srgbClr val="054C2C"/>
                </a:solidFill>
                <a:latin typeface="Garamond" panose="02020404030301010803" pitchFamily="18" charset="0"/>
                <a:cs typeface="Times New Roman"/>
              </a:rPr>
              <a:t>these</a:t>
            </a:r>
            <a:r>
              <a:rPr lang="en-US" sz="2800" b="1" dirty="0">
                <a:solidFill>
                  <a:srgbClr val="054C2C"/>
                </a:solidFill>
                <a:latin typeface="Garamond" panose="02020404030301010803" pitchFamily="18" charset="0"/>
                <a:cs typeface="Times New Roman"/>
              </a:rPr>
              <a:t> </a:t>
            </a:r>
            <a:r>
              <a:rPr lang="en-US" sz="2800" b="1" spc="5" dirty="0">
                <a:solidFill>
                  <a:srgbClr val="054C2C"/>
                </a:solidFill>
                <a:latin typeface="Garamond" panose="02020404030301010803" pitchFamily="18" charset="0"/>
                <a:cs typeface="Times New Roman"/>
              </a:rPr>
              <a:t>questions</a:t>
            </a:r>
            <a:endParaRPr lang="en-US" sz="2800" dirty="0">
              <a:solidFill>
                <a:srgbClr val="054C2C"/>
              </a:solidFill>
              <a:latin typeface="Garamond" panose="02020404030301010803" pitchFamily="18" charset="0"/>
              <a:cs typeface="Times New Roman"/>
            </a:endParaRPr>
          </a:p>
        </p:txBody>
      </p:sp>
      <p:sp>
        <p:nvSpPr>
          <p:cNvPr id="7" name="TextBox 6">
            <a:extLst>
              <a:ext uri="{FF2B5EF4-FFF2-40B4-BE49-F238E27FC236}">
                <a16:creationId xmlns:a16="http://schemas.microsoft.com/office/drawing/2014/main" id="{AE1F0800-3781-B5A0-FB63-19191B542DE9}"/>
              </a:ext>
            </a:extLst>
          </p:cNvPr>
          <p:cNvSpPr txBox="1"/>
          <p:nvPr/>
        </p:nvSpPr>
        <p:spPr>
          <a:xfrm>
            <a:off x="7052993" y="798087"/>
            <a:ext cx="5067838" cy="64633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635" algn="ctr">
              <a:spcBef>
                <a:spcPts val="100"/>
              </a:spcBef>
            </a:pPr>
            <a:r>
              <a:rPr lang="en-US" sz="3600" dirty="0">
                <a:solidFill>
                  <a:schemeClr val="bg1"/>
                </a:solidFill>
                <a:latin typeface="Garamond" panose="02020404030301010803" pitchFamily="18" charset="0"/>
                <a:cs typeface="Times New Roman"/>
              </a:rPr>
              <a:t>Discussion Points</a:t>
            </a:r>
          </a:p>
        </p:txBody>
      </p:sp>
      <p:sp>
        <p:nvSpPr>
          <p:cNvPr id="3" name="Slide Number Placeholder 2">
            <a:extLst>
              <a:ext uri="{FF2B5EF4-FFF2-40B4-BE49-F238E27FC236}">
                <a16:creationId xmlns:a16="http://schemas.microsoft.com/office/drawing/2014/main" id="{4A976A43-1E2A-89DC-FB10-19DEF179852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268</a:t>
            </a:fld>
            <a:endParaRPr lang="en-US"/>
          </a:p>
        </p:txBody>
      </p:sp>
    </p:spTree>
    <p:extLst>
      <p:ext uri="{BB962C8B-B14F-4D97-AF65-F5344CB8AC3E}">
        <p14:creationId xmlns:p14="http://schemas.microsoft.com/office/powerpoint/2010/main" val="409760199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95991" y="226651"/>
            <a:ext cx="11574782" cy="9638878"/>
          </a:xfrm>
          <a:prstGeom prst="rect">
            <a:avLst/>
          </a:prstGeom>
        </p:spPr>
      </p:pic>
      <p:sp>
        <p:nvSpPr>
          <p:cNvPr id="3" name="Slide Number Placeholder 2">
            <a:extLst>
              <a:ext uri="{FF2B5EF4-FFF2-40B4-BE49-F238E27FC236}">
                <a16:creationId xmlns:a16="http://schemas.microsoft.com/office/drawing/2014/main" id="{1FC980BB-1287-92AA-DC82-118D56E4B77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269</a:t>
            </a:fld>
            <a:endParaRPr lang="en-US"/>
          </a:p>
        </p:txBody>
      </p:sp>
    </p:spTree>
    <p:extLst>
      <p:ext uri="{BB962C8B-B14F-4D97-AF65-F5344CB8AC3E}">
        <p14:creationId xmlns:p14="http://schemas.microsoft.com/office/powerpoint/2010/main" val="3803651671"/>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270</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81597"/>
            <a:ext cx="15468600" cy="7834068"/>
          </a:xfrm>
          <a:prstGeom prst="rect">
            <a:avLst/>
          </a:prstGeom>
          <a:noFill/>
        </p:spPr>
        <p:txBody>
          <a:bodyPr wrap="square" rtlCol="0">
            <a:spAutoFit/>
          </a:bodyPr>
          <a:lstStyle/>
          <a:p>
            <a:pPr algn="just">
              <a:lnSpc>
                <a:spcPct val="150000"/>
              </a:lnSpc>
            </a:pPr>
            <a:endParaRPr lang="en-US" sz="2250" dirty="0">
              <a:latin typeface="Garamond" panose="02020404030301010803" pitchFamily="18" charset="0"/>
            </a:endParaRP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Begin with clearly stated learning objectives, providing participants with a roadmap for understanding cross-border data transfer mechanisms.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Clearly define the concept of cross-border data transfer, ensuring participants understand the intricacies of moving data across international borders.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the impact of the Nigerian Data Protection Act (NDPA) on cross-border data transfer, highlighting legal considerations and compliance requirements.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Emphasize strategies and best practices for safeguarding data during cross-border transfers, addressing security and privacy concerns.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Foster an interactive discussion on various approaches to handling cross-border data transfers, encouraging participants to share insights and experiences.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a comprehensive understanding of data localization, explaining the concept and its implications for businesses operating on a global scale.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Break down the specific data localization laws in Nigeria, ensuring participants are well-versed in the regulatory landscape.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Facilitate an interactive discussion on the impact of data localization on global operations, encouraging participants to analyze real-world scenarios.</a:t>
            </a:r>
          </a:p>
        </p:txBody>
      </p:sp>
    </p:spTree>
    <p:extLst>
      <p:ext uri="{BB962C8B-B14F-4D97-AF65-F5344CB8AC3E}">
        <p14:creationId xmlns:p14="http://schemas.microsoft.com/office/powerpoint/2010/main" val="427436834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idx="12"/>
          </p:nvPr>
        </p:nvSpPr>
        <p:spPr>
          <a:prstGeom prst="rect">
            <a:avLst/>
          </a:prstGeom>
          <a:noFill/>
          <a:ln>
            <a:noFill/>
          </a:ln>
        </p:spPr>
        <p:txBody>
          <a:bodyPr spcFirstLastPara="1" wrap="square" lIns="0" tIns="0" rIns="0" bIns="0" anchor="t" anchorCtr="0">
            <a:spAutoFit/>
          </a:bodyPr>
          <a:lstStyle/>
          <a:p>
            <a:pPr marL="38100" lvl="0" indent="0" algn="l" rtl="0">
              <a:lnSpc>
                <a:spcPct val="117499"/>
              </a:lnSpc>
              <a:spcBef>
                <a:spcPts val="0"/>
              </a:spcBef>
              <a:spcAft>
                <a:spcPts val="0"/>
              </a:spcAft>
              <a:buNone/>
            </a:pPr>
            <a:fld id="{00000000-1234-1234-1234-123412341234}" type="slidenum">
              <a:rPr lang="en-US"/>
              <a:t>271</a:t>
            </a:fld>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aramond"/>
                <a:ea typeface="Garamond"/>
                <a:cs typeface="Garamond"/>
                <a:sym typeface="Garamond"/>
              </a:rPr>
              <a:t>Tips for Trainer </a:t>
            </a:r>
            <a:endParaRPr dirty="0"/>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781597"/>
            <a:ext cx="15468600" cy="5756576"/>
          </a:xfrm>
          <a:prstGeom prst="rect">
            <a:avLst/>
          </a:prstGeom>
          <a:noFill/>
        </p:spPr>
        <p:txBody>
          <a:bodyPr wrap="square" rtlCol="0">
            <a:spAutoFit/>
          </a:bodyPr>
          <a:lstStyle/>
          <a:p>
            <a:pPr algn="just">
              <a:lnSpc>
                <a:spcPct val="150000"/>
              </a:lnSpc>
            </a:pPr>
            <a:endParaRPr lang="en-US" sz="2250" dirty="0">
              <a:latin typeface="Garamond" panose="02020404030301010803" pitchFamily="18" charset="0"/>
            </a:endParaRP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challenges related to global compliance with data protection laws, helping participants navigate complexities in different jurisdictions.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Use case studies or real-world examples to illustrate how data localization laws impact the operations of multinational companies.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Provide practical strategies for organizations to navigate and comply with data localization laws while maintaining global operations.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Discuss technologies and tools that can assist organizations in achieving compliance with data localization laws, enhancing practical knowledge.</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Encourage ongoing cross-border compliance training for employees, emphasizing the importance of a well-informed workforce in global operations.</a:t>
            </a:r>
          </a:p>
          <a:p>
            <a:pPr marL="342900" indent="-342900" algn="just">
              <a:lnSpc>
                <a:spcPct val="150000"/>
              </a:lnSpc>
              <a:buFont typeface="Arial" panose="020B0604020202020204" pitchFamily="34" charset="0"/>
              <a:buChar char="•"/>
            </a:pPr>
            <a:r>
              <a:rPr lang="en-US" sz="2250" dirty="0">
                <a:latin typeface="Garamond" panose="02020404030301010803" pitchFamily="18" charset="0"/>
              </a:rPr>
              <a:t>Relate global operations to broader business strategy, showcasing how effective cross-border data management aligns with organizational goals.</a:t>
            </a:r>
          </a:p>
        </p:txBody>
      </p:sp>
    </p:spTree>
    <p:extLst>
      <p:ext uri="{BB962C8B-B14F-4D97-AF65-F5344CB8AC3E}">
        <p14:creationId xmlns:p14="http://schemas.microsoft.com/office/powerpoint/2010/main" val="53287357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56D7972-A0B4-A1EA-EEFC-63F889A0BED1}"/>
              </a:ext>
            </a:extLst>
          </p:cNvPr>
          <p:cNvSpPr/>
          <p:nvPr/>
        </p:nvSpPr>
        <p:spPr>
          <a:xfrm>
            <a:off x="1923219" y="2149475"/>
            <a:ext cx="15754238" cy="2458154"/>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oogle Shape;1525;p92">
            <a:extLst>
              <a:ext uri="{FF2B5EF4-FFF2-40B4-BE49-F238E27FC236}">
                <a16:creationId xmlns:a16="http://schemas.microsoft.com/office/drawing/2014/main" id="{6C54E1A7-46CD-A188-02FB-5D4D39AE9BB7}"/>
              </a:ext>
            </a:extLst>
          </p:cNvPr>
          <p:cNvPicPr preferRelativeResize="0"/>
          <p:nvPr/>
        </p:nvPicPr>
        <p:blipFill rotWithShape="1">
          <a:blip r:embed="rId2">
            <a:alphaModFix/>
          </a:blip>
          <a:srcRect/>
          <a:stretch/>
        </p:blipFill>
        <p:spPr>
          <a:xfrm>
            <a:off x="2256960" y="2519392"/>
            <a:ext cx="1835129" cy="1831340"/>
          </a:xfrm>
          <a:prstGeom prst="rect">
            <a:avLst/>
          </a:prstGeom>
          <a:noFill/>
          <a:ln>
            <a:noFill/>
          </a:ln>
        </p:spPr>
      </p:pic>
      <p:sp>
        <p:nvSpPr>
          <p:cNvPr id="5" name="object 5"/>
          <p:cNvSpPr txBox="1"/>
          <p:nvPr/>
        </p:nvSpPr>
        <p:spPr>
          <a:xfrm>
            <a:off x="2680740" y="2085144"/>
            <a:ext cx="14818470" cy="2008691"/>
          </a:xfrm>
          <a:prstGeom prst="rect">
            <a:avLst/>
          </a:prstGeom>
        </p:spPr>
        <p:txBody>
          <a:bodyPr vert="horz" wrap="square" lIns="0" tIns="12700" rIns="0" bIns="0" rtlCol="0">
            <a:spAutoFit/>
          </a:bodyPr>
          <a:lstStyle/>
          <a:p>
            <a:pPr marL="580332" algn="ctr">
              <a:lnSpc>
                <a:spcPct val="150000"/>
              </a:lnSpc>
              <a:spcBef>
                <a:spcPts val="100"/>
              </a:spcBef>
            </a:pPr>
            <a:r>
              <a:rPr lang="en-US" sz="9600" spc="71" dirty="0">
                <a:solidFill>
                  <a:srgbClr val="FFFFFF"/>
                </a:solidFill>
                <a:latin typeface="Garamond" panose="02020404030301010803" pitchFamily="18" charset="0"/>
                <a:cs typeface="Times New Roman"/>
              </a:rPr>
              <a:t>What are the next steps?</a:t>
            </a:r>
            <a:endParaRPr lang="en-US" sz="9600" dirty="0">
              <a:latin typeface="Garamond" panose="02020404030301010803" pitchFamily="18" charset="0"/>
              <a:cs typeface="Times New Roman"/>
            </a:endParaRPr>
          </a:p>
        </p:txBody>
      </p:sp>
      <p:sp>
        <p:nvSpPr>
          <p:cNvPr id="6" name="object 6"/>
          <p:cNvSpPr txBox="1">
            <a:spLocks noGrp="1"/>
          </p:cNvSpPr>
          <p:nvPr>
            <p:ph type="sldNum" idx="12"/>
          </p:nvPr>
        </p:nvSpPr>
        <p:spPr>
          <a:prstGeom prst="rect">
            <a:avLst/>
          </a:prstGeom>
        </p:spPr>
        <p:txBody>
          <a:bodyPr vert="horz" wrap="square" lIns="0" tIns="0" rIns="0" bIns="0" rtlCol="0">
            <a:spAutoFit/>
          </a:bodyPr>
          <a:lstStyle>
            <a:defPPr>
              <a:defRPr lang="en-US"/>
            </a:defPPr>
            <a:lvl1pPr marL="0" algn="l" defTabSz="1426601" rtl="0" eaLnBrk="1" latinLnBrk="0" hangingPunct="1">
              <a:defRPr sz="1872" b="0" i="0" kern="1200">
                <a:solidFill>
                  <a:schemeClr val="bg1"/>
                </a:solidFill>
                <a:latin typeface="Gill Sans MT" panose="020B0502020104020203" pitchFamily="34" charset="77"/>
                <a:ea typeface="+mn-ea"/>
                <a:cs typeface="Calibri"/>
              </a:defRPr>
            </a:lvl1pPr>
            <a:lvl2pPr marL="713301" algn="l" defTabSz="1426601" rtl="0" eaLnBrk="1" latinLnBrk="0" hangingPunct="1">
              <a:defRPr sz="2808" kern="1200">
                <a:solidFill>
                  <a:schemeClr val="tx1"/>
                </a:solidFill>
                <a:latin typeface="+mn-lt"/>
                <a:ea typeface="+mn-ea"/>
                <a:cs typeface="+mn-cs"/>
              </a:defRPr>
            </a:lvl2pPr>
            <a:lvl3pPr marL="1426601" algn="l" defTabSz="1426601" rtl="0" eaLnBrk="1" latinLnBrk="0" hangingPunct="1">
              <a:defRPr sz="2808" kern="1200">
                <a:solidFill>
                  <a:schemeClr val="tx1"/>
                </a:solidFill>
                <a:latin typeface="+mn-lt"/>
                <a:ea typeface="+mn-ea"/>
                <a:cs typeface="+mn-cs"/>
              </a:defRPr>
            </a:lvl3pPr>
            <a:lvl4pPr marL="2139902" algn="l" defTabSz="1426601" rtl="0" eaLnBrk="1" latinLnBrk="0" hangingPunct="1">
              <a:defRPr sz="2808" kern="1200">
                <a:solidFill>
                  <a:schemeClr val="tx1"/>
                </a:solidFill>
                <a:latin typeface="+mn-lt"/>
                <a:ea typeface="+mn-ea"/>
                <a:cs typeface="+mn-cs"/>
              </a:defRPr>
            </a:lvl4pPr>
            <a:lvl5pPr marL="2853202" algn="l" defTabSz="1426601" rtl="0" eaLnBrk="1" latinLnBrk="0" hangingPunct="1">
              <a:defRPr sz="2808" kern="1200">
                <a:solidFill>
                  <a:schemeClr val="tx1"/>
                </a:solidFill>
                <a:latin typeface="+mn-lt"/>
                <a:ea typeface="+mn-ea"/>
                <a:cs typeface="+mn-cs"/>
              </a:defRPr>
            </a:lvl5pPr>
            <a:lvl6pPr marL="3566503" algn="l" defTabSz="1426601" rtl="0" eaLnBrk="1" latinLnBrk="0" hangingPunct="1">
              <a:defRPr sz="2808" kern="1200">
                <a:solidFill>
                  <a:schemeClr val="tx1"/>
                </a:solidFill>
                <a:latin typeface="+mn-lt"/>
                <a:ea typeface="+mn-ea"/>
                <a:cs typeface="+mn-cs"/>
              </a:defRPr>
            </a:lvl6pPr>
            <a:lvl7pPr marL="4279803" algn="l" defTabSz="1426601" rtl="0" eaLnBrk="1" latinLnBrk="0" hangingPunct="1">
              <a:defRPr sz="2808" kern="1200">
                <a:solidFill>
                  <a:schemeClr val="tx1"/>
                </a:solidFill>
                <a:latin typeface="+mn-lt"/>
                <a:ea typeface="+mn-ea"/>
                <a:cs typeface="+mn-cs"/>
              </a:defRPr>
            </a:lvl7pPr>
            <a:lvl8pPr marL="4993104" algn="l" defTabSz="1426601" rtl="0" eaLnBrk="1" latinLnBrk="0" hangingPunct="1">
              <a:defRPr sz="2808" kern="1200">
                <a:solidFill>
                  <a:schemeClr val="tx1"/>
                </a:solidFill>
                <a:latin typeface="+mn-lt"/>
                <a:ea typeface="+mn-ea"/>
                <a:cs typeface="+mn-cs"/>
              </a:defRPr>
            </a:lvl8pPr>
            <a:lvl9pPr marL="5706405" algn="l" defTabSz="1426601" rtl="0" eaLnBrk="1" latinLnBrk="0" hangingPunct="1">
              <a:defRPr sz="2808" kern="1200">
                <a:solidFill>
                  <a:schemeClr val="tx1"/>
                </a:solidFill>
                <a:latin typeface="+mn-lt"/>
                <a:ea typeface="+mn-ea"/>
                <a:cs typeface="+mn-cs"/>
              </a:defRPr>
            </a:lvl9pPr>
          </a:lstStyle>
          <a:p>
            <a:pPr marL="59442">
              <a:lnSpc>
                <a:spcPts val="1935"/>
              </a:lnSpc>
            </a:pPr>
            <a:fld id="{81D60167-4931-47E6-BA6A-407CBD079E47}" type="slidenum">
              <a:rPr lang="en-US" smtClean="0">
                <a:latin typeface="Garamond" panose="02020404030301010803" pitchFamily="18" charset="0"/>
              </a:rPr>
              <a:pPr marL="59442">
                <a:lnSpc>
                  <a:spcPts val="1935"/>
                </a:lnSpc>
              </a:pPr>
              <a:t>272</a:t>
            </a:fld>
            <a:endParaRPr dirty="0">
              <a:latin typeface="Garamond" panose="02020404030301010803" pitchFamily="18" charset="0"/>
            </a:endParaRPr>
          </a:p>
        </p:txBody>
      </p:sp>
      <p:pic>
        <p:nvPicPr>
          <p:cNvPr id="8" name="object 2">
            <a:extLst>
              <a:ext uri="{FF2B5EF4-FFF2-40B4-BE49-F238E27FC236}">
                <a16:creationId xmlns:a16="http://schemas.microsoft.com/office/drawing/2014/main" id="{02B02205-88F8-824F-89D9-9E0EB39D05A6}"/>
              </a:ext>
            </a:extLst>
          </p:cNvPr>
          <p:cNvPicPr/>
          <p:nvPr/>
        </p:nvPicPr>
        <p:blipFill>
          <a:blip r:embed="rId3" cstate="email">
            <a:biLevel thresh="75000"/>
            <a:extLst>
              <a:ext uri="{28A0092B-C50C-407E-A947-70E740481C1C}">
                <a14:useLocalDpi xmlns:a14="http://schemas.microsoft.com/office/drawing/2010/main"/>
              </a:ext>
            </a:extLst>
          </a:blip>
          <a:stretch>
            <a:fillRect/>
          </a:stretch>
        </p:blipFill>
        <p:spPr>
          <a:xfrm>
            <a:off x="7556220" y="5245475"/>
            <a:ext cx="3908988" cy="3872156"/>
          </a:xfrm>
          <a:prstGeom prst="rect">
            <a:avLst/>
          </a:prstGeom>
        </p:spPr>
      </p:pic>
    </p:spTree>
    <p:extLst>
      <p:ext uri="{BB962C8B-B14F-4D97-AF65-F5344CB8AC3E}">
        <p14:creationId xmlns:p14="http://schemas.microsoft.com/office/powerpoint/2010/main" val="139176234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941" y="10254885"/>
            <a:ext cx="1292338" cy="444767"/>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aramond" panose="02020404030301010803" pitchFamily="18" charset="0"/>
            </a:endParaRPr>
          </a:p>
        </p:txBody>
      </p:sp>
      <p:sp>
        <p:nvSpPr>
          <p:cNvPr id="3" name="TextBox 2">
            <a:extLst>
              <a:ext uri="{FF2B5EF4-FFF2-40B4-BE49-F238E27FC236}">
                <a16:creationId xmlns:a16="http://schemas.microsoft.com/office/drawing/2014/main" id="{A230CB1D-0701-86F2-629C-760B1D01FAFE}"/>
              </a:ext>
            </a:extLst>
          </p:cNvPr>
          <p:cNvSpPr txBox="1"/>
          <p:nvPr/>
        </p:nvSpPr>
        <p:spPr>
          <a:xfrm>
            <a:off x="825193" y="1841627"/>
            <a:ext cx="17371038" cy="6916060"/>
          </a:xfrm>
          <a:prstGeom prst="rect">
            <a:avLst/>
          </a:prstGeom>
          <a:noFill/>
        </p:spPr>
        <p:txBody>
          <a:bodyPr wrap="square" rtlCol="0">
            <a:spAutoFit/>
          </a:bodyPr>
          <a:lstStyle/>
          <a:p>
            <a:pPr>
              <a:lnSpc>
                <a:spcPct val="150000"/>
              </a:lnSpc>
            </a:pPr>
            <a:r>
              <a:rPr lang="en-NG" sz="3328" b="1" dirty="0">
                <a:solidFill>
                  <a:srgbClr val="054C2C"/>
                </a:solidFill>
                <a:latin typeface="Garamond" panose="02020404030301010803" pitchFamily="18" charset="0"/>
              </a:rPr>
              <a:t>What Are My Next Steps Going Forward</a:t>
            </a:r>
            <a:endParaRPr lang="en-US" sz="3328" b="1" dirty="0">
              <a:solidFill>
                <a:srgbClr val="054C2C"/>
              </a:solidFill>
              <a:latin typeface="Garamond" panose="02020404030301010803" pitchFamily="18" charset="0"/>
            </a:endParaRPr>
          </a:p>
          <a:p>
            <a:pPr>
              <a:lnSpc>
                <a:spcPct val="150000"/>
              </a:lnSpc>
            </a:pPr>
            <a:endParaRPr lang="en-NG" sz="3328" dirty="0">
              <a:solidFill>
                <a:schemeClr val="accent5"/>
              </a:solidFill>
              <a:latin typeface="Garamond" panose="02020404030301010803" pitchFamily="18" charset="0"/>
            </a:endParaRPr>
          </a:p>
          <a:p>
            <a:pPr marL="534975" indent="-534975">
              <a:lnSpc>
                <a:spcPct val="150000"/>
              </a:lnSpc>
              <a:buAutoNum type="arabicPeriod"/>
            </a:pPr>
            <a:r>
              <a:rPr lang="en-NG" sz="3328" b="1" dirty="0">
                <a:solidFill>
                  <a:srgbClr val="054C2C"/>
                </a:solidFill>
                <a:latin typeface="Garamond" panose="02020404030301010803" pitchFamily="18" charset="0"/>
              </a:rPr>
              <a:t>Assessment of the current state and awareness creation.</a:t>
            </a:r>
          </a:p>
          <a:p>
            <a:pPr>
              <a:lnSpc>
                <a:spcPct val="150000"/>
              </a:lnSpc>
            </a:pPr>
            <a:r>
              <a:rPr lang="en-NG" sz="3328" dirty="0">
                <a:latin typeface="Garamond" panose="02020404030301010803" pitchFamily="18" charset="0"/>
              </a:rPr>
              <a:t>Action Plan:</a:t>
            </a:r>
          </a:p>
          <a:p>
            <a:pPr>
              <a:lnSpc>
                <a:spcPct val="150000"/>
              </a:lnSpc>
            </a:pPr>
            <a:r>
              <a:rPr lang="en-NG" sz="3328" dirty="0">
                <a:latin typeface="Garamond" panose="02020404030301010803" pitchFamily="18" charset="0"/>
              </a:rPr>
              <a:t>Timelines:</a:t>
            </a:r>
          </a:p>
          <a:p>
            <a:pPr>
              <a:lnSpc>
                <a:spcPct val="150000"/>
              </a:lnSpc>
            </a:pPr>
            <a:endParaRPr lang="en-NG" sz="3328" dirty="0">
              <a:solidFill>
                <a:schemeClr val="accent5"/>
              </a:solidFill>
              <a:latin typeface="Garamond" panose="02020404030301010803" pitchFamily="18" charset="0"/>
            </a:endParaRPr>
          </a:p>
          <a:p>
            <a:pPr>
              <a:lnSpc>
                <a:spcPct val="150000"/>
              </a:lnSpc>
            </a:pPr>
            <a:r>
              <a:rPr lang="en-NG" sz="3328" dirty="0">
                <a:solidFill>
                  <a:srgbClr val="054C2C"/>
                </a:solidFill>
                <a:latin typeface="Garamond" panose="02020404030301010803" pitchFamily="18" charset="0"/>
              </a:rPr>
              <a:t>2</a:t>
            </a:r>
            <a:r>
              <a:rPr lang="en-NG" sz="3328" b="1" dirty="0">
                <a:solidFill>
                  <a:srgbClr val="054C2C"/>
                </a:solidFill>
                <a:latin typeface="Garamond" panose="02020404030301010803" pitchFamily="18" charset="0"/>
              </a:rPr>
              <a:t>.  Policy Development</a:t>
            </a:r>
            <a:endParaRPr lang="en-NG" sz="3328" dirty="0">
              <a:solidFill>
                <a:srgbClr val="054C2C"/>
              </a:solidFill>
              <a:latin typeface="Garamond" panose="02020404030301010803" pitchFamily="18" charset="0"/>
            </a:endParaRPr>
          </a:p>
          <a:p>
            <a:pPr>
              <a:lnSpc>
                <a:spcPct val="150000"/>
              </a:lnSpc>
            </a:pPr>
            <a:r>
              <a:rPr lang="en-NG" sz="3328" dirty="0">
                <a:latin typeface="Garamond" panose="02020404030301010803" pitchFamily="18" charset="0"/>
              </a:rPr>
              <a:t>Action Plan:</a:t>
            </a:r>
          </a:p>
          <a:p>
            <a:pPr>
              <a:lnSpc>
                <a:spcPct val="150000"/>
              </a:lnSpc>
            </a:pPr>
            <a:r>
              <a:rPr lang="en-NG" sz="3328" dirty="0">
                <a:latin typeface="Garamond" panose="02020404030301010803" pitchFamily="18" charset="0"/>
              </a:rPr>
              <a:t>Timelines:</a:t>
            </a:r>
          </a:p>
        </p:txBody>
      </p:sp>
      <p:pic>
        <p:nvPicPr>
          <p:cNvPr id="2" name="Picture 1">
            <a:extLst>
              <a:ext uri="{FF2B5EF4-FFF2-40B4-BE49-F238E27FC236}">
                <a16:creationId xmlns:a16="http://schemas.microsoft.com/office/drawing/2014/main" id="{0F081901-25AE-BE02-6FDB-AB39384B5E87}"/>
              </a:ext>
            </a:extLst>
          </p:cNvPr>
          <p:cNvPicPr>
            <a:picLocks noChangeAspect="1"/>
          </p:cNvPicPr>
          <p:nvPr/>
        </p:nvPicPr>
        <p:blipFill>
          <a:blip r:embed="rId3"/>
          <a:stretch>
            <a:fillRect/>
          </a:stretch>
        </p:blipFill>
        <p:spPr>
          <a:xfrm>
            <a:off x="12471393" y="4483286"/>
            <a:ext cx="5303816" cy="5073214"/>
          </a:xfrm>
          <a:prstGeom prst="rect">
            <a:avLst/>
          </a:prstGeom>
        </p:spPr>
      </p:pic>
      <p:sp>
        <p:nvSpPr>
          <p:cNvPr id="5" name="Title 7">
            <a:extLst>
              <a:ext uri="{FF2B5EF4-FFF2-40B4-BE49-F238E27FC236}">
                <a16:creationId xmlns:a16="http://schemas.microsoft.com/office/drawing/2014/main" id="{0A882A8A-187F-C7AB-18F1-9D7ED1E7E0BF}"/>
              </a:ext>
            </a:extLst>
          </p:cNvPr>
          <p:cNvSpPr txBox="1">
            <a:spLocks/>
          </p:cNvSpPr>
          <p:nvPr/>
        </p:nvSpPr>
        <p:spPr>
          <a:xfrm>
            <a:off x="671679" y="473168"/>
            <a:ext cx="9005241" cy="114297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b"/>
          <a:lstStyle>
            <a:lvl1pPr>
              <a:defRPr b="0" i="0">
                <a:latin typeface="Gill Sans MT" panose="020B0502020104020203" pitchFamily="34" charset="77"/>
                <a:ea typeface="+mj-ea"/>
                <a:cs typeface="+mj-cs"/>
              </a:defRPr>
            </a:lvl1pPr>
          </a:lstStyle>
          <a:p>
            <a:pPr marL="118734" algn="ctr">
              <a:lnSpc>
                <a:spcPct val="150000"/>
              </a:lnSpc>
              <a:spcBef>
                <a:spcPts val="96"/>
              </a:spcBef>
            </a:pPr>
            <a:r>
              <a:rPr lang="en-US" sz="5825" b="1" kern="0" spc="-25" dirty="0">
                <a:solidFill>
                  <a:schemeClr val="bg1"/>
                </a:solidFill>
                <a:latin typeface="Garamond" panose="02020404030301010803" pitchFamily="18" charset="0"/>
              </a:rPr>
              <a:t>90 To 365 Days Plan</a:t>
            </a:r>
          </a:p>
        </p:txBody>
      </p:sp>
      <p:sp>
        <p:nvSpPr>
          <p:cNvPr id="6" name="Slide Number Placeholder 5">
            <a:extLst>
              <a:ext uri="{FF2B5EF4-FFF2-40B4-BE49-F238E27FC236}">
                <a16:creationId xmlns:a16="http://schemas.microsoft.com/office/drawing/2014/main" id="{EEF89991-CD18-2C74-1B43-A48D1B65318D}"/>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273</a:t>
            </a:fld>
            <a:endParaRPr lang="en-US"/>
          </a:p>
        </p:txBody>
      </p:sp>
    </p:spTree>
    <p:extLst>
      <p:ext uri="{BB962C8B-B14F-4D97-AF65-F5344CB8AC3E}">
        <p14:creationId xmlns:p14="http://schemas.microsoft.com/office/powerpoint/2010/main" val="3305597518"/>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941" y="10254885"/>
            <a:ext cx="1292338" cy="444767"/>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aramond" panose="02020404030301010803" pitchFamily="18" charset="0"/>
            </a:endParaRPr>
          </a:p>
        </p:txBody>
      </p:sp>
      <p:sp>
        <p:nvSpPr>
          <p:cNvPr id="3" name="TextBox 2">
            <a:extLst>
              <a:ext uri="{FF2B5EF4-FFF2-40B4-BE49-F238E27FC236}">
                <a16:creationId xmlns:a16="http://schemas.microsoft.com/office/drawing/2014/main" id="{A230CB1D-0701-86F2-629C-760B1D01FAFE}"/>
              </a:ext>
            </a:extLst>
          </p:cNvPr>
          <p:cNvSpPr txBox="1"/>
          <p:nvPr/>
        </p:nvSpPr>
        <p:spPr>
          <a:xfrm>
            <a:off x="825193" y="1409367"/>
            <a:ext cx="17371038" cy="6147837"/>
          </a:xfrm>
          <a:prstGeom prst="rect">
            <a:avLst/>
          </a:prstGeom>
          <a:noFill/>
        </p:spPr>
        <p:txBody>
          <a:bodyPr wrap="square" rtlCol="0">
            <a:spAutoFit/>
          </a:bodyPr>
          <a:lstStyle/>
          <a:p>
            <a:pPr>
              <a:lnSpc>
                <a:spcPct val="150000"/>
              </a:lnSpc>
            </a:pPr>
            <a:endParaRPr lang="en-NG" sz="3328" dirty="0">
              <a:solidFill>
                <a:schemeClr val="accent5"/>
              </a:solidFill>
              <a:latin typeface="Garamond" panose="02020404030301010803" pitchFamily="18" charset="0"/>
            </a:endParaRPr>
          </a:p>
          <a:p>
            <a:pPr>
              <a:lnSpc>
                <a:spcPct val="150000"/>
              </a:lnSpc>
            </a:pPr>
            <a:r>
              <a:rPr lang="en-NG" sz="3328" dirty="0">
                <a:solidFill>
                  <a:srgbClr val="054C2C"/>
                </a:solidFill>
                <a:latin typeface="Garamond" panose="02020404030301010803" pitchFamily="18" charset="0"/>
              </a:rPr>
              <a:t>3.  </a:t>
            </a:r>
            <a:r>
              <a:rPr lang="en-NG" sz="3328" b="1" dirty="0">
                <a:solidFill>
                  <a:srgbClr val="054C2C"/>
                </a:solidFill>
                <a:latin typeface="Garamond" panose="02020404030301010803" pitchFamily="18" charset="0"/>
              </a:rPr>
              <a:t>Infrastructure and Security</a:t>
            </a:r>
            <a:endParaRPr lang="en-NG" sz="3328" dirty="0">
              <a:solidFill>
                <a:srgbClr val="054C2C"/>
              </a:solidFill>
              <a:latin typeface="Garamond" panose="02020404030301010803" pitchFamily="18" charset="0"/>
            </a:endParaRPr>
          </a:p>
          <a:p>
            <a:pPr>
              <a:lnSpc>
                <a:spcPct val="150000"/>
              </a:lnSpc>
            </a:pPr>
            <a:r>
              <a:rPr lang="en-NG" sz="3328" dirty="0">
                <a:latin typeface="Garamond" panose="02020404030301010803" pitchFamily="18" charset="0"/>
              </a:rPr>
              <a:t>Action Plan</a:t>
            </a:r>
          </a:p>
          <a:p>
            <a:pPr>
              <a:lnSpc>
                <a:spcPct val="150000"/>
              </a:lnSpc>
            </a:pPr>
            <a:r>
              <a:rPr lang="en-NG" sz="3328" dirty="0">
                <a:latin typeface="Garamond" panose="02020404030301010803" pitchFamily="18" charset="0"/>
              </a:rPr>
              <a:t>Timelines:</a:t>
            </a:r>
          </a:p>
          <a:p>
            <a:pPr>
              <a:lnSpc>
                <a:spcPct val="150000"/>
              </a:lnSpc>
            </a:pPr>
            <a:endParaRPr lang="en-NG" sz="3328" dirty="0">
              <a:solidFill>
                <a:schemeClr val="accent5"/>
              </a:solidFill>
              <a:latin typeface="Garamond" panose="02020404030301010803" pitchFamily="18" charset="0"/>
            </a:endParaRPr>
          </a:p>
          <a:p>
            <a:pPr>
              <a:lnSpc>
                <a:spcPct val="150000"/>
              </a:lnSpc>
            </a:pPr>
            <a:r>
              <a:rPr lang="en-NG" sz="3328" dirty="0">
                <a:solidFill>
                  <a:srgbClr val="054C2C"/>
                </a:solidFill>
                <a:latin typeface="Garamond" panose="02020404030301010803" pitchFamily="18" charset="0"/>
              </a:rPr>
              <a:t>4.  </a:t>
            </a:r>
            <a:r>
              <a:rPr lang="en-NG" sz="3328" b="1" dirty="0">
                <a:solidFill>
                  <a:srgbClr val="054C2C"/>
                </a:solidFill>
                <a:latin typeface="Garamond" panose="02020404030301010803" pitchFamily="18" charset="0"/>
              </a:rPr>
              <a:t>Implementation of the Previous Steps</a:t>
            </a:r>
            <a:endParaRPr lang="en-NG" sz="3328" dirty="0">
              <a:solidFill>
                <a:srgbClr val="054C2C"/>
              </a:solidFill>
              <a:latin typeface="Garamond" panose="02020404030301010803" pitchFamily="18" charset="0"/>
            </a:endParaRPr>
          </a:p>
          <a:p>
            <a:pPr>
              <a:lnSpc>
                <a:spcPct val="150000"/>
              </a:lnSpc>
            </a:pPr>
            <a:r>
              <a:rPr lang="en-NG" sz="3328" dirty="0">
                <a:latin typeface="Garamond" panose="02020404030301010803" pitchFamily="18" charset="0"/>
              </a:rPr>
              <a:t>Action Plan</a:t>
            </a:r>
          </a:p>
          <a:p>
            <a:pPr>
              <a:lnSpc>
                <a:spcPct val="150000"/>
              </a:lnSpc>
            </a:pPr>
            <a:r>
              <a:rPr lang="en-NG" sz="3328" dirty="0">
                <a:latin typeface="Garamond" panose="02020404030301010803" pitchFamily="18" charset="0"/>
              </a:rPr>
              <a:t>T</a:t>
            </a:r>
            <a:r>
              <a:rPr lang="en-GB" sz="3328" dirty="0" err="1">
                <a:latin typeface="Garamond" panose="02020404030301010803" pitchFamily="18" charset="0"/>
              </a:rPr>
              <a:t>i</a:t>
            </a:r>
            <a:r>
              <a:rPr lang="en-NG" sz="3328" dirty="0">
                <a:latin typeface="Garamond" panose="02020404030301010803" pitchFamily="18" charset="0"/>
              </a:rPr>
              <a:t>melines:</a:t>
            </a:r>
          </a:p>
        </p:txBody>
      </p:sp>
      <p:sp>
        <p:nvSpPr>
          <p:cNvPr id="5" name="Title 7">
            <a:extLst>
              <a:ext uri="{FF2B5EF4-FFF2-40B4-BE49-F238E27FC236}">
                <a16:creationId xmlns:a16="http://schemas.microsoft.com/office/drawing/2014/main" id="{F70A42CB-8BEE-AE1B-96E7-D60AFDE166A1}"/>
              </a:ext>
            </a:extLst>
          </p:cNvPr>
          <p:cNvSpPr txBox="1">
            <a:spLocks/>
          </p:cNvSpPr>
          <p:nvPr/>
        </p:nvSpPr>
        <p:spPr>
          <a:xfrm>
            <a:off x="671679" y="473168"/>
            <a:ext cx="9005241" cy="114297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b"/>
          <a:lstStyle>
            <a:lvl1pPr>
              <a:defRPr b="0" i="0">
                <a:latin typeface="Gill Sans MT" panose="020B0502020104020203" pitchFamily="34" charset="77"/>
                <a:ea typeface="+mj-ea"/>
                <a:cs typeface="+mj-cs"/>
              </a:defRPr>
            </a:lvl1pPr>
          </a:lstStyle>
          <a:p>
            <a:pPr marL="118734" algn="ctr">
              <a:lnSpc>
                <a:spcPct val="150000"/>
              </a:lnSpc>
              <a:spcBef>
                <a:spcPts val="96"/>
              </a:spcBef>
            </a:pPr>
            <a:r>
              <a:rPr lang="en-US" sz="5825" b="1" kern="0" spc="-25" dirty="0">
                <a:solidFill>
                  <a:schemeClr val="bg1"/>
                </a:solidFill>
                <a:latin typeface="Garamond" panose="02020404030301010803" pitchFamily="18" charset="0"/>
              </a:rPr>
              <a:t>90 To 365 Days Plan</a:t>
            </a:r>
          </a:p>
        </p:txBody>
      </p:sp>
      <p:pic>
        <p:nvPicPr>
          <p:cNvPr id="6" name="Picture 5">
            <a:extLst>
              <a:ext uri="{FF2B5EF4-FFF2-40B4-BE49-F238E27FC236}">
                <a16:creationId xmlns:a16="http://schemas.microsoft.com/office/drawing/2014/main" id="{4D01246E-E643-1474-EFA8-F8E90D36A40A}"/>
              </a:ext>
            </a:extLst>
          </p:cNvPr>
          <p:cNvPicPr>
            <a:picLocks noChangeAspect="1"/>
          </p:cNvPicPr>
          <p:nvPr/>
        </p:nvPicPr>
        <p:blipFill>
          <a:blip r:embed="rId3"/>
          <a:stretch>
            <a:fillRect/>
          </a:stretch>
        </p:blipFill>
        <p:spPr>
          <a:xfrm>
            <a:off x="12451371" y="4483286"/>
            <a:ext cx="5303816" cy="5073214"/>
          </a:xfrm>
          <a:prstGeom prst="rect">
            <a:avLst/>
          </a:prstGeom>
        </p:spPr>
      </p:pic>
      <p:sp>
        <p:nvSpPr>
          <p:cNvPr id="2" name="Slide Number Placeholder 1">
            <a:extLst>
              <a:ext uri="{FF2B5EF4-FFF2-40B4-BE49-F238E27FC236}">
                <a16:creationId xmlns:a16="http://schemas.microsoft.com/office/drawing/2014/main" id="{46DADBDE-629E-72B2-2D4D-A31AF9DAE49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274</a:t>
            </a:fld>
            <a:endParaRPr lang="en-US"/>
          </a:p>
        </p:txBody>
      </p:sp>
    </p:spTree>
    <p:extLst>
      <p:ext uri="{BB962C8B-B14F-4D97-AF65-F5344CB8AC3E}">
        <p14:creationId xmlns:p14="http://schemas.microsoft.com/office/powerpoint/2010/main" val="356746647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aramond" panose="02020404030301010803" pitchFamily="18" charset="0"/>
            </a:endParaRPr>
          </a:p>
        </p:txBody>
      </p:sp>
      <p:sp>
        <p:nvSpPr>
          <p:cNvPr id="2" name="TextBox 1">
            <a:extLst>
              <a:ext uri="{FF2B5EF4-FFF2-40B4-BE49-F238E27FC236}">
                <a16:creationId xmlns:a16="http://schemas.microsoft.com/office/drawing/2014/main" id="{27BE7A6C-218A-0288-C005-448A591C12F5}"/>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aramond" panose="02020404030301010803" pitchFamily="18" charset="0"/>
              </a:rPr>
              <a:t>Sample Data Protection Implementation PlayBook</a:t>
            </a: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519787507"/>
              </p:ext>
            </p:extLst>
          </p:nvPr>
        </p:nvGraphicFramePr>
        <p:xfrm>
          <a:off x="682813" y="1236263"/>
          <a:ext cx="17704566" cy="7434228"/>
        </p:xfrm>
        <a:graphic>
          <a:graphicData uri="http://schemas.openxmlformats.org/drawingml/2006/table">
            <a:tbl>
              <a:tblPr firstRow="1" firstCol="1" bandRow="1">
                <a:tableStyleId>{72833802-FEF1-4C79-8D5D-14CF1EAF98D9}</a:tableStyleId>
              </a:tblPr>
              <a:tblGrid>
                <a:gridCol w="2684962">
                  <a:extLst>
                    <a:ext uri="{9D8B030D-6E8A-4147-A177-3AD203B41FA5}">
                      <a16:colId xmlns:a16="http://schemas.microsoft.com/office/drawing/2014/main" val="4254019888"/>
                    </a:ext>
                  </a:extLst>
                </a:gridCol>
                <a:gridCol w="5703576">
                  <a:extLst>
                    <a:ext uri="{9D8B030D-6E8A-4147-A177-3AD203B41FA5}">
                      <a16:colId xmlns:a16="http://schemas.microsoft.com/office/drawing/2014/main" val="2076254079"/>
                    </a:ext>
                  </a:extLst>
                </a:gridCol>
                <a:gridCol w="7167310">
                  <a:extLst>
                    <a:ext uri="{9D8B030D-6E8A-4147-A177-3AD203B41FA5}">
                      <a16:colId xmlns:a16="http://schemas.microsoft.com/office/drawing/2014/main" val="2138112335"/>
                    </a:ext>
                  </a:extLst>
                </a:gridCol>
                <a:gridCol w="2148718">
                  <a:extLst>
                    <a:ext uri="{9D8B030D-6E8A-4147-A177-3AD203B41FA5}">
                      <a16:colId xmlns:a16="http://schemas.microsoft.com/office/drawing/2014/main" val="3651038049"/>
                    </a:ext>
                  </a:extLst>
                </a:gridCol>
              </a:tblGrid>
              <a:tr h="1057684">
                <a:tc>
                  <a:txBody>
                    <a:bodyPr/>
                    <a:lstStyle/>
                    <a:p>
                      <a:pPr marL="0" marR="0">
                        <a:lnSpc>
                          <a:spcPct val="107000"/>
                        </a:lnSpc>
                        <a:spcBef>
                          <a:spcPts val="0"/>
                        </a:spcBef>
                        <a:spcAft>
                          <a:spcPts val="0"/>
                        </a:spcAft>
                      </a:pPr>
                      <a:r>
                        <a:rPr lang="en-US" sz="2800" kern="100" dirty="0">
                          <a:effectLst/>
                          <a:latin typeface="Garamond" panose="02020404030301010803" pitchFamily="18" charset="0"/>
                        </a:rPr>
                        <a:t>Phase</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Objectives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err="1">
                          <a:effectLst/>
                          <a:latin typeface="Garamond" panose="02020404030301010803" pitchFamily="18" charset="0"/>
                        </a:rPr>
                        <a:t>KPIs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Possible timelines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738555">
                <a:tc gridSpan="4">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90- days Action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183110">
                <a:tc rowSpan="3">
                  <a:txBody>
                    <a:bodyPr/>
                    <a:lstStyle/>
                    <a:p>
                      <a:pPr marL="0" marR="0">
                        <a:lnSpc>
                          <a:spcPct val="107000"/>
                        </a:lnSpc>
                        <a:spcBef>
                          <a:spcPts val="0"/>
                        </a:spcBef>
                        <a:spcAft>
                          <a:spcPts val="0"/>
                        </a:spcAft>
                      </a:pPr>
                      <a:r>
                        <a:rPr lang="en-US" sz="2800" kern="100" dirty="0">
                          <a:effectLst/>
                          <a:latin typeface="Garamond" panose="02020404030301010803" pitchFamily="18" charset="0"/>
                        </a:rPr>
                        <a:t>Assessment and Awareness</a:t>
                      </a:r>
                    </a:p>
                    <a:p>
                      <a:pPr marL="0" marR="0">
                        <a:lnSpc>
                          <a:spcPct val="107000"/>
                        </a:lnSpc>
                        <a:spcBef>
                          <a:spcPts val="0"/>
                        </a:spcBef>
                        <a:spcAft>
                          <a:spcPts val="0"/>
                        </a:spcAft>
                      </a:pPr>
                      <a:r>
                        <a:rPr lang="en-US" sz="2800" kern="100" dirty="0">
                          <a:effectLst/>
                          <a:latin typeface="Garamond" panose="02020404030301010803" pitchFamily="18" charset="0"/>
                        </a:rPr>
                        <a:t> </a:t>
                      </a:r>
                    </a:p>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Understand the Regulations and Conduct Initial Risk Assessment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Risk Assessment Completion, stakeholder awareness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Weeks 1-2</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965401">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07" marR="6807" marT="0" marB="0"/>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Create a Data Inventory</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Data Inventory completeness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Weeks 1-2</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183110">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07" marR="6807" marT="0" marB="0"/>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Awareness training for Employees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Employee Completion of Training</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Weeks 1-2</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041242"/>
                  </a:ext>
                </a:extLst>
              </a:tr>
              <a:tr h="965401">
                <a:tc rowSpan="2">
                  <a:txBody>
                    <a:bodyPr/>
                    <a:lstStyle/>
                    <a:p>
                      <a:pPr marL="0" marR="0">
                        <a:lnSpc>
                          <a:spcPct val="107000"/>
                        </a:lnSpc>
                        <a:spcBef>
                          <a:spcPts val="0"/>
                        </a:spcBef>
                        <a:spcAft>
                          <a:spcPts val="0"/>
                        </a:spcAft>
                      </a:pPr>
                      <a:r>
                        <a:rPr lang="en-US" sz="2800" kern="100" dirty="0">
                          <a:effectLst/>
                          <a:latin typeface="Garamond" panose="02020404030301010803" pitchFamily="18" charset="0"/>
                        </a:rPr>
                        <a:t>Policy Development</a:t>
                      </a:r>
                    </a:p>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Develop Data Protection Policy</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Policy Completion and Distribution</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Week 3-4</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1555891"/>
                  </a:ext>
                </a:extLst>
              </a:tr>
              <a:tr h="1309594">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07" marR="6807" marT="0" marB="0"/>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Draft and Update Privacy notices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Notices updated and communicated</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Week 3-4</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3297844"/>
                  </a:ext>
                </a:extLst>
              </a:tr>
            </a:tbl>
          </a:graphicData>
        </a:graphic>
      </p:graphicFrame>
      <p:sp>
        <p:nvSpPr>
          <p:cNvPr id="3" name="Slide Number Placeholder 2">
            <a:extLst>
              <a:ext uri="{FF2B5EF4-FFF2-40B4-BE49-F238E27FC236}">
                <a16:creationId xmlns:a16="http://schemas.microsoft.com/office/drawing/2014/main" id="{60DD93B4-7EAE-CD7F-6511-4868AFBDD72B}"/>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275</a:t>
            </a:fld>
            <a:endParaRPr lang="en-US"/>
          </a:p>
        </p:txBody>
      </p:sp>
    </p:spTree>
    <p:extLst>
      <p:ext uri="{BB962C8B-B14F-4D97-AF65-F5344CB8AC3E}">
        <p14:creationId xmlns:p14="http://schemas.microsoft.com/office/powerpoint/2010/main" val="19313720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aramond" panose="02020404030301010803" pitchFamily="18"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2528405559"/>
              </p:ext>
            </p:extLst>
          </p:nvPr>
        </p:nvGraphicFramePr>
        <p:xfrm>
          <a:off x="682812" y="1236266"/>
          <a:ext cx="17669342" cy="8314129"/>
        </p:xfrm>
        <a:graphic>
          <a:graphicData uri="http://schemas.openxmlformats.org/drawingml/2006/table">
            <a:tbl>
              <a:tblPr firstRow="1" firstCol="1" bandRow="1">
                <a:tableStyleId>{72833802-FEF1-4C79-8D5D-14CF1EAF98D9}</a:tableStyleId>
              </a:tblPr>
              <a:tblGrid>
                <a:gridCol w="2679620">
                  <a:extLst>
                    <a:ext uri="{9D8B030D-6E8A-4147-A177-3AD203B41FA5}">
                      <a16:colId xmlns:a16="http://schemas.microsoft.com/office/drawing/2014/main" val="4254019888"/>
                    </a:ext>
                  </a:extLst>
                </a:gridCol>
                <a:gridCol w="5692228">
                  <a:extLst>
                    <a:ext uri="{9D8B030D-6E8A-4147-A177-3AD203B41FA5}">
                      <a16:colId xmlns:a16="http://schemas.microsoft.com/office/drawing/2014/main" val="2076254079"/>
                    </a:ext>
                  </a:extLst>
                </a:gridCol>
                <a:gridCol w="6172927">
                  <a:extLst>
                    <a:ext uri="{9D8B030D-6E8A-4147-A177-3AD203B41FA5}">
                      <a16:colId xmlns:a16="http://schemas.microsoft.com/office/drawing/2014/main" val="2138112335"/>
                    </a:ext>
                  </a:extLst>
                </a:gridCol>
                <a:gridCol w="3124567">
                  <a:extLst>
                    <a:ext uri="{9D8B030D-6E8A-4147-A177-3AD203B41FA5}">
                      <a16:colId xmlns:a16="http://schemas.microsoft.com/office/drawing/2014/main" val="3651038049"/>
                    </a:ext>
                  </a:extLst>
                </a:gridCol>
              </a:tblGrid>
              <a:tr h="1251584">
                <a:tc>
                  <a:txBody>
                    <a:bodyPr/>
                    <a:lstStyle/>
                    <a:p>
                      <a:pPr marL="0" marR="0">
                        <a:lnSpc>
                          <a:spcPct val="107000"/>
                        </a:lnSpc>
                        <a:spcBef>
                          <a:spcPts val="0"/>
                        </a:spcBef>
                        <a:spcAft>
                          <a:spcPts val="0"/>
                        </a:spcAft>
                      </a:pPr>
                      <a:r>
                        <a:rPr lang="en-US" sz="2800" kern="100" dirty="0">
                          <a:effectLst/>
                          <a:latin typeface="Garamond" panose="02020404030301010803" pitchFamily="18" charset="0"/>
                        </a:rPr>
                        <a:t>Phase</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Objectives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err="1">
                          <a:effectLst/>
                          <a:latin typeface="Garamond" panose="02020404030301010803" pitchFamily="18" charset="0"/>
                        </a:rPr>
                        <a:t>KPIs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rPr>
                        <a:t>Possible timelines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804625">
                <a:tc gridSpan="4">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90- days Action Plan</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251584">
                <a:tc rowSpan="2">
                  <a:txBody>
                    <a:bodyPr/>
                    <a:lstStyle/>
                    <a:p>
                      <a:pPr marL="0" marR="0">
                        <a:lnSpc>
                          <a:spcPct val="107000"/>
                        </a:lnSpc>
                        <a:spcBef>
                          <a:spcPts val="0"/>
                        </a:spcBef>
                        <a:spcAft>
                          <a:spcPts val="0"/>
                        </a:spcAft>
                      </a:pPr>
                      <a:r>
                        <a:rPr lang="en-US" sz="2800" b="1" kern="100" dirty="0">
                          <a:effectLst/>
                          <a:latin typeface="Garamond" panose="02020404030301010803" pitchFamily="18" charset="0"/>
                          <a:ea typeface="Calibri" panose="020F0502020204030204" pitchFamily="34" charset="0"/>
                          <a:cs typeface="Times New Roman" panose="02020603050405020304" pitchFamily="18" charset="0"/>
                        </a:rPr>
                        <a:t>Infrastructure and Security</a:t>
                      </a:r>
                    </a:p>
                    <a:p>
                      <a:pPr marL="0" marR="0">
                        <a:lnSpc>
                          <a:spcPct val="107000"/>
                        </a:lnSpc>
                        <a:spcBef>
                          <a:spcPts val="0"/>
                        </a:spcBef>
                        <a:spcAft>
                          <a:spcPts val="0"/>
                        </a:spcAft>
                      </a:pPr>
                      <a:r>
                        <a:rPr lang="en-US" sz="2800" b="1"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Implement Basic Security Measures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Security Measure in Place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Week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1251584">
                <a:tc vMerge="1">
                  <a:txBody>
                    <a:bodyPr/>
                    <a:lstStyle/>
                    <a:p>
                      <a:pPr marL="0" marR="0">
                        <a:lnSpc>
                          <a:spcPct val="107000"/>
                        </a:lnSpc>
                        <a:spcBef>
                          <a:spcPts val="0"/>
                        </a:spcBef>
                        <a:spcAft>
                          <a:spcPts val="0"/>
                        </a:spcAft>
                      </a:pPr>
                      <a:r>
                        <a:rPr lang="en-US" sz="2800" b="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Begin Data Processing Impact Assessment</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err="1">
                          <a:effectLst/>
                          <a:latin typeface="Garamond" panose="02020404030301010803" pitchFamily="18" charset="0"/>
                          <a:ea typeface="Calibri" panose="020F0502020204030204" pitchFamily="34" charset="0"/>
                          <a:cs typeface="Times New Roman" panose="02020603050405020304" pitchFamily="18" charset="0"/>
                        </a:rPr>
                        <a:t>DPIA</a:t>
                      </a: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initiation and progress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Week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251584">
                <a:tc rowSpan="3">
                  <a:txBody>
                    <a:bodyPr/>
                    <a:lstStyle/>
                    <a:p>
                      <a:pPr marL="0" marR="0">
                        <a:lnSpc>
                          <a:spcPct val="107000"/>
                        </a:lnSpc>
                        <a:spcBef>
                          <a:spcPts val="0"/>
                        </a:spcBef>
                        <a:spcAft>
                          <a:spcPts val="0"/>
                        </a:spcAft>
                      </a:pPr>
                      <a:r>
                        <a:rPr lang="en-US" sz="2800" b="1" kern="100" dirty="0">
                          <a:effectLst/>
                          <a:latin typeface="Garamond" panose="02020404030301010803" pitchFamily="18" charset="0"/>
                          <a:ea typeface="Calibri" panose="020F0502020204030204" pitchFamily="34" charset="0"/>
                          <a:cs typeface="Times New Roman" panose="02020603050405020304" pitchFamily="18" charset="0"/>
                        </a:rPr>
                        <a:t>Implementation</a:t>
                      </a:r>
                    </a:p>
                    <a:p>
                      <a:pPr marL="0" marR="0">
                        <a:lnSpc>
                          <a:spcPct val="107000"/>
                        </a:lnSpc>
                        <a:spcBef>
                          <a:spcPts val="0"/>
                        </a:spcBef>
                        <a:spcAft>
                          <a:spcPts val="0"/>
                        </a:spcAft>
                      </a:pPr>
                      <a:r>
                        <a:rPr lang="en-US" sz="2800" b="1" kern="100" dirty="0">
                          <a:effectLst/>
                          <a:latin typeface="Garamond" panose="02020404030301010803"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2800" b="1"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Appoint or Assign Responsibilities to DPO</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DPO appointment, roles defined</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Week 7-8</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1555891"/>
                  </a:ext>
                </a:extLst>
              </a:tr>
              <a:tr h="1251584">
                <a:tc vMerge="1">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Develop Internal Procedures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Procedures documented and communicated</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Week 7-8</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3297844"/>
                  </a:ext>
                </a:extLst>
              </a:tr>
              <a:tr h="1251584">
                <a:tc vMerge="1">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Update Employees contract</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Contracts updated with data protection clauses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Week 7-8</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7905492"/>
                  </a:ext>
                </a:extLst>
              </a:tr>
            </a:tbl>
          </a:graphicData>
        </a:graphic>
      </p:graphicFrame>
      <p:sp>
        <p:nvSpPr>
          <p:cNvPr id="3" name="TextBox 2">
            <a:extLst>
              <a:ext uri="{FF2B5EF4-FFF2-40B4-BE49-F238E27FC236}">
                <a16:creationId xmlns:a16="http://schemas.microsoft.com/office/drawing/2014/main" id="{4B6B4820-8396-622D-50F4-E4FA3FC046BF}"/>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aramond" panose="02020404030301010803" pitchFamily="18" charset="0"/>
              </a:rPr>
              <a:t>Sample Data Protection Implementation PlayBook</a:t>
            </a:r>
          </a:p>
        </p:txBody>
      </p:sp>
      <p:sp>
        <p:nvSpPr>
          <p:cNvPr id="2" name="Slide Number Placeholder 1">
            <a:extLst>
              <a:ext uri="{FF2B5EF4-FFF2-40B4-BE49-F238E27FC236}">
                <a16:creationId xmlns:a16="http://schemas.microsoft.com/office/drawing/2014/main" id="{4D50AE6A-01C4-1658-8526-0DC4829A3AA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276</a:t>
            </a:fld>
            <a:endParaRPr lang="en-US"/>
          </a:p>
        </p:txBody>
      </p:sp>
    </p:spTree>
    <p:extLst>
      <p:ext uri="{BB962C8B-B14F-4D97-AF65-F5344CB8AC3E}">
        <p14:creationId xmlns:p14="http://schemas.microsoft.com/office/powerpoint/2010/main" val="123820101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aramond" panose="02020404030301010803" pitchFamily="18"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2926090971"/>
              </p:ext>
            </p:extLst>
          </p:nvPr>
        </p:nvGraphicFramePr>
        <p:xfrm>
          <a:off x="682812" y="1236266"/>
          <a:ext cx="17617803" cy="8457010"/>
        </p:xfrm>
        <a:graphic>
          <a:graphicData uri="http://schemas.openxmlformats.org/drawingml/2006/table">
            <a:tbl>
              <a:tblPr firstRow="1" firstCol="1" bandRow="1">
                <a:tableStyleId>{72833802-FEF1-4C79-8D5D-14CF1EAF98D9}</a:tableStyleId>
              </a:tblPr>
              <a:tblGrid>
                <a:gridCol w="3051023">
                  <a:extLst>
                    <a:ext uri="{9D8B030D-6E8A-4147-A177-3AD203B41FA5}">
                      <a16:colId xmlns:a16="http://schemas.microsoft.com/office/drawing/2014/main" val="4254019888"/>
                    </a:ext>
                  </a:extLst>
                </a:gridCol>
                <a:gridCol w="4209372">
                  <a:extLst>
                    <a:ext uri="{9D8B030D-6E8A-4147-A177-3AD203B41FA5}">
                      <a16:colId xmlns:a16="http://schemas.microsoft.com/office/drawing/2014/main" val="2225418842"/>
                    </a:ext>
                  </a:extLst>
                </a:gridCol>
                <a:gridCol w="4103696">
                  <a:extLst>
                    <a:ext uri="{9D8B030D-6E8A-4147-A177-3AD203B41FA5}">
                      <a16:colId xmlns:a16="http://schemas.microsoft.com/office/drawing/2014/main" val="2076254079"/>
                    </a:ext>
                  </a:extLst>
                </a:gridCol>
                <a:gridCol w="3542212">
                  <a:extLst>
                    <a:ext uri="{9D8B030D-6E8A-4147-A177-3AD203B41FA5}">
                      <a16:colId xmlns:a16="http://schemas.microsoft.com/office/drawing/2014/main" val="2138112335"/>
                    </a:ext>
                  </a:extLst>
                </a:gridCol>
                <a:gridCol w="2711500">
                  <a:extLst>
                    <a:ext uri="{9D8B030D-6E8A-4147-A177-3AD203B41FA5}">
                      <a16:colId xmlns:a16="http://schemas.microsoft.com/office/drawing/2014/main" val="3651038049"/>
                    </a:ext>
                  </a:extLst>
                </a:gridCol>
              </a:tblGrid>
              <a:tr h="1140203">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Phase</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Objectives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Actions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err="1">
                          <a:effectLst/>
                          <a:latin typeface="Garamond" panose="02020404030301010803" pitchFamily="18" charset="0"/>
                        </a:rPr>
                        <a:t>KPIs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Possible timelines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641523">
                <a:tc gridSpan="5">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180 days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678801">
                <a:tc rowSpan="2">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Process Optimization</a:t>
                      </a:r>
                    </a:p>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Establish process for Handling Data Subjects Rights Requests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Develop a streamlined process for requests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Efficient process for handling request</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3-4</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1678801">
                <a:tc vMerge="1">
                  <a:txBody>
                    <a:bodyPr/>
                    <a:lstStyle/>
                    <a:p>
                      <a:pPr marL="0" marR="0" algn="l">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Review and Update Third-Party Agreements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Assess and update agreements with processors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Updated third-party agreements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3-4</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678801">
                <a:tc rowSpan="2">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Continuous Improvement</a:t>
                      </a:r>
                    </a:p>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Implement Monitoring and review processes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Set up Monitoring processes for compliance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Implemented monitoring processes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3297844"/>
                  </a:ext>
                </a:extLst>
              </a:tr>
              <a:tr h="1638881">
                <a:tc vMerge="1">
                  <a:txBody>
                    <a:bodyPr/>
                    <a:lstStyle/>
                    <a:p>
                      <a:pPr marL="0" marR="0" algn="l">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Develop and Test Incident Response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Draft and test an incident Response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Tested incident response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7905492"/>
                  </a:ext>
                </a:extLst>
              </a:tr>
            </a:tbl>
          </a:graphicData>
        </a:graphic>
      </p:graphicFrame>
      <p:sp>
        <p:nvSpPr>
          <p:cNvPr id="3" name="TextBox 2">
            <a:extLst>
              <a:ext uri="{FF2B5EF4-FFF2-40B4-BE49-F238E27FC236}">
                <a16:creationId xmlns:a16="http://schemas.microsoft.com/office/drawing/2014/main" id="{2239B870-F3BC-7ED4-28C8-8A71AC881938}"/>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aramond" panose="02020404030301010803" pitchFamily="18" charset="0"/>
              </a:rPr>
              <a:t>Sample Data Protection Implementation PlayBook</a:t>
            </a:r>
          </a:p>
        </p:txBody>
      </p:sp>
      <p:sp>
        <p:nvSpPr>
          <p:cNvPr id="2" name="Slide Number Placeholder 1">
            <a:extLst>
              <a:ext uri="{FF2B5EF4-FFF2-40B4-BE49-F238E27FC236}">
                <a16:creationId xmlns:a16="http://schemas.microsoft.com/office/drawing/2014/main" id="{8EF00AB1-752D-49C1-4AEB-E0791A443E3C}"/>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277</a:t>
            </a:fld>
            <a:endParaRPr lang="en-US"/>
          </a:p>
        </p:txBody>
      </p:sp>
    </p:spTree>
    <p:extLst>
      <p:ext uri="{BB962C8B-B14F-4D97-AF65-F5344CB8AC3E}">
        <p14:creationId xmlns:p14="http://schemas.microsoft.com/office/powerpoint/2010/main" val="2770890029"/>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aramond" panose="02020404030301010803" pitchFamily="18"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752189199"/>
              </p:ext>
            </p:extLst>
          </p:nvPr>
        </p:nvGraphicFramePr>
        <p:xfrm>
          <a:off x="682816" y="1236265"/>
          <a:ext cx="17337481" cy="8678133"/>
        </p:xfrm>
        <a:graphic>
          <a:graphicData uri="http://schemas.openxmlformats.org/drawingml/2006/table">
            <a:tbl>
              <a:tblPr firstRow="1" firstCol="1" bandRow="1">
                <a:tableStyleId>{72833802-FEF1-4C79-8D5D-14CF1EAF98D9}</a:tableStyleId>
              </a:tblPr>
              <a:tblGrid>
                <a:gridCol w="2660950">
                  <a:extLst>
                    <a:ext uri="{9D8B030D-6E8A-4147-A177-3AD203B41FA5}">
                      <a16:colId xmlns:a16="http://schemas.microsoft.com/office/drawing/2014/main" val="4254019888"/>
                    </a:ext>
                  </a:extLst>
                </a:gridCol>
                <a:gridCol w="3613143">
                  <a:extLst>
                    <a:ext uri="{9D8B030D-6E8A-4147-A177-3AD203B41FA5}">
                      <a16:colId xmlns:a16="http://schemas.microsoft.com/office/drawing/2014/main" val="2225418842"/>
                    </a:ext>
                  </a:extLst>
                </a:gridCol>
                <a:gridCol w="4209372">
                  <a:extLst>
                    <a:ext uri="{9D8B030D-6E8A-4147-A177-3AD203B41FA5}">
                      <a16:colId xmlns:a16="http://schemas.microsoft.com/office/drawing/2014/main" val="2076254079"/>
                    </a:ext>
                  </a:extLst>
                </a:gridCol>
                <a:gridCol w="4185658">
                  <a:extLst>
                    <a:ext uri="{9D8B030D-6E8A-4147-A177-3AD203B41FA5}">
                      <a16:colId xmlns:a16="http://schemas.microsoft.com/office/drawing/2014/main" val="2138112335"/>
                    </a:ext>
                  </a:extLst>
                </a:gridCol>
                <a:gridCol w="2668358">
                  <a:extLst>
                    <a:ext uri="{9D8B030D-6E8A-4147-A177-3AD203B41FA5}">
                      <a16:colId xmlns:a16="http://schemas.microsoft.com/office/drawing/2014/main" val="3651038049"/>
                    </a:ext>
                  </a:extLst>
                </a:gridCol>
              </a:tblGrid>
              <a:tr h="802776">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Phase</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Objectives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Actions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err="1">
                          <a:effectLst/>
                          <a:latin typeface="Garamond" panose="02020404030301010803" pitchFamily="18" charset="0"/>
                        </a:rPr>
                        <a:t>KPIs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Possible timelines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590974">
                <a:tc gridSpan="5">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365 days Action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165840">
                <a:tc rowSpan="2">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Advanced Security measures</a:t>
                      </a:r>
                    </a:p>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Implement Advanced Security Controls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Enhance security controls based on risks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Implementation of advanced security measures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7-9</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975720"/>
                  </a:ext>
                </a:extLst>
              </a:tr>
              <a:tr h="1153878">
                <a:tc vMerge="1">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Conduct Regular internal Audits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Perform internal audits to assess compliance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Successful completion of internal audits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7-9</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466571"/>
                  </a:ext>
                </a:extLst>
              </a:tr>
              <a:tr h="1504981">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Documentation and Training</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Review and Update</a:t>
                      </a:r>
                    </a:p>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Documentation, Policies and Procedures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Regularly review and update documentation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Updated documentation and policies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10-12</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504981">
                <a:tc>
                  <a:txBody>
                    <a:bodyPr/>
                    <a:lstStyle/>
                    <a:p>
                      <a:pPr marL="0" marR="0">
                        <a:lnSpc>
                          <a:spcPct val="107000"/>
                        </a:lnSpc>
                        <a:spcBef>
                          <a:spcPts val="0"/>
                        </a:spcBef>
                        <a:spcAft>
                          <a:spcPts val="0"/>
                        </a:spcAft>
                      </a:pP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Provide  advanced training for employees handling sensitive data.</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Continuous training for employees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Completion of advanced training sessions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10-12</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5000719"/>
                  </a:ext>
                </a:extLst>
              </a:tr>
              <a:tr h="1504981">
                <a:tc>
                  <a:txBody>
                    <a:bodyPr/>
                    <a:lstStyle/>
                    <a:p>
                      <a:pPr marL="0" marR="0">
                        <a:lnSpc>
                          <a:spcPct val="107000"/>
                        </a:lnSpc>
                        <a:spcBef>
                          <a:spcPts val="0"/>
                        </a:spcBef>
                        <a:spcAft>
                          <a:spcPts val="0"/>
                        </a:spcAft>
                      </a:pP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Establish processes for timely regulatory reporting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Develop a process for regulatory reporting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Timely regulatory reporting established</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Months 10-12</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4444900"/>
                  </a:ext>
                </a:extLst>
              </a:tr>
            </a:tbl>
          </a:graphicData>
        </a:graphic>
      </p:graphicFrame>
      <p:sp>
        <p:nvSpPr>
          <p:cNvPr id="3" name="TextBox 2">
            <a:extLst>
              <a:ext uri="{FF2B5EF4-FFF2-40B4-BE49-F238E27FC236}">
                <a16:creationId xmlns:a16="http://schemas.microsoft.com/office/drawing/2014/main" id="{9FCD0F8A-84EB-C53F-4C40-C13F8C56AC70}"/>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aramond" panose="02020404030301010803" pitchFamily="18" charset="0"/>
              </a:rPr>
              <a:t>Sample Data Protection Implementation PlayBook</a:t>
            </a:r>
          </a:p>
        </p:txBody>
      </p:sp>
      <p:sp>
        <p:nvSpPr>
          <p:cNvPr id="2" name="Slide Number Placeholder 1">
            <a:extLst>
              <a:ext uri="{FF2B5EF4-FFF2-40B4-BE49-F238E27FC236}">
                <a16:creationId xmlns:a16="http://schemas.microsoft.com/office/drawing/2014/main" id="{D1920711-861E-4709-FC6D-E4474A99A72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278</a:t>
            </a:fld>
            <a:endParaRPr lang="en-US"/>
          </a:p>
        </p:txBody>
      </p:sp>
    </p:spTree>
    <p:extLst>
      <p:ext uri="{BB962C8B-B14F-4D97-AF65-F5344CB8AC3E}">
        <p14:creationId xmlns:p14="http://schemas.microsoft.com/office/powerpoint/2010/main" val="382480531"/>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aramond" panose="02020404030301010803" pitchFamily="18"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1454679252"/>
              </p:ext>
            </p:extLst>
          </p:nvPr>
        </p:nvGraphicFramePr>
        <p:xfrm>
          <a:off x="682813" y="1236272"/>
          <a:ext cx="17598891" cy="8380801"/>
        </p:xfrm>
        <a:graphic>
          <a:graphicData uri="http://schemas.openxmlformats.org/drawingml/2006/table">
            <a:tbl>
              <a:tblPr firstRow="1" firstCol="1" bandRow="1">
                <a:tableStyleId>{72833802-FEF1-4C79-8D5D-14CF1EAF98D9}</a:tableStyleId>
              </a:tblPr>
              <a:tblGrid>
                <a:gridCol w="2698773">
                  <a:extLst>
                    <a:ext uri="{9D8B030D-6E8A-4147-A177-3AD203B41FA5}">
                      <a16:colId xmlns:a16="http://schemas.microsoft.com/office/drawing/2014/main" val="4254019888"/>
                    </a:ext>
                  </a:extLst>
                </a:gridCol>
                <a:gridCol w="4508783">
                  <a:extLst>
                    <a:ext uri="{9D8B030D-6E8A-4147-A177-3AD203B41FA5}">
                      <a16:colId xmlns:a16="http://schemas.microsoft.com/office/drawing/2014/main" val="2225418842"/>
                    </a:ext>
                  </a:extLst>
                </a:gridCol>
                <a:gridCol w="4455944">
                  <a:extLst>
                    <a:ext uri="{9D8B030D-6E8A-4147-A177-3AD203B41FA5}">
                      <a16:colId xmlns:a16="http://schemas.microsoft.com/office/drawing/2014/main" val="2076254079"/>
                    </a:ext>
                  </a:extLst>
                </a:gridCol>
                <a:gridCol w="3698610">
                  <a:extLst>
                    <a:ext uri="{9D8B030D-6E8A-4147-A177-3AD203B41FA5}">
                      <a16:colId xmlns:a16="http://schemas.microsoft.com/office/drawing/2014/main" val="2138112335"/>
                    </a:ext>
                  </a:extLst>
                </a:gridCol>
                <a:gridCol w="2236781">
                  <a:extLst>
                    <a:ext uri="{9D8B030D-6E8A-4147-A177-3AD203B41FA5}">
                      <a16:colId xmlns:a16="http://schemas.microsoft.com/office/drawing/2014/main" val="3651038049"/>
                    </a:ext>
                  </a:extLst>
                </a:gridCol>
              </a:tblGrid>
              <a:tr h="1133321">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Phase</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Objectives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Actions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err="1">
                          <a:effectLst/>
                          <a:latin typeface="Garamond" panose="02020404030301010803" pitchFamily="18" charset="0"/>
                        </a:rPr>
                        <a:t>KPIs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aramond" panose="02020404030301010803" pitchFamily="18" charset="0"/>
                        </a:rPr>
                        <a:t>Possible timelines</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638269">
                <a:tc gridSpan="5">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Ongoing</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724092">
                <a:tc rowSpan="4">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Continuous Compliance Monitoring </a:t>
                      </a:r>
                    </a:p>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Implement System for Continuous monitoring of Compliance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Set up continuous monitoring mechanism</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Ongoing compliance monitoring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975720"/>
                  </a:ext>
                </a:extLst>
              </a:tr>
              <a:tr h="1628373">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Stay updated on regulatory changes and adjust policies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Regularly monitor and update policies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Timely policy adjustment based on changes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466571"/>
                  </a:ext>
                </a:extLst>
              </a:tr>
              <a:tr h="1628373">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Conduct periodic reviews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Periodically review and update procedures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Successful completion of periodic reviews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1628373">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Consider obtaining external certifications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Explore external certifications for compliance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Attainment of external certifications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bl>
          </a:graphicData>
        </a:graphic>
      </p:graphicFrame>
      <p:sp>
        <p:nvSpPr>
          <p:cNvPr id="3" name="TextBox 2">
            <a:extLst>
              <a:ext uri="{FF2B5EF4-FFF2-40B4-BE49-F238E27FC236}">
                <a16:creationId xmlns:a16="http://schemas.microsoft.com/office/drawing/2014/main" id="{129F9C69-B6BD-A59A-D18B-77252B26FD47}"/>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aramond" panose="02020404030301010803" pitchFamily="18" charset="0"/>
              </a:rPr>
              <a:t>Sample Data Protection Implementation PlayBook</a:t>
            </a:r>
          </a:p>
        </p:txBody>
      </p:sp>
      <p:sp>
        <p:nvSpPr>
          <p:cNvPr id="2" name="Slide Number Placeholder 1">
            <a:extLst>
              <a:ext uri="{FF2B5EF4-FFF2-40B4-BE49-F238E27FC236}">
                <a16:creationId xmlns:a16="http://schemas.microsoft.com/office/drawing/2014/main" id="{8A0FBAE2-B8FA-8E6E-8EFA-56A4AD9FF7C6}"/>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279</a:t>
            </a:fld>
            <a:endParaRPr lang="en-US"/>
          </a:p>
        </p:txBody>
      </p:sp>
    </p:spTree>
    <p:extLst>
      <p:ext uri="{BB962C8B-B14F-4D97-AF65-F5344CB8AC3E}">
        <p14:creationId xmlns:p14="http://schemas.microsoft.com/office/powerpoint/2010/main" val="508709715"/>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90000"/>
            <a:lum/>
          </a:blip>
          <a:srcRect/>
          <a:stretch>
            <a:fillRect t="-6000" b="-17000"/>
          </a:stretch>
        </a:blipFill>
        <a:effectLst/>
      </p:bgPr>
    </p:bg>
    <p:spTree>
      <p:nvGrpSpPr>
        <p:cNvPr id="1" name=""/>
        <p:cNvGrpSpPr/>
        <p:nvPr/>
      </p:nvGrpSpPr>
      <p:grpSpPr>
        <a:xfrm>
          <a:off x="0" y="0"/>
          <a:ext cx="0" cy="0"/>
          <a:chOff x="0" y="0"/>
          <a:chExt cx="0" cy="0"/>
        </a:xfrm>
      </p:grpSpPr>
      <p:sp>
        <p:nvSpPr>
          <p:cNvPr id="4" name="Google Shape;359;p1">
            <a:extLst>
              <a:ext uri="{FF2B5EF4-FFF2-40B4-BE49-F238E27FC236}">
                <a16:creationId xmlns:a16="http://schemas.microsoft.com/office/drawing/2014/main" id="{6B75A55B-6273-88A0-9746-A78B784B569D}"/>
              </a:ext>
            </a:extLst>
          </p:cNvPr>
          <p:cNvSpPr txBox="1"/>
          <p:nvPr/>
        </p:nvSpPr>
        <p:spPr>
          <a:xfrm>
            <a:off x="1328034" y="8062162"/>
            <a:ext cx="6399543" cy="1376830"/>
          </a:xfrm>
          <a:prstGeom prst="rect">
            <a:avLst/>
          </a:prstGeom>
          <a:noFill/>
          <a:ln>
            <a:noFill/>
          </a:ln>
        </p:spPr>
        <p:txBody>
          <a:bodyPr spcFirstLastPara="1" wrap="square" lIns="190200" tIns="95100" rIns="190200" bIns="95100" anchor="t" anchorCtr="0">
            <a:normAutofit/>
          </a:bodyPr>
          <a:lstStyle/>
          <a:p>
            <a:pPr marL="0" marR="0" lvl="0" indent="0" rtl="0">
              <a:lnSpc>
                <a:spcPct val="120000"/>
              </a:lnSpc>
              <a:spcBef>
                <a:spcPts val="0"/>
              </a:spcBef>
              <a:spcAft>
                <a:spcPts val="0"/>
              </a:spcAft>
              <a:buClr>
                <a:schemeClr val="accent3"/>
              </a:buClr>
              <a:buSzPct val="100000"/>
              <a:buFont typeface="Arial"/>
              <a:buNone/>
            </a:pPr>
            <a:r>
              <a:rPr lang="en-US" sz="2400" b="1" dirty="0">
                <a:solidFill>
                  <a:schemeClr val="accent2">
                    <a:lumMod val="50000"/>
                  </a:schemeClr>
                </a:solidFill>
                <a:latin typeface="Gill Sans MT" panose="020B0502020104020203" pitchFamily="34" charset="0"/>
                <a:ea typeface="Calibri"/>
                <a:cs typeface="Calibri"/>
                <a:sym typeface="Calibri"/>
              </a:rPr>
              <a:t>This material was developed under the AU-EU D4D Hub Project</a:t>
            </a:r>
          </a:p>
        </p:txBody>
      </p:sp>
      <p:pic>
        <p:nvPicPr>
          <p:cNvPr id="2" name="Picture 1" descr="A black background with colorful text&#10;&#10;Description automatically generated">
            <a:extLst>
              <a:ext uri="{FF2B5EF4-FFF2-40B4-BE49-F238E27FC236}">
                <a16:creationId xmlns:a16="http://schemas.microsoft.com/office/drawing/2014/main" id="{3A55CE8A-7CA0-D5E1-02E8-E25AB5B40009}"/>
              </a:ext>
            </a:extLst>
          </p:cNvPr>
          <p:cNvPicPr>
            <a:picLocks noChangeAspect="1"/>
          </p:cNvPicPr>
          <p:nvPr/>
        </p:nvPicPr>
        <p:blipFill rotWithShape="1">
          <a:blip r:embed="rId3">
            <a:extLst>
              <a:ext uri="{28A0092B-C50C-407E-A947-70E740481C1C}">
                <a14:useLocalDpi xmlns:a14="http://schemas.microsoft.com/office/drawing/2010/main" val="0"/>
              </a:ext>
            </a:extLst>
          </a:blip>
          <a:srcRect l="28849" t="12883" r="27876" b="6135"/>
          <a:stretch/>
        </p:blipFill>
        <p:spPr>
          <a:xfrm>
            <a:off x="1328034" y="3800189"/>
            <a:ext cx="4052453" cy="3962400"/>
          </a:xfrm>
          <a:prstGeom prst="rect">
            <a:avLst/>
          </a:prstGeom>
        </p:spPr>
      </p:pic>
    </p:spTree>
    <p:extLst>
      <p:ext uri="{BB962C8B-B14F-4D97-AF65-F5344CB8AC3E}">
        <p14:creationId xmlns:p14="http://schemas.microsoft.com/office/powerpoint/2010/main" val="52286835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931</TotalTime>
  <Words>32156</Words>
  <Application>Microsoft Office PowerPoint</Application>
  <PresentationFormat>Custom</PresentationFormat>
  <Paragraphs>2621</Paragraphs>
  <Slides>280</Slides>
  <Notes>169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280</vt:i4>
      </vt:variant>
    </vt:vector>
  </HeadingPairs>
  <TitlesOfParts>
    <vt:vector size="293" baseType="lpstr">
      <vt:lpstr>Calibri</vt:lpstr>
      <vt:lpstr>Symbol</vt:lpstr>
      <vt:lpstr>Georgia</vt:lpstr>
      <vt:lpstr>Arial</vt:lpstr>
      <vt:lpstr>Noto Sans Symbols</vt:lpstr>
      <vt:lpstr>Garamond</vt:lpstr>
      <vt:lpstr>Trebuchet MS</vt:lpstr>
      <vt:lpstr>Wingdings</vt:lpstr>
      <vt:lpstr>Gill Sans MT</vt:lpstr>
      <vt:lpstr>Courier New</vt:lpstr>
      <vt:lpstr>Times New Roman</vt:lpstr>
      <vt:lpstr>Wingdings 3</vt:lpstr>
      <vt:lpstr>Facet</vt:lpstr>
      <vt:lpstr>GUIDE FOR DATA PROTECTION OFFICERS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1</vt:lpstr>
      <vt:lpstr>Scenario 1</vt:lpstr>
      <vt:lpstr>Scenario 2:  Question and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and Answer</vt:lpstr>
      <vt:lpstr>Question and Answer</vt:lpstr>
      <vt:lpstr>Case Study</vt:lpstr>
      <vt:lpstr>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Study</vt:lpstr>
      <vt:lpstr>Case Study</vt:lpstr>
      <vt:lpstr>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Study</vt:lpstr>
      <vt:lpstr>Case Study</vt:lpstr>
      <vt:lpstr>Case Study</vt:lpstr>
      <vt:lpstr>Case Study</vt:lpstr>
      <vt:lpstr>Video</vt:lpstr>
      <vt:lpstr>PowerPoint Presentation</vt:lpstr>
      <vt:lpstr>PowerPoint Presentation</vt:lpstr>
      <vt:lpstr>PowerPoint Presentation</vt:lpstr>
      <vt:lpstr>Records of Processing Activities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Interactions and Discussions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Interactions and Discussions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Interactions and Discussions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Interactions and Discussions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PROTECTION WORKSHOP </dc:title>
  <dc:creator>SamAyo</dc:creator>
  <cp:lastModifiedBy>Olurishe, Oladipo Oluwole GIZ NG</cp:lastModifiedBy>
  <cp:revision>43</cp:revision>
  <dcterms:created xsi:type="dcterms:W3CDTF">2023-11-08T16:46:51Z</dcterms:created>
  <dcterms:modified xsi:type="dcterms:W3CDTF">2024-02-19T20:57:14Z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2023-11-07T00:00:00Z</vt:filetime>
  </property>
  <property fmtid="{D5CDD505-2E9C-101B-9397-08002B2CF9AE}" pid="3" name="Creator">
    <vt:lpwstr>Microsoft® Word 2016</vt:lpwstr>
  </property>
  <property fmtid="{D5CDD505-2E9C-101B-9397-08002B2CF9AE}" pid="4" name="LastSaved">
    <vt:filetime>2023-11-08T00:00:00Z</vt:filetime>
  </property>
</Properties>
</file>